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handoutMasterIdLst>
    <p:handoutMasterId r:id="rId57"/>
  </p:handoutMasterIdLst>
  <p:sldIdLst>
    <p:sldId id="257" r:id="rId6"/>
    <p:sldId id="278" r:id="rId7"/>
    <p:sldId id="258" r:id="rId8"/>
    <p:sldId id="263" r:id="rId9"/>
    <p:sldId id="279" r:id="rId10"/>
    <p:sldId id="282" r:id="rId11"/>
    <p:sldId id="280" r:id="rId12"/>
    <p:sldId id="281"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4" r:id="rId45"/>
    <p:sldId id="315" r:id="rId46"/>
    <p:sldId id="316" r:id="rId47"/>
    <p:sldId id="317" r:id="rId48"/>
    <p:sldId id="318" r:id="rId49"/>
    <p:sldId id="319" r:id="rId50"/>
    <p:sldId id="320" r:id="rId51"/>
    <p:sldId id="321" r:id="rId52"/>
    <p:sldId id="322" r:id="rId53"/>
    <p:sldId id="323" r:id="rId54"/>
    <p:sldId id="324" r:id="rId55"/>
    <p:sldId id="261"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C6C"/>
    <a:srgbClr val="6BAE45"/>
    <a:srgbClr val="CE2142"/>
    <a:srgbClr val="B41C38"/>
    <a:srgbClr val="CE801C"/>
    <a:srgbClr val="EE9121"/>
    <a:srgbClr val="4279BB"/>
    <a:srgbClr val="9C24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588"/>
    <p:restoredTop sz="94624"/>
  </p:normalViewPr>
  <p:slideViewPr>
    <p:cSldViewPr snapToGrid="0" snapToObjects="1">
      <p:cViewPr varScale="1">
        <p:scale>
          <a:sx n="72" d="100"/>
          <a:sy n="72" d="100"/>
        </p:scale>
        <p:origin x="232" y="1128"/>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18/1/22</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A37B-9DED-3E4A-A442-7A8EED74A98D}" type="datetimeFigureOut">
              <a:rPr lang="es-ES_tradnl" smtClean="0"/>
              <a:t>18/1/22</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831850" y="1493977"/>
            <a:ext cx="10515600" cy="1457768"/>
          </a:xfrm>
        </p:spPr>
        <p:txBody>
          <a:bodyPr>
            <a:noAutofit/>
          </a:bodyPr>
          <a:lstStyle/>
          <a:p>
            <a:r>
              <a:rPr lang="es-ES_tradnl" sz="4800" i="1" dirty="0"/>
              <a:t>Contratación Comercial Internacional</a:t>
            </a:r>
          </a:p>
        </p:txBody>
      </p:sp>
      <p:sp>
        <p:nvSpPr>
          <p:cNvPr id="3" name="Text Placeholder 2">
            <a:extLst>
              <a:ext uri="{FF2B5EF4-FFF2-40B4-BE49-F238E27FC236}">
                <a16:creationId xmlns:a16="http://schemas.microsoft.com/office/drawing/2014/main" id="{8C765047-4BE7-A64A-ACF1-BBAE1011DEBB}"/>
              </a:ext>
            </a:extLst>
          </p:cNvPr>
          <p:cNvSpPr>
            <a:spLocks noGrp="1"/>
          </p:cNvSpPr>
          <p:nvPr>
            <p:ph type="body" idx="1"/>
          </p:nvPr>
        </p:nvSpPr>
        <p:spPr>
          <a:xfrm>
            <a:off x="831850" y="3269653"/>
            <a:ext cx="10515600" cy="1500187"/>
          </a:xfrm>
        </p:spPr>
        <p:txBody>
          <a:bodyPr/>
          <a:lstStyle/>
          <a:p>
            <a:r>
              <a:rPr lang="es-ES_tradnl" dirty="0"/>
              <a:t>Universidad para la Cooperación Internacional</a:t>
            </a:r>
          </a:p>
          <a:p>
            <a:r>
              <a:rPr lang="es-ES_tradnl" dirty="0"/>
              <a:t>Contratación Internacional</a:t>
            </a:r>
          </a:p>
          <a:p>
            <a:r>
              <a:rPr lang="es-ES_tradnl" dirty="0"/>
              <a:t>Esteban Agüero </a:t>
            </a:r>
            <a:r>
              <a:rPr lang="es-ES_tradnl" dirty="0" err="1"/>
              <a:t>Guier</a:t>
            </a:r>
            <a:r>
              <a:rPr lang="es-ES_tradnl" dirty="0"/>
              <a:t> </a:t>
            </a:r>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531578-6AAE-1742-9E14-4DA888F8297E}"/>
              </a:ext>
            </a:extLst>
          </p:cNvPr>
          <p:cNvSpPr>
            <a:spLocks noGrp="1"/>
          </p:cNvSpPr>
          <p:nvPr>
            <p:ph type="title"/>
          </p:nvPr>
        </p:nvSpPr>
        <p:spPr/>
        <p:txBody>
          <a:bodyPr>
            <a:normAutofit/>
          </a:bodyPr>
          <a:lstStyle/>
          <a:p>
            <a:r>
              <a:rPr lang="es-ES_tradnl" sz="3600" dirty="0"/>
              <a:t>¿Qué es una Compraventa?</a:t>
            </a:r>
          </a:p>
        </p:txBody>
      </p:sp>
      <p:sp>
        <p:nvSpPr>
          <p:cNvPr id="3" name="Marcador de contenido 2">
            <a:extLst>
              <a:ext uri="{FF2B5EF4-FFF2-40B4-BE49-F238E27FC236}">
                <a16:creationId xmlns:a16="http://schemas.microsoft.com/office/drawing/2014/main" id="{DAA8F282-792A-DB4C-B4D4-B4420AA91851}"/>
              </a:ext>
            </a:extLst>
          </p:cNvPr>
          <p:cNvSpPr>
            <a:spLocks noGrp="1"/>
          </p:cNvSpPr>
          <p:nvPr>
            <p:ph sz="half" idx="1"/>
          </p:nvPr>
        </p:nvSpPr>
        <p:spPr/>
        <p:txBody>
          <a:bodyPr>
            <a:normAutofit lnSpcReduction="10000"/>
          </a:bodyPr>
          <a:lstStyle/>
          <a:p>
            <a:pPr marL="0" indent="0" algn="just">
              <a:buNone/>
            </a:pPr>
            <a:r>
              <a:rPr lang="es-ES_tradnl" dirty="0"/>
              <a:t>Del contenido de la Convención, se infiere que por compraventa se entiende el contrato </a:t>
            </a:r>
            <a:r>
              <a:rPr lang="es-ES_tradnl" dirty="0">
                <a:solidFill>
                  <a:schemeClr val="accent4"/>
                </a:solidFill>
              </a:rPr>
              <a:t>sinalagmático</a:t>
            </a:r>
            <a:r>
              <a:rPr lang="es-ES_tradnl" dirty="0"/>
              <a:t> en virtud del cual una parte </a:t>
            </a:r>
            <a:r>
              <a:rPr lang="es-ES_tradnl" dirty="0">
                <a:solidFill>
                  <a:schemeClr val="accent4"/>
                </a:solidFill>
              </a:rPr>
              <a:t>entrega </a:t>
            </a:r>
            <a:r>
              <a:rPr lang="es-ES_tradnl" dirty="0"/>
              <a:t>a otra </a:t>
            </a:r>
            <a:r>
              <a:rPr lang="es-ES_tradnl" dirty="0">
                <a:solidFill>
                  <a:schemeClr val="accent4"/>
                </a:solidFill>
              </a:rPr>
              <a:t>la propiedad </a:t>
            </a:r>
            <a:r>
              <a:rPr lang="es-ES_tradnl" dirty="0"/>
              <a:t>de una mercancía a cambio del </a:t>
            </a:r>
            <a:r>
              <a:rPr lang="es-ES_tradnl" dirty="0">
                <a:solidFill>
                  <a:schemeClr val="accent4"/>
                </a:solidFill>
              </a:rPr>
              <a:t>pago </a:t>
            </a:r>
            <a:r>
              <a:rPr lang="es-ES_tradnl" dirty="0"/>
              <a:t>de un precio, o, aquel contrato que tiene por causa el </a:t>
            </a:r>
            <a:r>
              <a:rPr lang="es-ES_tradnl" dirty="0">
                <a:solidFill>
                  <a:schemeClr val="accent4"/>
                </a:solidFill>
              </a:rPr>
              <a:t>intercambio de medios de pago</a:t>
            </a:r>
            <a:r>
              <a:rPr lang="es-ES_tradnl" dirty="0"/>
              <a:t> usuales generalmente aceptados y la </a:t>
            </a:r>
            <a:r>
              <a:rPr lang="es-ES_tradnl" dirty="0">
                <a:solidFill>
                  <a:schemeClr val="accent4"/>
                </a:solidFill>
              </a:rPr>
              <a:t>transmisión y apropiación</a:t>
            </a:r>
            <a:r>
              <a:rPr lang="es-ES_tradnl" dirty="0"/>
              <a:t> de los bienes.</a:t>
            </a:r>
            <a:r>
              <a:rPr lang="es-CR" dirty="0"/>
              <a:t> </a:t>
            </a:r>
          </a:p>
          <a:p>
            <a:pPr marL="0" indent="0" algn="just">
              <a:buNone/>
            </a:pPr>
            <a:endParaRPr lang="es-CR" dirty="0"/>
          </a:p>
          <a:p>
            <a:pPr marL="0" indent="0" algn="just">
              <a:buNone/>
            </a:pPr>
            <a:r>
              <a:rPr lang="es-ES_tradnl" dirty="0"/>
              <a:t>Quedan inicialmente comprendidas por la Convención no sólo todas las </a:t>
            </a:r>
            <a:r>
              <a:rPr lang="es-ES_tradnl" dirty="0">
                <a:solidFill>
                  <a:schemeClr val="accent4"/>
                </a:solidFill>
              </a:rPr>
              <a:t>modalidades de contratos internacionales en que se cambia cosas por dinero</a:t>
            </a:r>
            <a:r>
              <a:rPr lang="es-ES_tradnl" dirty="0"/>
              <a:t>, sino también ciertos </a:t>
            </a:r>
            <a:r>
              <a:rPr lang="es-ES_tradnl" dirty="0">
                <a:solidFill>
                  <a:schemeClr val="accent4"/>
                </a:solidFill>
              </a:rPr>
              <a:t>contratos mixtos</a:t>
            </a:r>
            <a:r>
              <a:rPr lang="es-ES_tradnl" dirty="0"/>
              <a:t>, como los contratos de arrendamiento y leasing con opción de compra. </a:t>
            </a:r>
            <a:endParaRPr lang="es-CR" dirty="0"/>
          </a:p>
          <a:p>
            <a:pPr marL="0" indent="0" algn="just">
              <a:buNone/>
            </a:pPr>
            <a:endParaRPr lang="es-ES_tradnl" dirty="0"/>
          </a:p>
        </p:txBody>
      </p:sp>
    </p:spTree>
    <p:extLst>
      <p:ext uri="{BB962C8B-B14F-4D97-AF65-F5344CB8AC3E}">
        <p14:creationId xmlns:p14="http://schemas.microsoft.com/office/powerpoint/2010/main" val="2560085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46F14A40-6623-A94D-A506-C646A44BF501}"/>
              </a:ext>
            </a:extLst>
          </p:cNvPr>
          <p:cNvSpPr>
            <a:spLocks noGrp="1"/>
          </p:cNvSpPr>
          <p:nvPr>
            <p:ph type="title"/>
          </p:nvPr>
        </p:nvSpPr>
        <p:spPr>
          <a:xfrm>
            <a:off x="762000" y="500062"/>
            <a:ext cx="10515600" cy="1325563"/>
          </a:xfrm>
        </p:spPr>
        <p:txBody>
          <a:bodyPr anchor="ctr">
            <a:normAutofit/>
          </a:bodyPr>
          <a:lstStyle/>
          <a:p>
            <a:r>
              <a:rPr lang="es-ES_tradnl" sz="3600" dirty="0"/>
              <a:t>¿Qué es una Mercadería?</a:t>
            </a:r>
          </a:p>
        </p:txBody>
      </p:sp>
      <p:sp>
        <p:nvSpPr>
          <p:cNvPr id="3" name="Marcador de contenido 2">
            <a:extLst>
              <a:ext uri="{FF2B5EF4-FFF2-40B4-BE49-F238E27FC236}">
                <a16:creationId xmlns:a16="http://schemas.microsoft.com/office/drawing/2014/main" id="{C52F73EF-6801-9C4E-9248-14EF428B18F2}"/>
              </a:ext>
            </a:extLst>
          </p:cNvPr>
          <p:cNvSpPr>
            <a:spLocks noGrp="1"/>
          </p:cNvSpPr>
          <p:nvPr>
            <p:ph sz="half" idx="1"/>
          </p:nvPr>
        </p:nvSpPr>
        <p:spPr>
          <a:xfrm>
            <a:off x="838200" y="1825625"/>
            <a:ext cx="5181600" cy="4351338"/>
          </a:xfrm>
        </p:spPr>
        <p:txBody>
          <a:bodyPr>
            <a:normAutofit/>
          </a:bodyPr>
          <a:lstStyle/>
          <a:p>
            <a:pPr marL="0" indent="0" algn="just">
              <a:buNone/>
            </a:pPr>
            <a:r>
              <a:rPr lang="es-ES_tradnl" dirty="0"/>
              <a:t>A efectos de la Convención son mercaderías las cosas </a:t>
            </a:r>
            <a:r>
              <a:rPr lang="es-ES_tradnl" dirty="0">
                <a:solidFill>
                  <a:schemeClr val="accent4"/>
                </a:solidFill>
              </a:rPr>
              <a:t>corporales</a:t>
            </a:r>
            <a:r>
              <a:rPr lang="es-ES_tradnl" dirty="0"/>
              <a:t> de naturaleza </a:t>
            </a:r>
            <a:r>
              <a:rPr lang="es-ES_tradnl" dirty="0">
                <a:solidFill>
                  <a:schemeClr val="accent4"/>
                </a:solidFill>
              </a:rPr>
              <a:t>mueble</a:t>
            </a:r>
            <a:r>
              <a:rPr lang="es-ES_tradnl" dirty="0"/>
              <a:t> de todo tipo. </a:t>
            </a:r>
          </a:p>
          <a:p>
            <a:pPr marL="0" indent="0" algn="just">
              <a:buNone/>
            </a:pPr>
            <a:r>
              <a:rPr lang="es-ES_tradnl" dirty="0"/>
              <a:t>Aún cuando puedan ser objeto de compraventa, quedan excluidos de la Convención las empresas, los bienes inmuebles, y los derechos incorporales. </a:t>
            </a:r>
            <a:endParaRPr lang="es-CR" dirty="0"/>
          </a:p>
          <a:p>
            <a:pPr marL="0" indent="0" algn="just">
              <a:buNone/>
            </a:pPr>
            <a:endParaRPr lang="es-ES_tradnl" dirty="0"/>
          </a:p>
        </p:txBody>
      </p:sp>
      <p:pic>
        <p:nvPicPr>
          <p:cNvPr id="6146" name="Picture 2" descr="Recomendaciones para embalar mercadería dentro de un contenedor – ER  Logística">
            <a:extLst>
              <a:ext uri="{FF2B5EF4-FFF2-40B4-BE49-F238E27FC236}">
                <a16:creationId xmlns:a16="http://schemas.microsoft.com/office/drawing/2014/main" id="{171DF535-3DBD-4A49-8829-BB393EE19D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826" r="-14826"/>
          <a:stretch/>
        </p:blipFill>
        <p:spPr bwMode="auto">
          <a:xfrm>
            <a:off x="7337614" y="1411185"/>
            <a:ext cx="8586445" cy="4035629"/>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1144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501A36-E24F-F343-B8C7-B4898E2495C0}"/>
              </a:ext>
            </a:extLst>
          </p:cNvPr>
          <p:cNvSpPr>
            <a:spLocks noGrp="1"/>
          </p:cNvSpPr>
          <p:nvPr>
            <p:ph type="title"/>
          </p:nvPr>
        </p:nvSpPr>
        <p:spPr/>
        <p:txBody>
          <a:bodyPr>
            <a:normAutofit/>
          </a:bodyPr>
          <a:lstStyle/>
          <a:p>
            <a:r>
              <a:rPr lang="es-ES_tradnl" sz="3600" dirty="0"/>
              <a:t>Autonomía Contractual</a:t>
            </a:r>
          </a:p>
        </p:txBody>
      </p:sp>
      <p:sp>
        <p:nvSpPr>
          <p:cNvPr id="3" name="Marcador de contenido 2">
            <a:extLst>
              <a:ext uri="{FF2B5EF4-FFF2-40B4-BE49-F238E27FC236}">
                <a16:creationId xmlns:a16="http://schemas.microsoft.com/office/drawing/2014/main" id="{B4A3CFE7-C16F-E048-ABAC-90E039116950}"/>
              </a:ext>
            </a:extLst>
          </p:cNvPr>
          <p:cNvSpPr>
            <a:spLocks noGrp="1"/>
          </p:cNvSpPr>
          <p:nvPr>
            <p:ph sz="half" idx="1"/>
          </p:nvPr>
        </p:nvSpPr>
        <p:spPr/>
        <p:txBody>
          <a:bodyPr>
            <a:normAutofit fontScale="92500"/>
          </a:bodyPr>
          <a:lstStyle/>
          <a:p>
            <a:pPr marL="0" indent="0" algn="just">
              <a:buNone/>
            </a:pPr>
            <a:r>
              <a:rPr lang="es-ES_tradnl" dirty="0"/>
              <a:t>El principio básico de autonomía contractual, en la compraventa internacional de mercancías, está reconocido por la disposición que permite que las partes </a:t>
            </a:r>
            <a:r>
              <a:rPr lang="es-ES_tradnl" dirty="0">
                <a:solidFill>
                  <a:schemeClr val="accent4"/>
                </a:solidFill>
              </a:rPr>
              <a:t>excluyan la aplicación </a:t>
            </a:r>
            <a:r>
              <a:rPr lang="es-ES_tradnl" dirty="0"/>
              <a:t>de la Convención o </a:t>
            </a:r>
            <a:r>
              <a:rPr lang="es-ES_tradnl" dirty="0">
                <a:solidFill>
                  <a:schemeClr val="accent4"/>
                </a:solidFill>
              </a:rPr>
              <a:t>modifiquen los efectos </a:t>
            </a:r>
            <a:r>
              <a:rPr lang="es-ES_tradnl" dirty="0"/>
              <a:t>de cualquiera de sus disposiciones. </a:t>
            </a:r>
            <a:endParaRPr lang="es-CR" dirty="0"/>
          </a:p>
          <a:p>
            <a:pPr marL="0" indent="0" algn="just">
              <a:buNone/>
            </a:pPr>
            <a:r>
              <a:rPr lang="es-ES_tradnl" dirty="0"/>
              <a:t> </a:t>
            </a:r>
            <a:endParaRPr lang="es-CR" dirty="0"/>
          </a:p>
          <a:p>
            <a:pPr marL="0" indent="0" algn="just">
              <a:buNone/>
            </a:pPr>
            <a:r>
              <a:rPr lang="es-ES_tradnl" dirty="0"/>
              <a:t>Los usos convenidos por las partes, las prácticas que hayan establecido entre ellas y los usos del comercio, de los que las partes tenían o debieran haber tenido conocimiento y que sean ampliamente conocidos y regularmente observados por las partes en contratos del mismo tipo en el tráfico mercantil del que se trate, pudieran todos ellos ser obligatorios para las partes en un contrato de compraventa. </a:t>
            </a:r>
            <a:endParaRPr lang="es-CR" dirty="0"/>
          </a:p>
          <a:p>
            <a:pPr algn="just"/>
            <a:endParaRPr lang="es-ES_tradnl" dirty="0"/>
          </a:p>
        </p:txBody>
      </p:sp>
    </p:spTree>
    <p:extLst>
      <p:ext uri="{BB962C8B-B14F-4D97-AF65-F5344CB8AC3E}">
        <p14:creationId xmlns:p14="http://schemas.microsoft.com/office/powerpoint/2010/main" val="260692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17CFF2-919D-9D4B-A574-77A55B7ED398}"/>
              </a:ext>
            </a:extLst>
          </p:cNvPr>
          <p:cNvSpPr>
            <a:spLocks noGrp="1"/>
          </p:cNvSpPr>
          <p:nvPr>
            <p:ph type="title"/>
          </p:nvPr>
        </p:nvSpPr>
        <p:spPr/>
        <p:txBody>
          <a:bodyPr>
            <a:normAutofit/>
          </a:bodyPr>
          <a:lstStyle/>
          <a:p>
            <a:r>
              <a:rPr lang="es-ES_tradnl" sz="3600" dirty="0"/>
              <a:t>Contrato de Compraventa</a:t>
            </a:r>
          </a:p>
        </p:txBody>
      </p:sp>
      <p:sp>
        <p:nvSpPr>
          <p:cNvPr id="3" name="Marcador de contenido 2">
            <a:extLst>
              <a:ext uri="{FF2B5EF4-FFF2-40B4-BE49-F238E27FC236}">
                <a16:creationId xmlns:a16="http://schemas.microsoft.com/office/drawing/2014/main" id="{DD31E5C3-DEF4-C642-A14F-A1BD969A812B}"/>
              </a:ext>
            </a:extLst>
          </p:cNvPr>
          <p:cNvSpPr>
            <a:spLocks noGrp="1"/>
          </p:cNvSpPr>
          <p:nvPr>
            <p:ph sz="half" idx="1"/>
          </p:nvPr>
        </p:nvSpPr>
        <p:spPr>
          <a:xfrm>
            <a:off x="838200" y="1690688"/>
            <a:ext cx="10515600" cy="4486275"/>
          </a:xfrm>
        </p:spPr>
        <p:txBody>
          <a:bodyPr>
            <a:normAutofit fontScale="92500" lnSpcReduction="20000"/>
          </a:bodyPr>
          <a:lstStyle/>
          <a:p>
            <a:pPr marL="0" indent="0" algn="just">
              <a:buNone/>
            </a:pPr>
            <a:r>
              <a:rPr lang="es-ES_tradnl" dirty="0"/>
              <a:t>La Convención no somete el contrato de compraventa a </a:t>
            </a:r>
            <a:r>
              <a:rPr lang="es-ES_tradnl" dirty="0">
                <a:solidFill>
                  <a:schemeClr val="accent4"/>
                </a:solidFill>
              </a:rPr>
              <a:t>ningún requisito de forma</a:t>
            </a:r>
            <a:r>
              <a:rPr lang="es-ES_tradnl" dirty="0"/>
              <a:t>. El artículo 11 dispone que </a:t>
            </a:r>
            <a:r>
              <a:rPr lang="es-ES_tradnl" dirty="0">
                <a:solidFill>
                  <a:schemeClr val="accent4"/>
                </a:solidFill>
              </a:rPr>
              <a:t>no es necesario ningún acuerdo escrito </a:t>
            </a:r>
            <a:r>
              <a:rPr lang="es-ES_tradnl" dirty="0"/>
              <a:t>para la celebración del contrato. </a:t>
            </a:r>
          </a:p>
          <a:p>
            <a:pPr marL="0" indent="0" algn="just">
              <a:buNone/>
            </a:pPr>
            <a:endParaRPr lang="es-ES_tradnl" dirty="0"/>
          </a:p>
          <a:p>
            <a:pPr marL="0" indent="0" algn="just">
              <a:buNone/>
            </a:pPr>
            <a:r>
              <a:rPr lang="es-ES_tradnl" dirty="0"/>
              <a:t>No obstante, el artículo 29 establece que, si el contrato consta por escrito y contiene </a:t>
            </a:r>
            <a:r>
              <a:rPr lang="es-CR" dirty="0"/>
              <a:t>una estipulación que exija que toda modificación o extinción por mutuo acuerdo se haga por escrito, el contrato no podrá modificarse ni extinguirse por mutuo acuerdo de otra forma. </a:t>
            </a:r>
          </a:p>
          <a:p>
            <a:pPr marL="0" indent="0" algn="just">
              <a:buNone/>
            </a:pPr>
            <a:endParaRPr lang="es-CR" dirty="0"/>
          </a:p>
          <a:p>
            <a:pPr marL="0" indent="0" algn="just">
              <a:buNone/>
            </a:pPr>
            <a:r>
              <a:rPr lang="es-CR" dirty="0"/>
              <a:t>A fin de dar facilidades a los Estados cuya legislación exige que los contratos de compraventa se celebren o se aprueben por escrito, el artículo 96 permite a esos Estados declarar los artículos citados no se aplicarán en el caso de que cualquiera de las partes en el contrato tenga su establecimiento en ese Estado.</a:t>
            </a:r>
          </a:p>
        </p:txBody>
      </p:sp>
    </p:spTree>
    <p:extLst>
      <p:ext uri="{BB962C8B-B14F-4D97-AF65-F5344CB8AC3E}">
        <p14:creationId xmlns:p14="http://schemas.microsoft.com/office/powerpoint/2010/main" val="723620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riángulo 7">
            <a:extLst>
              <a:ext uri="{FF2B5EF4-FFF2-40B4-BE49-F238E27FC236}">
                <a16:creationId xmlns:a16="http://schemas.microsoft.com/office/drawing/2014/main" id="{45F755E0-69C6-234D-8527-6C7F290B3E6B}"/>
              </a:ext>
            </a:extLst>
          </p:cNvPr>
          <p:cNvSpPr/>
          <p:nvPr/>
        </p:nvSpPr>
        <p:spPr>
          <a:xfrm>
            <a:off x="1492535"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8C279732-C059-5940-BFBF-E47B0E12E542}"/>
              </a:ext>
            </a:extLst>
          </p:cNvPr>
          <p:cNvSpPr>
            <a:spLocks noGrp="1"/>
          </p:cNvSpPr>
          <p:nvPr>
            <p:ph type="ctrTitle"/>
          </p:nvPr>
        </p:nvSpPr>
        <p:spPr/>
        <p:txBody>
          <a:bodyPr/>
          <a:lstStyle/>
          <a:p>
            <a:r>
              <a:rPr lang="es-ES_tradnl" dirty="0"/>
              <a:t>Principios UNIDROIT</a:t>
            </a:r>
          </a:p>
        </p:txBody>
      </p:sp>
      <p:sp>
        <p:nvSpPr>
          <p:cNvPr id="5" name="Triángulo 4">
            <a:extLst>
              <a:ext uri="{FF2B5EF4-FFF2-40B4-BE49-F238E27FC236}">
                <a16:creationId xmlns:a16="http://schemas.microsoft.com/office/drawing/2014/main" id="{8DDEA7D0-EED4-F44E-BC0B-4DBF24840949}"/>
              </a:ext>
            </a:extLst>
          </p:cNvPr>
          <p:cNvSpPr/>
          <p:nvPr/>
        </p:nvSpPr>
        <p:spPr>
          <a:xfrm>
            <a:off x="6770451"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Triángulo 5">
            <a:extLst>
              <a:ext uri="{FF2B5EF4-FFF2-40B4-BE49-F238E27FC236}">
                <a16:creationId xmlns:a16="http://schemas.microsoft.com/office/drawing/2014/main" id="{E8B6FC50-4205-E244-A12B-1AFC32408F19}"/>
              </a:ext>
            </a:extLst>
          </p:cNvPr>
          <p:cNvSpPr/>
          <p:nvPr/>
        </p:nvSpPr>
        <p:spPr>
          <a:xfrm rot="10800000">
            <a:off x="9409409"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riángulo 6">
            <a:extLst>
              <a:ext uri="{FF2B5EF4-FFF2-40B4-BE49-F238E27FC236}">
                <a16:creationId xmlns:a16="http://schemas.microsoft.com/office/drawing/2014/main" id="{6B32F242-33C0-3245-803D-612679E0DE8C}"/>
              </a:ext>
            </a:extLst>
          </p:cNvPr>
          <p:cNvSpPr/>
          <p:nvPr/>
        </p:nvSpPr>
        <p:spPr>
          <a:xfrm rot="10800000">
            <a:off x="4131493"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42800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D5C45-683E-FF4E-AEC0-F30A6D230458}"/>
              </a:ext>
            </a:extLst>
          </p:cNvPr>
          <p:cNvSpPr>
            <a:spLocks noGrp="1"/>
          </p:cNvSpPr>
          <p:nvPr>
            <p:ph type="title"/>
          </p:nvPr>
        </p:nvSpPr>
        <p:spPr/>
        <p:txBody>
          <a:bodyPr>
            <a:normAutofit/>
          </a:bodyPr>
          <a:lstStyle/>
          <a:p>
            <a:r>
              <a:rPr lang="es-ES_tradnl" sz="3600" dirty="0"/>
              <a:t>Origen</a:t>
            </a:r>
          </a:p>
        </p:txBody>
      </p:sp>
      <p:sp>
        <p:nvSpPr>
          <p:cNvPr id="3" name="Marcador de contenido 2">
            <a:extLst>
              <a:ext uri="{FF2B5EF4-FFF2-40B4-BE49-F238E27FC236}">
                <a16:creationId xmlns:a16="http://schemas.microsoft.com/office/drawing/2014/main" id="{0C8A7CD7-9F4F-BC41-97E1-AA5036696023}"/>
              </a:ext>
            </a:extLst>
          </p:cNvPr>
          <p:cNvSpPr>
            <a:spLocks noGrp="1"/>
          </p:cNvSpPr>
          <p:nvPr>
            <p:ph sz="half" idx="1"/>
          </p:nvPr>
        </p:nvSpPr>
        <p:spPr>
          <a:xfrm>
            <a:off x="611094" y="1765300"/>
            <a:ext cx="6943165" cy="4351338"/>
          </a:xfrm>
        </p:spPr>
        <p:txBody>
          <a:bodyPr>
            <a:normAutofit fontScale="92500" lnSpcReduction="20000"/>
          </a:bodyPr>
          <a:lstStyle/>
          <a:p>
            <a:pPr marL="0" indent="0" algn="just">
              <a:buNone/>
            </a:pPr>
            <a:r>
              <a:rPr lang="es-ES_tradnl" dirty="0"/>
              <a:t>Los Principios de UNIDROIT sobre los Contratos Comerciales Internacionales fueron publicados por primera vez en 1995, siendo UNIDROIT una agencia especializada de las Naciones Unidas que tiene como objetivo la unificación del derecho privado. </a:t>
            </a:r>
          </a:p>
          <a:p>
            <a:pPr marL="0" indent="0" algn="just">
              <a:buNone/>
            </a:pPr>
            <a:endParaRPr lang="es-ES_tradnl" dirty="0"/>
          </a:p>
          <a:p>
            <a:pPr marL="0" indent="0" algn="just">
              <a:buNone/>
            </a:pPr>
            <a:r>
              <a:rPr lang="es-ES_tradnl" dirty="0"/>
              <a:t>Los principios establecen reglas generales aplicables a los contratos mercantiles internacionales y son de aplicación cuando las partes del contrato hayan </a:t>
            </a:r>
            <a:r>
              <a:rPr lang="es-ES_tradnl" dirty="0">
                <a:solidFill>
                  <a:srgbClr val="CE2142"/>
                </a:solidFill>
              </a:rPr>
              <a:t>decidido que el mismo se rija por estos principios </a:t>
            </a:r>
            <a:r>
              <a:rPr lang="es-ES_tradnl" dirty="0"/>
              <a:t>(autonomía de la voluntad). </a:t>
            </a:r>
            <a:endParaRPr lang="es-CR" dirty="0"/>
          </a:p>
          <a:p>
            <a:pPr marL="0" indent="0" algn="just">
              <a:buNone/>
            </a:pPr>
            <a:endParaRPr lang="es-ES_tradnl" dirty="0"/>
          </a:p>
        </p:txBody>
      </p:sp>
      <p:pic>
        <p:nvPicPr>
          <p:cNvPr id="7170" name="Picture 2" descr="Qué son los Principios de UNIDROIT sobre los Contratos Comerciales  Internacionales? - Tradelex Abogados - Especialistas en extranjería,  nacionalidad y movilidad internacional en Bilbao, Immigration and  international business lawyers in Spain">
            <a:extLst>
              <a:ext uri="{FF2B5EF4-FFF2-40B4-BE49-F238E27FC236}">
                <a16:creationId xmlns:a16="http://schemas.microsoft.com/office/drawing/2014/main" id="{FE8B8C25-EA05-DB47-BD22-89AF283887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624" y="1797050"/>
            <a:ext cx="5080000" cy="326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647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8FA4AE-793C-CA40-85A1-D7E3E0E5723B}"/>
              </a:ext>
            </a:extLst>
          </p:cNvPr>
          <p:cNvSpPr>
            <a:spLocks noGrp="1"/>
          </p:cNvSpPr>
          <p:nvPr>
            <p:ph type="title"/>
          </p:nvPr>
        </p:nvSpPr>
        <p:spPr/>
        <p:txBody>
          <a:bodyPr>
            <a:normAutofit/>
          </a:bodyPr>
          <a:lstStyle/>
          <a:p>
            <a:r>
              <a:rPr lang="es-ES_tradnl" sz="3600" dirty="0"/>
              <a:t>Generalidades </a:t>
            </a:r>
          </a:p>
        </p:txBody>
      </p:sp>
      <p:sp>
        <p:nvSpPr>
          <p:cNvPr id="3" name="Marcador de contenido 2">
            <a:extLst>
              <a:ext uri="{FF2B5EF4-FFF2-40B4-BE49-F238E27FC236}">
                <a16:creationId xmlns:a16="http://schemas.microsoft.com/office/drawing/2014/main" id="{EAE2BCDF-664F-A242-8BAA-C2CF225556A6}"/>
              </a:ext>
            </a:extLst>
          </p:cNvPr>
          <p:cNvSpPr>
            <a:spLocks noGrp="1"/>
          </p:cNvSpPr>
          <p:nvPr>
            <p:ph sz="half" idx="1"/>
          </p:nvPr>
        </p:nvSpPr>
        <p:spPr>
          <a:xfrm>
            <a:off x="838200" y="1524000"/>
            <a:ext cx="10515600" cy="4652963"/>
          </a:xfrm>
        </p:spPr>
        <p:txBody>
          <a:bodyPr>
            <a:noAutofit/>
          </a:bodyPr>
          <a:lstStyle/>
          <a:p>
            <a:pPr marL="0" indent="0" algn="just">
              <a:buNone/>
            </a:pPr>
            <a:r>
              <a:rPr lang="es-ES_tradnl" sz="2300" dirty="0"/>
              <a:t>Los principios UNIDROIT son instrumentos cuasi-legales o “</a:t>
            </a:r>
            <a:r>
              <a:rPr lang="es-ES_tradnl" sz="2300" dirty="0" err="1">
                <a:solidFill>
                  <a:srgbClr val="CE2142"/>
                </a:solidFill>
              </a:rPr>
              <a:t>soft</a:t>
            </a:r>
            <a:r>
              <a:rPr lang="es-ES_tradnl" sz="2300" dirty="0">
                <a:solidFill>
                  <a:srgbClr val="CE2142"/>
                </a:solidFill>
              </a:rPr>
              <a:t> </a:t>
            </a:r>
            <a:r>
              <a:rPr lang="es-ES_tradnl" sz="2300" dirty="0" err="1">
                <a:solidFill>
                  <a:srgbClr val="CE2142"/>
                </a:solidFill>
              </a:rPr>
              <a:t>law</a:t>
            </a:r>
            <a:r>
              <a:rPr lang="es-ES_tradnl" sz="2300" dirty="0"/>
              <a:t>”, que por sí mismos no tienen ningún carácter vinculante a nivel jurídico, por carecer de rango normativo, ya que las instituciones que los crean no tienen poder legislativo. </a:t>
            </a:r>
          </a:p>
          <a:p>
            <a:pPr marL="0" indent="0" algn="just">
              <a:buNone/>
            </a:pPr>
            <a:endParaRPr lang="es-CR" sz="2300" dirty="0"/>
          </a:p>
          <a:p>
            <a:pPr marL="0" indent="0" algn="just">
              <a:buNone/>
            </a:pPr>
            <a:r>
              <a:rPr lang="es-ES_tradnl" sz="2300" dirty="0"/>
              <a:t>La utilidad de los principios radica en que son una serie de principios reconocidos como </a:t>
            </a:r>
            <a:r>
              <a:rPr lang="es-ES_tradnl" sz="2300" dirty="0">
                <a:solidFill>
                  <a:srgbClr val="CE2142"/>
                </a:solidFill>
              </a:rPr>
              <a:t>habituales</a:t>
            </a:r>
            <a:r>
              <a:rPr lang="es-ES_tradnl" sz="2300" dirty="0"/>
              <a:t> la práctica del comercio internacional, siendo principios, usos y maneras del comercio internacional también reconocidos como </a:t>
            </a:r>
            <a:r>
              <a:rPr lang="es-ES_tradnl" sz="2300" i="1" dirty="0" err="1">
                <a:solidFill>
                  <a:srgbClr val="CE2142"/>
                </a:solidFill>
              </a:rPr>
              <a:t>Lex</a:t>
            </a:r>
            <a:r>
              <a:rPr lang="es-ES_tradnl" sz="2300" i="1" dirty="0">
                <a:solidFill>
                  <a:srgbClr val="CE2142"/>
                </a:solidFill>
              </a:rPr>
              <a:t> </a:t>
            </a:r>
            <a:r>
              <a:rPr lang="es-ES_tradnl" sz="2300" i="1" dirty="0" err="1">
                <a:solidFill>
                  <a:srgbClr val="CE2142"/>
                </a:solidFill>
              </a:rPr>
              <a:t>Mercatoria</a:t>
            </a:r>
            <a:r>
              <a:rPr lang="es-ES_tradnl" sz="2300" dirty="0"/>
              <a:t>.  </a:t>
            </a:r>
          </a:p>
          <a:p>
            <a:pPr marL="0" indent="0" algn="just">
              <a:buNone/>
            </a:pPr>
            <a:endParaRPr lang="es-ES_tradnl" sz="2300" dirty="0"/>
          </a:p>
          <a:p>
            <a:pPr marL="0" indent="0" algn="just">
              <a:buNone/>
            </a:pPr>
            <a:r>
              <a:rPr lang="es-ES_tradnl" sz="2300" dirty="0"/>
              <a:t>Los principios pueden ser utilizados para </a:t>
            </a:r>
            <a:r>
              <a:rPr lang="es-ES_tradnl" sz="2300" dirty="0">
                <a:solidFill>
                  <a:srgbClr val="CE2142"/>
                </a:solidFill>
              </a:rPr>
              <a:t>interpretar o complementar </a:t>
            </a:r>
            <a:r>
              <a:rPr lang="es-ES_tradnl" sz="2300" dirty="0"/>
              <a:t>instrumentos internacionales de derecho uniforme o el derecho nacional. A su vez, podrán servir como </a:t>
            </a:r>
            <a:r>
              <a:rPr lang="es-ES_tradnl" sz="2300" dirty="0">
                <a:solidFill>
                  <a:srgbClr val="CE2142"/>
                </a:solidFill>
              </a:rPr>
              <a:t>modelo</a:t>
            </a:r>
            <a:r>
              <a:rPr lang="es-ES_tradnl" sz="2300" dirty="0"/>
              <a:t> para los legisladores nacionales e internacionales. </a:t>
            </a:r>
            <a:endParaRPr lang="es-CR" sz="2300" dirty="0"/>
          </a:p>
        </p:txBody>
      </p:sp>
    </p:spTree>
    <p:extLst>
      <p:ext uri="{BB962C8B-B14F-4D97-AF65-F5344CB8AC3E}">
        <p14:creationId xmlns:p14="http://schemas.microsoft.com/office/powerpoint/2010/main" val="3992075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424427-8FAF-2844-B4DF-C8D96ABC5FAA}"/>
              </a:ext>
            </a:extLst>
          </p:cNvPr>
          <p:cNvSpPr>
            <a:spLocks noGrp="1"/>
          </p:cNvSpPr>
          <p:nvPr>
            <p:ph type="title"/>
          </p:nvPr>
        </p:nvSpPr>
        <p:spPr/>
        <p:txBody>
          <a:bodyPr>
            <a:normAutofit/>
          </a:bodyPr>
          <a:lstStyle/>
          <a:p>
            <a:r>
              <a:rPr lang="es-ES_tradnl" sz="3600" dirty="0"/>
              <a:t>Aplicación</a:t>
            </a:r>
          </a:p>
        </p:txBody>
      </p:sp>
      <p:sp>
        <p:nvSpPr>
          <p:cNvPr id="3" name="Marcador de contenido 2">
            <a:extLst>
              <a:ext uri="{FF2B5EF4-FFF2-40B4-BE49-F238E27FC236}">
                <a16:creationId xmlns:a16="http://schemas.microsoft.com/office/drawing/2014/main" id="{CB5CB55F-B181-D84C-98E5-EEBBADBD999A}"/>
              </a:ext>
            </a:extLst>
          </p:cNvPr>
          <p:cNvSpPr>
            <a:spLocks noGrp="1"/>
          </p:cNvSpPr>
          <p:nvPr>
            <p:ph sz="half" idx="1"/>
          </p:nvPr>
        </p:nvSpPr>
        <p:spPr>
          <a:xfrm>
            <a:off x="838200" y="1825625"/>
            <a:ext cx="7319682" cy="4351338"/>
          </a:xfrm>
        </p:spPr>
        <p:txBody>
          <a:bodyPr/>
          <a:lstStyle/>
          <a:p>
            <a:pPr marL="0" indent="0" algn="just">
              <a:buNone/>
            </a:pPr>
            <a:r>
              <a:rPr lang="es-ES_tradnl" dirty="0"/>
              <a:t>Los principios establecen reglas generales aplicables a los contratos mercantiles internacionales y deberán aplicarse cuando las </a:t>
            </a:r>
            <a:r>
              <a:rPr lang="es-ES_tradnl" dirty="0">
                <a:solidFill>
                  <a:srgbClr val="CE2142"/>
                </a:solidFill>
              </a:rPr>
              <a:t>partes hayan acordado que el contrato se rija por ellos</a:t>
            </a:r>
            <a:r>
              <a:rPr lang="es-ES_tradnl" dirty="0"/>
              <a:t>, a su vez, los principios pueden aplicarse cuando las partes hayan acordado que el contrato </a:t>
            </a:r>
            <a:r>
              <a:rPr lang="es-ES_tradnl" dirty="0">
                <a:solidFill>
                  <a:srgbClr val="CE2142"/>
                </a:solidFill>
              </a:rPr>
              <a:t>se rija por principios generales del derecho, </a:t>
            </a:r>
            <a:r>
              <a:rPr lang="es-ES_tradnl" i="1" dirty="0" err="1">
                <a:solidFill>
                  <a:srgbClr val="CE2142"/>
                </a:solidFill>
              </a:rPr>
              <a:t>Lex</a:t>
            </a:r>
            <a:r>
              <a:rPr lang="es-ES_tradnl" i="1" dirty="0">
                <a:solidFill>
                  <a:srgbClr val="CE2142"/>
                </a:solidFill>
              </a:rPr>
              <a:t> </a:t>
            </a:r>
            <a:r>
              <a:rPr lang="es-ES_tradnl" i="1" dirty="0" err="1">
                <a:solidFill>
                  <a:srgbClr val="CE2142"/>
                </a:solidFill>
              </a:rPr>
              <a:t>Mercatoria</a:t>
            </a:r>
            <a:r>
              <a:rPr lang="es-ES_tradnl" i="1" dirty="0">
                <a:solidFill>
                  <a:srgbClr val="CE2142"/>
                </a:solidFill>
              </a:rPr>
              <a:t> </a:t>
            </a:r>
            <a:r>
              <a:rPr lang="es-ES_tradnl" dirty="0">
                <a:solidFill>
                  <a:srgbClr val="CE2142"/>
                </a:solidFill>
              </a:rPr>
              <a:t>o expresiones semejantes</a:t>
            </a:r>
            <a:r>
              <a:rPr lang="es-ES_tradnl" dirty="0"/>
              <a:t>, o cuando las partes </a:t>
            </a:r>
            <a:r>
              <a:rPr lang="es-ES_tradnl" dirty="0">
                <a:solidFill>
                  <a:srgbClr val="CE2142"/>
                </a:solidFill>
              </a:rPr>
              <a:t>no hayan escogido el derecho aplicable</a:t>
            </a:r>
            <a:r>
              <a:rPr lang="es-ES_tradnl" dirty="0"/>
              <a:t> al contrato.</a:t>
            </a:r>
            <a:endParaRPr lang="es-CR" dirty="0"/>
          </a:p>
          <a:p>
            <a:pPr algn="just"/>
            <a:endParaRPr lang="es-ES_tradnl" dirty="0"/>
          </a:p>
        </p:txBody>
      </p:sp>
      <p:pic>
        <p:nvPicPr>
          <p:cNvPr id="8194" name="Picture 2" descr="Notes on outsourcing contracting for Start-up - TTC Solutions">
            <a:extLst>
              <a:ext uri="{FF2B5EF4-FFF2-40B4-BE49-F238E27FC236}">
                <a16:creationId xmlns:a16="http://schemas.microsoft.com/office/drawing/2014/main" id="{71643E6C-D55A-C74B-A282-E8A1F434E2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678" t="1619" r="-15678" b="-1619"/>
          <a:stretch/>
        </p:blipFill>
        <p:spPr bwMode="auto">
          <a:xfrm>
            <a:off x="8444751" y="1882858"/>
            <a:ext cx="6289901" cy="353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8665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12903F-D3FC-8B48-B8C2-EA5E4D9D06C6}"/>
              </a:ext>
            </a:extLst>
          </p:cNvPr>
          <p:cNvSpPr>
            <a:spLocks noGrp="1"/>
          </p:cNvSpPr>
          <p:nvPr>
            <p:ph type="title"/>
          </p:nvPr>
        </p:nvSpPr>
        <p:spPr/>
        <p:txBody>
          <a:bodyPr/>
          <a:lstStyle/>
          <a:p>
            <a:r>
              <a:rPr lang="es-ES_tradnl" dirty="0"/>
              <a:t>Ejemplo de Cláusula </a:t>
            </a:r>
          </a:p>
        </p:txBody>
      </p:sp>
      <p:sp>
        <p:nvSpPr>
          <p:cNvPr id="3" name="Marcador de contenido 2">
            <a:extLst>
              <a:ext uri="{FF2B5EF4-FFF2-40B4-BE49-F238E27FC236}">
                <a16:creationId xmlns:a16="http://schemas.microsoft.com/office/drawing/2014/main" id="{361A156E-E51D-6343-B262-E5CBD7313057}"/>
              </a:ext>
            </a:extLst>
          </p:cNvPr>
          <p:cNvSpPr>
            <a:spLocks noGrp="1"/>
          </p:cNvSpPr>
          <p:nvPr>
            <p:ph sz="half" idx="1"/>
          </p:nvPr>
        </p:nvSpPr>
        <p:spPr>
          <a:xfrm>
            <a:off x="1817594" y="2578661"/>
            <a:ext cx="8556812" cy="1325563"/>
          </a:xfrm>
        </p:spPr>
        <p:txBody>
          <a:bodyPr>
            <a:normAutofit fontScale="92500"/>
          </a:bodyPr>
          <a:lstStyle/>
          <a:p>
            <a:pPr marL="0" indent="0" algn="just">
              <a:buNone/>
            </a:pPr>
            <a:r>
              <a:rPr lang="es-ES_tradnl" sz="4000" b="1" i="1" dirty="0">
                <a:solidFill>
                  <a:srgbClr val="CE2142"/>
                </a:solidFill>
              </a:rPr>
              <a:t>“</a:t>
            </a:r>
            <a:r>
              <a:rPr lang="es-ES_tradnl" b="1" i="1" dirty="0"/>
              <a:t>El presente contrato se rige por los Principios UNIDROIT (2016) [excepto en lo que respecta a los Artículos ...].</a:t>
            </a:r>
            <a:r>
              <a:rPr lang="es-ES_tradnl" sz="4300" b="1" i="1" dirty="0">
                <a:solidFill>
                  <a:srgbClr val="CE2142"/>
                </a:solidFill>
              </a:rPr>
              <a:t>”</a:t>
            </a:r>
            <a:endParaRPr lang="es-CR" sz="4300" b="1" i="1" dirty="0">
              <a:solidFill>
                <a:srgbClr val="CE2142"/>
              </a:solidFill>
            </a:endParaRPr>
          </a:p>
          <a:p>
            <a:pPr marL="0" indent="0">
              <a:buNone/>
            </a:pPr>
            <a:endParaRPr lang="es-ES_tradnl" dirty="0"/>
          </a:p>
        </p:txBody>
      </p:sp>
    </p:spTree>
    <p:extLst>
      <p:ext uri="{BB962C8B-B14F-4D97-AF65-F5344CB8AC3E}">
        <p14:creationId xmlns:p14="http://schemas.microsoft.com/office/powerpoint/2010/main" val="1872709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80F78C-E9A5-3C45-903F-7CDCF87B68D9}"/>
              </a:ext>
            </a:extLst>
          </p:cNvPr>
          <p:cNvSpPr>
            <a:spLocks noGrp="1"/>
          </p:cNvSpPr>
          <p:nvPr>
            <p:ph type="title"/>
          </p:nvPr>
        </p:nvSpPr>
        <p:spPr/>
        <p:txBody>
          <a:bodyPr/>
          <a:lstStyle/>
          <a:p>
            <a:r>
              <a:rPr lang="es-ES_tradnl" dirty="0"/>
              <a:t>Objeto</a:t>
            </a:r>
          </a:p>
        </p:txBody>
      </p:sp>
      <p:sp>
        <p:nvSpPr>
          <p:cNvPr id="3" name="Marcador de contenido 2">
            <a:extLst>
              <a:ext uri="{FF2B5EF4-FFF2-40B4-BE49-F238E27FC236}">
                <a16:creationId xmlns:a16="http://schemas.microsoft.com/office/drawing/2014/main" id="{ADEE29E5-8940-D347-9359-FE3739083E55}"/>
              </a:ext>
            </a:extLst>
          </p:cNvPr>
          <p:cNvSpPr>
            <a:spLocks noGrp="1"/>
          </p:cNvSpPr>
          <p:nvPr>
            <p:ph sz="half" idx="1"/>
          </p:nvPr>
        </p:nvSpPr>
        <p:spPr/>
        <p:txBody>
          <a:bodyPr/>
          <a:lstStyle/>
          <a:p>
            <a:pPr marL="0" indent="0" algn="just">
              <a:buNone/>
            </a:pPr>
            <a:r>
              <a:rPr lang="es-ES_tradnl" dirty="0"/>
              <a:t>El ámbito de aplicación de estos principios es para todo tipo de relaciones contractuales, </a:t>
            </a:r>
            <a:r>
              <a:rPr lang="es-ES_tradnl" dirty="0">
                <a:solidFill>
                  <a:srgbClr val="CE2142"/>
                </a:solidFill>
              </a:rPr>
              <a:t>no es exclusivo de la materia mercantil</a:t>
            </a:r>
            <a:r>
              <a:rPr lang="es-ES_tradnl" dirty="0"/>
              <a:t>. </a:t>
            </a:r>
            <a:endParaRPr lang="es-CR" dirty="0"/>
          </a:p>
          <a:p>
            <a:pPr marL="0" indent="0" algn="just">
              <a:buNone/>
            </a:pPr>
            <a:endParaRPr lang="es-ES_tradnl" dirty="0"/>
          </a:p>
        </p:txBody>
      </p:sp>
      <p:pic>
        <p:nvPicPr>
          <p:cNvPr id="9218" name="Picture 2" descr="Contract Management VS. Contract Administration">
            <a:extLst>
              <a:ext uri="{FF2B5EF4-FFF2-40B4-BE49-F238E27FC236}">
                <a16:creationId xmlns:a16="http://schemas.microsoft.com/office/drawing/2014/main" id="{3C4A17B4-6CAF-7A48-9C2D-29536E5EA9A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176" b="-26176"/>
          <a:stretch/>
        </p:blipFill>
        <p:spPr bwMode="auto">
          <a:xfrm>
            <a:off x="0" y="3128963"/>
            <a:ext cx="12192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494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9">
            <a:extLst>
              <a:ext uri="{FF2B5EF4-FFF2-40B4-BE49-F238E27FC236}">
                <a16:creationId xmlns:a16="http://schemas.microsoft.com/office/drawing/2014/main" id="{DBE26EE7-C608-4F43-893E-A8907D829058}"/>
              </a:ext>
            </a:extLst>
          </p:cNvPr>
          <p:cNvSpPr/>
          <p:nvPr/>
        </p:nvSpPr>
        <p:spPr>
          <a:xfrm>
            <a:off x="9211332" y="-932041"/>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ontent Placeholder 2">
            <a:extLst>
              <a:ext uri="{FF2B5EF4-FFF2-40B4-BE49-F238E27FC236}">
                <a16:creationId xmlns:a16="http://schemas.microsoft.com/office/drawing/2014/main" id="{223525AF-565B-BC4A-BA46-B5C3F7D39FC2}"/>
              </a:ext>
            </a:extLst>
          </p:cNvPr>
          <p:cNvSpPr txBox="1">
            <a:spLocks/>
          </p:cNvSpPr>
          <p:nvPr/>
        </p:nvSpPr>
        <p:spPr>
          <a:xfrm>
            <a:off x="5627981" y="1305961"/>
            <a:ext cx="6223360" cy="461942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Barlow"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Barlow"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Barlow"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Font typeface="+mj-lt"/>
              <a:buAutoNum type="alphaLcParenR"/>
            </a:pPr>
            <a:r>
              <a:rPr lang="es-ES_tradnl" sz="2800" dirty="0"/>
              <a:t>Convención sobre los Contratos de Compraventa Internacional de Mercaderías</a:t>
            </a:r>
          </a:p>
          <a:p>
            <a:pPr marL="457200" indent="-457200">
              <a:buFont typeface="+mj-lt"/>
              <a:buAutoNum type="alphaLcParenR"/>
            </a:pPr>
            <a:r>
              <a:rPr lang="es-ES_tradnl" sz="2800" dirty="0"/>
              <a:t>Principios UNIDROIT</a:t>
            </a:r>
          </a:p>
          <a:p>
            <a:pPr marL="457200" indent="-457200">
              <a:buFont typeface="+mj-lt"/>
              <a:buAutoNum type="alphaLcParenR"/>
            </a:pPr>
            <a:r>
              <a:rPr lang="es-ES_tradnl" sz="2800" dirty="0"/>
              <a:t>Cámara de Comercio Internacional</a:t>
            </a:r>
          </a:p>
          <a:p>
            <a:pPr marL="457200" indent="-457200">
              <a:buFont typeface="+mj-lt"/>
              <a:buAutoNum type="alphaLcParenR"/>
            </a:pPr>
            <a:r>
              <a:rPr lang="es-ES_tradnl" sz="2800" dirty="0"/>
              <a:t>Términos Internacionales de Comercio</a:t>
            </a:r>
          </a:p>
          <a:p>
            <a:pPr marL="457200" indent="-457200">
              <a:buFont typeface="+mj-lt"/>
              <a:buAutoNum type="alphaLcParenR"/>
            </a:pPr>
            <a:r>
              <a:rPr lang="es-ES_tradnl" sz="2800" dirty="0"/>
              <a:t>Reglas Uniformes del Crédito Documentario</a:t>
            </a:r>
          </a:p>
        </p:txBody>
      </p:sp>
      <p:sp>
        <p:nvSpPr>
          <p:cNvPr id="9" name="Elipse 8">
            <a:extLst>
              <a:ext uri="{FF2B5EF4-FFF2-40B4-BE49-F238E27FC236}">
                <a16:creationId xmlns:a16="http://schemas.microsoft.com/office/drawing/2014/main" id="{25AF4BBA-0B1D-3E44-A4E2-BBEAAE2C4CAC}"/>
              </a:ext>
            </a:extLst>
          </p:cNvPr>
          <p:cNvSpPr/>
          <p:nvPr/>
        </p:nvSpPr>
        <p:spPr>
          <a:xfrm>
            <a:off x="-605214" y="3773853"/>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ítulo 2">
            <a:extLst>
              <a:ext uri="{FF2B5EF4-FFF2-40B4-BE49-F238E27FC236}">
                <a16:creationId xmlns:a16="http://schemas.microsoft.com/office/drawing/2014/main" id="{3BF1C16F-A3EA-9742-B382-31AB9B52BF1B}"/>
              </a:ext>
            </a:extLst>
          </p:cNvPr>
          <p:cNvSpPr txBox="1">
            <a:spLocks/>
          </p:cNvSpPr>
          <p:nvPr/>
        </p:nvSpPr>
        <p:spPr>
          <a:xfrm>
            <a:off x="1187727" y="2058995"/>
            <a:ext cx="3455989"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just"/>
            <a:r>
              <a:rPr lang="es-ES_tradnl" dirty="0"/>
              <a:t>GUÍA DE CONTENIDO</a:t>
            </a:r>
          </a:p>
        </p:txBody>
      </p:sp>
    </p:spTree>
    <p:extLst>
      <p:ext uri="{BB962C8B-B14F-4D97-AF65-F5344CB8AC3E}">
        <p14:creationId xmlns:p14="http://schemas.microsoft.com/office/powerpoint/2010/main" val="2633397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901261-3C63-9540-BE41-4FB435686488}"/>
              </a:ext>
            </a:extLst>
          </p:cNvPr>
          <p:cNvSpPr>
            <a:spLocks noGrp="1"/>
          </p:cNvSpPr>
          <p:nvPr>
            <p:ph type="title"/>
          </p:nvPr>
        </p:nvSpPr>
        <p:spPr/>
        <p:txBody>
          <a:bodyPr/>
          <a:lstStyle/>
          <a:p>
            <a:r>
              <a:rPr lang="es-ES_tradnl" dirty="0"/>
              <a:t>Capítulo 1:</a:t>
            </a:r>
            <a:br>
              <a:rPr lang="es-ES_tradnl" dirty="0"/>
            </a:br>
            <a:r>
              <a:rPr lang="es-ES_tradnl" dirty="0"/>
              <a:t>Principios Comerciales Universales</a:t>
            </a:r>
          </a:p>
        </p:txBody>
      </p:sp>
      <p:sp>
        <p:nvSpPr>
          <p:cNvPr id="3" name="Marcador de contenido 2">
            <a:extLst>
              <a:ext uri="{FF2B5EF4-FFF2-40B4-BE49-F238E27FC236}">
                <a16:creationId xmlns:a16="http://schemas.microsoft.com/office/drawing/2014/main" id="{400492F9-D478-7843-81BE-5DC4BD4C6819}"/>
              </a:ext>
            </a:extLst>
          </p:cNvPr>
          <p:cNvSpPr>
            <a:spLocks noGrp="1"/>
          </p:cNvSpPr>
          <p:nvPr>
            <p:ph sz="half" idx="1"/>
          </p:nvPr>
        </p:nvSpPr>
        <p:spPr>
          <a:xfrm>
            <a:off x="838200" y="2141537"/>
            <a:ext cx="10515600" cy="4351338"/>
          </a:xfrm>
        </p:spPr>
        <p:txBody>
          <a:bodyPr/>
          <a:lstStyle/>
          <a:p>
            <a:r>
              <a:rPr lang="es-ES_tradnl" dirty="0"/>
              <a:t>Libertad de Contratación</a:t>
            </a:r>
          </a:p>
          <a:p>
            <a:r>
              <a:rPr lang="es-ES_tradnl" dirty="0"/>
              <a:t>Libertad de Forma</a:t>
            </a:r>
          </a:p>
          <a:p>
            <a:r>
              <a:rPr lang="es-ES_tradnl" dirty="0"/>
              <a:t>Carácter Vinculante de los Contratos</a:t>
            </a:r>
          </a:p>
          <a:p>
            <a:r>
              <a:rPr lang="es-ES_tradnl" dirty="0"/>
              <a:t>Exclusión o Modificación de Principios</a:t>
            </a:r>
          </a:p>
          <a:p>
            <a:r>
              <a:rPr lang="es-ES_tradnl" dirty="0"/>
              <a:t>Interpretación e Integración de Principios </a:t>
            </a:r>
          </a:p>
          <a:p>
            <a:r>
              <a:rPr lang="es-ES_tradnl" dirty="0"/>
              <a:t>Buena fe y Lealtad </a:t>
            </a:r>
            <a:r>
              <a:rPr lang="es-ES_tradnl" dirty="0" err="1"/>
              <a:t>Negocial</a:t>
            </a:r>
            <a:r>
              <a:rPr lang="es-ES_tradnl" dirty="0"/>
              <a:t> </a:t>
            </a:r>
          </a:p>
          <a:p>
            <a:endParaRPr lang="es-ES_tradnl" dirty="0"/>
          </a:p>
          <a:p>
            <a:pPr marL="0" indent="0" algn="r">
              <a:buNone/>
            </a:pPr>
            <a:endParaRPr lang="es-ES_tradnl" sz="2000" dirty="0"/>
          </a:p>
        </p:txBody>
      </p:sp>
    </p:spTree>
    <p:extLst>
      <p:ext uri="{BB962C8B-B14F-4D97-AF65-F5344CB8AC3E}">
        <p14:creationId xmlns:p14="http://schemas.microsoft.com/office/powerpoint/2010/main" val="13136211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B844C2-DF4A-2340-97DE-63FB5504ED57}"/>
              </a:ext>
            </a:extLst>
          </p:cNvPr>
          <p:cNvSpPr>
            <a:spLocks noGrp="1"/>
          </p:cNvSpPr>
          <p:nvPr>
            <p:ph type="title"/>
          </p:nvPr>
        </p:nvSpPr>
        <p:spPr/>
        <p:txBody>
          <a:bodyPr>
            <a:normAutofit/>
          </a:bodyPr>
          <a:lstStyle/>
          <a:p>
            <a:r>
              <a:rPr lang="es-ES_tradnl" sz="3600" dirty="0"/>
              <a:t>Capítulo 2: </a:t>
            </a:r>
            <a:br>
              <a:rPr lang="es-ES_tradnl" sz="3600" dirty="0"/>
            </a:br>
            <a:r>
              <a:rPr lang="es-ES_tradnl" sz="3600" dirty="0"/>
              <a:t>Formación y Apoderamiento de Representantes</a:t>
            </a:r>
          </a:p>
        </p:txBody>
      </p:sp>
      <p:sp>
        <p:nvSpPr>
          <p:cNvPr id="3" name="Marcador de contenido 2">
            <a:extLst>
              <a:ext uri="{FF2B5EF4-FFF2-40B4-BE49-F238E27FC236}">
                <a16:creationId xmlns:a16="http://schemas.microsoft.com/office/drawing/2014/main" id="{2BFA861F-11D3-9040-994E-6D82EDE6F20D}"/>
              </a:ext>
            </a:extLst>
          </p:cNvPr>
          <p:cNvSpPr>
            <a:spLocks noGrp="1"/>
          </p:cNvSpPr>
          <p:nvPr>
            <p:ph sz="half" idx="1"/>
          </p:nvPr>
        </p:nvSpPr>
        <p:spPr/>
        <p:txBody>
          <a:bodyPr>
            <a:normAutofit lnSpcReduction="10000"/>
          </a:bodyPr>
          <a:lstStyle/>
          <a:p>
            <a:pPr marL="0" lvl="0" indent="0">
              <a:buNone/>
            </a:pPr>
            <a:r>
              <a:rPr lang="es-ES_tradnl" dirty="0"/>
              <a:t>Pautas clave:</a:t>
            </a:r>
          </a:p>
          <a:p>
            <a:pPr marL="0" lvl="0" indent="0">
              <a:buNone/>
            </a:pPr>
            <a:endParaRPr lang="es-ES_tradnl" dirty="0"/>
          </a:p>
          <a:p>
            <a:pPr lvl="0"/>
            <a:r>
              <a:rPr lang="es-ES_tradnl" dirty="0"/>
              <a:t>El contrato se perfecciona mediante la aceptación de una oferta o por la conducta de las partes que sea suficiente para manifestar un acuerdo.</a:t>
            </a:r>
            <a:endParaRPr lang="es-CR" dirty="0"/>
          </a:p>
          <a:p>
            <a:pPr lvl="0"/>
            <a:r>
              <a:rPr lang="es-ES_tradnl" dirty="0"/>
              <a:t>La oferta repercute cuando llega al destinatario (pudiendo ser retirada si la notificación llega al destinatario antes) y no es revocable.</a:t>
            </a:r>
            <a:endParaRPr lang="es-CR" dirty="0"/>
          </a:p>
          <a:p>
            <a:pPr lvl="0"/>
            <a:r>
              <a:rPr lang="es-ES_tradnl" dirty="0"/>
              <a:t>La oferta se extingue cuando la notificación de su rechazo llega al oferente </a:t>
            </a:r>
            <a:endParaRPr lang="es-CR" dirty="0"/>
          </a:p>
          <a:p>
            <a:pPr marL="0" indent="0">
              <a:buNone/>
            </a:pPr>
            <a:endParaRPr lang="es-ES_tradnl" dirty="0"/>
          </a:p>
        </p:txBody>
      </p:sp>
    </p:spTree>
    <p:extLst>
      <p:ext uri="{BB962C8B-B14F-4D97-AF65-F5344CB8AC3E}">
        <p14:creationId xmlns:p14="http://schemas.microsoft.com/office/powerpoint/2010/main" val="2221563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B4994F-4E24-5A4A-9034-0F0F4A253023}"/>
              </a:ext>
            </a:extLst>
          </p:cNvPr>
          <p:cNvSpPr>
            <a:spLocks noGrp="1"/>
          </p:cNvSpPr>
          <p:nvPr>
            <p:ph type="title"/>
          </p:nvPr>
        </p:nvSpPr>
        <p:spPr>
          <a:xfrm>
            <a:off x="551330" y="361109"/>
            <a:ext cx="4253752" cy="1325563"/>
          </a:xfrm>
        </p:spPr>
        <p:txBody>
          <a:bodyPr>
            <a:noAutofit/>
          </a:bodyPr>
          <a:lstStyle/>
          <a:p>
            <a:pPr algn="ctr"/>
            <a:r>
              <a:rPr lang="es-ES_tradnl" sz="3600" dirty="0"/>
              <a:t>Capítulo 3: </a:t>
            </a:r>
            <a:br>
              <a:rPr lang="es-ES_tradnl" sz="3600" dirty="0"/>
            </a:br>
            <a:r>
              <a:rPr lang="es-ES_tradnl" sz="3600" dirty="0"/>
              <a:t>Apoderamiento de Representantes</a:t>
            </a:r>
          </a:p>
        </p:txBody>
      </p:sp>
      <p:sp>
        <p:nvSpPr>
          <p:cNvPr id="3" name="Marcador de contenido 2">
            <a:extLst>
              <a:ext uri="{FF2B5EF4-FFF2-40B4-BE49-F238E27FC236}">
                <a16:creationId xmlns:a16="http://schemas.microsoft.com/office/drawing/2014/main" id="{A4A4D2C7-4D6E-584F-9E58-E87ECC5097C5}"/>
              </a:ext>
            </a:extLst>
          </p:cNvPr>
          <p:cNvSpPr>
            <a:spLocks noGrp="1"/>
          </p:cNvSpPr>
          <p:nvPr>
            <p:ph sz="half" idx="1"/>
          </p:nvPr>
        </p:nvSpPr>
        <p:spPr>
          <a:xfrm>
            <a:off x="883023" y="2145553"/>
            <a:ext cx="3590365" cy="4351338"/>
          </a:xfrm>
        </p:spPr>
        <p:txBody>
          <a:bodyPr>
            <a:normAutofit/>
          </a:bodyPr>
          <a:lstStyle/>
          <a:p>
            <a:pPr marL="0" indent="0">
              <a:buNone/>
            </a:pPr>
            <a:r>
              <a:rPr lang="es-ES_tradnl" sz="2200" dirty="0"/>
              <a:t>Se divide en </a:t>
            </a:r>
            <a:r>
              <a:rPr lang="es-ES_tradnl" sz="2200" dirty="0">
                <a:solidFill>
                  <a:srgbClr val="CE2142"/>
                </a:solidFill>
              </a:rPr>
              <a:t>tres secciones</a:t>
            </a:r>
            <a:r>
              <a:rPr lang="es-ES_tradnl" sz="2200" dirty="0"/>
              <a:t>:</a:t>
            </a:r>
          </a:p>
          <a:p>
            <a:r>
              <a:rPr lang="es-ES_tradnl" sz="2200" dirty="0"/>
              <a:t>Validez</a:t>
            </a:r>
          </a:p>
          <a:p>
            <a:r>
              <a:rPr lang="es-ES_tradnl" sz="2200" dirty="0"/>
              <a:t>Causales de Anulación </a:t>
            </a:r>
          </a:p>
          <a:p>
            <a:r>
              <a:rPr lang="es-ES_tradnl" sz="2200" dirty="0"/>
              <a:t>Ilicitud del Contrato</a:t>
            </a:r>
          </a:p>
        </p:txBody>
      </p:sp>
      <p:sp>
        <p:nvSpPr>
          <p:cNvPr id="4" name="Título 1">
            <a:extLst>
              <a:ext uri="{FF2B5EF4-FFF2-40B4-BE49-F238E27FC236}">
                <a16:creationId xmlns:a16="http://schemas.microsoft.com/office/drawing/2014/main" id="{5F7983DD-AA28-A54B-8B48-DC566357ED99}"/>
              </a:ext>
            </a:extLst>
          </p:cNvPr>
          <p:cNvSpPr txBox="1">
            <a:spLocks/>
          </p:cNvSpPr>
          <p:nvPr/>
        </p:nvSpPr>
        <p:spPr>
          <a:xfrm>
            <a:off x="6257364" y="145957"/>
            <a:ext cx="4684059"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i="0" kern="1200">
                <a:solidFill>
                  <a:srgbClr val="CE2142"/>
                </a:solidFill>
                <a:latin typeface="Barlow SemiBold" pitchFamily="2" charset="77"/>
                <a:ea typeface="+mj-ea"/>
                <a:cs typeface="+mj-cs"/>
              </a:defRPr>
            </a:lvl1pPr>
          </a:lstStyle>
          <a:p>
            <a:pPr algn="ctr"/>
            <a:r>
              <a:rPr lang="es-ES_tradnl" sz="3600" dirty="0"/>
              <a:t>Capítulo 4: </a:t>
            </a:r>
            <a:br>
              <a:rPr lang="es-ES_tradnl" sz="3600" dirty="0"/>
            </a:br>
            <a:r>
              <a:rPr lang="es-ES_tradnl" sz="3600" dirty="0"/>
              <a:t>Interpretación</a:t>
            </a:r>
          </a:p>
        </p:txBody>
      </p:sp>
      <p:sp>
        <p:nvSpPr>
          <p:cNvPr id="5" name="Marcador de contenido 2">
            <a:extLst>
              <a:ext uri="{FF2B5EF4-FFF2-40B4-BE49-F238E27FC236}">
                <a16:creationId xmlns:a16="http://schemas.microsoft.com/office/drawing/2014/main" id="{35468DC1-F3C7-4845-9A0D-C9E40D23F508}"/>
              </a:ext>
            </a:extLst>
          </p:cNvPr>
          <p:cNvSpPr txBox="1">
            <a:spLocks/>
          </p:cNvSpPr>
          <p:nvPr/>
        </p:nvSpPr>
        <p:spPr>
          <a:xfrm>
            <a:off x="5199530" y="1525308"/>
            <a:ext cx="6799728"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_tradnl" sz="2200" dirty="0"/>
              <a:t>Pautas clave:</a:t>
            </a:r>
          </a:p>
          <a:p>
            <a:pPr lvl="0" algn="just"/>
            <a:r>
              <a:rPr lang="es-ES_tradnl" sz="2200" dirty="0"/>
              <a:t>Debe interpretarse conforme a la intención común </a:t>
            </a:r>
            <a:endParaRPr lang="es-CR" sz="2200" dirty="0"/>
          </a:p>
          <a:p>
            <a:pPr lvl="0" algn="just"/>
            <a:r>
              <a:rPr lang="es-ES_tradnl" sz="2200" dirty="0"/>
              <a:t>Los términos y expresiones se interpretaran conforme a la totalidad del contrato </a:t>
            </a:r>
            <a:endParaRPr lang="es-CR" sz="2200" dirty="0"/>
          </a:p>
          <a:p>
            <a:pPr lvl="0" algn="just"/>
            <a:r>
              <a:rPr lang="es-ES_tradnl" sz="2200" dirty="0"/>
              <a:t>Los términos se interpretaran en el sentido de dar efecto a todos ellos</a:t>
            </a:r>
            <a:endParaRPr lang="es-CR" sz="2200" dirty="0"/>
          </a:p>
          <a:p>
            <a:pPr lvl="0" algn="just"/>
            <a:r>
              <a:rPr lang="es-ES_tradnl" sz="2200" dirty="0"/>
              <a:t>En caso de discrepancia entre las versiones, la interpretación acorde con la versión en la que el contrato fue redactado originalmente</a:t>
            </a:r>
            <a:endParaRPr lang="es-CR" sz="2200" dirty="0"/>
          </a:p>
          <a:p>
            <a:pPr lvl="0" algn="just"/>
            <a:r>
              <a:rPr lang="es-ES_tradnl" sz="2200" dirty="0"/>
              <a:t>Para determinar el término más apropiado se tendrá en cuenta: la intención de las partes, la naturaleza y finalidad del contrato, la buena fe y la lealtad, el sentido común</a:t>
            </a:r>
            <a:endParaRPr lang="es-CR" sz="2200" dirty="0"/>
          </a:p>
        </p:txBody>
      </p:sp>
    </p:spTree>
    <p:extLst>
      <p:ext uri="{BB962C8B-B14F-4D97-AF65-F5344CB8AC3E}">
        <p14:creationId xmlns:p14="http://schemas.microsoft.com/office/powerpoint/2010/main" val="2685436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AF8985-BE2E-EC43-89BD-8FEFB9E9A403}"/>
              </a:ext>
            </a:extLst>
          </p:cNvPr>
          <p:cNvSpPr>
            <a:spLocks noGrp="1"/>
          </p:cNvSpPr>
          <p:nvPr>
            <p:ph type="title"/>
          </p:nvPr>
        </p:nvSpPr>
        <p:spPr/>
        <p:txBody>
          <a:bodyPr>
            <a:normAutofit/>
          </a:bodyPr>
          <a:lstStyle/>
          <a:p>
            <a:r>
              <a:rPr lang="es-ES_tradnl" sz="3600" dirty="0"/>
              <a:t>Capítulo 6: Contenido, Estipulación a favor de terceros y Obligaciones Condicionales</a:t>
            </a:r>
            <a:r>
              <a:rPr lang="es-CR" sz="3600" dirty="0"/>
              <a:t> </a:t>
            </a:r>
            <a:endParaRPr lang="es-ES_tradnl" sz="3600" dirty="0"/>
          </a:p>
        </p:txBody>
      </p:sp>
      <p:sp>
        <p:nvSpPr>
          <p:cNvPr id="3" name="Marcador de contenido 2">
            <a:extLst>
              <a:ext uri="{FF2B5EF4-FFF2-40B4-BE49-F238E27FC236}">
                <a16:creationId xmlns:a16="http://schemas.microsoft.com/office/drawing/2014/main" id="{4D660B7F-0279-044E-8685-79F3743EA81B}"/>
              </a:ext>
            </a:extLst>
          </p:cNvPr>
          <p:cNvSpPr>
            <a:spLocks noGrp="1"/>
          </p:cNvSpPr>
          <p:nvPr>
            <p:ph sz="half" idx="1"/>
          </p:nvPr>
        </p:nvSpPr>
        <p:spPr/>
        <p:txBody>
          <a:bodyPr>
            <a:normAutofit lnSpcReduction="10000"/>
          </a:bodyPr>
          <a:lstStyle/>
          <a:p>
            <a:pPr marL="0" indent="0" algn="just">
              <a:buNone/>
            </a:pPr>
            <a:r>
              <a:rPr lang="es-ES_tradnl" dirty="0"/>
              <a:t>Se divide en tres secciones. </a:t>
            </a:r>
          </a:p>
          <a:p>
            <a:pPr marL="0" indent="0" algn="just">
              <a:buNone/>
            </a:pPr>
            <a:endParaRPr lang="es-ES_tradnl" dirty="0"/>
          </a:p>
          <a:p>
            <a:pPr marL="0" indent="0" algn="just">
              <a:buNone/>
            </a:pPr>
            <a:r>
              <a:rPr lang="es-ES_tradnl" dirty="0"/>
              <a:t>En lo relativo a obligaciones implícitas, se estipula que éstas pueden derivarse de: i) la naturaleza y finalidad del contrato, ii) las prácticas establecidas entre las partes y los usos, iii) la buena fe y la lealtad </a:t>
            </a:r>
            <a:r>
              <a:rPr lang="es-ES_tradnl" dirty="0" err="1"/>
              <a:t>negocial</a:t>
            </a:r>
            <a:r>
              <a:rPr lang="es-ES_tradnl" dirty="0"/>
              <a:t>, iv) el sentido común. </a:t>
            </a:r>
          </a:p>
          <a:p>
            <a:pPr marL="0" indent="0" algn="just">
              <a:buNone/>
            </a:pPr>
            <a:endParaRPr lang="es-ES_tradnl" dirty="0"/>
          </a:p>
          <a:p>
            <a:pPr marL="0" indent="0" algn="just">
              <a:buNone/>
            </a:pPr>
            <a:r>
              <a:rPr lang="es-ES_tradnl" dirty="0"/>
              <a:t>Con respecto a la estipulación de terceros, se establece que las partes pueden otorgar por acuerdo expreso o tácito un </a:t>
            </a:r>
            <a:r>
              <a:rPr lang="es-ES_tradnl" dirty="0">
                <a:solidFill>
                  <a:srgbClr val="CE2142"/>
                </a:solidFill>
              </a:rPr>
              <a:t>derecho a un tercero</a:t>
            </a:r>
            <a:r>
              <a:rPr lang="es-ES_tradnl" dirty="0"/>
              <a:t> (beneficiario).</a:t>
            </a:r>
            <a:endParaRPr lang="es-CR" dirty="0"/>
          </a:p>
          <a:p>
            <a:pPr algn="just"/>
            <a:endParaRPr lang="es-ES_tradnl" dirty="0"/>
          </a:p>
        </p:txBody>
      </p:sp>
    </p:spTree>
    <p:extLst>
      <p:ext uri="{BB962C8B-B14F-4D97-AF65-F5344CB8AC3E}">
        <p14:creationId xmlns:p14="http://schemas.microsoft.com/office/powerpoint/2010/main" val="2199522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D41FDF-4A62-4042-8DE6-199FCE7E1F69}"/>
              </a:ext>
            </a:extLst>
          </p:cNvPr>
          <p:cNvSpPr>
            <a:spLocks noGrp="1"/>
          </p:cNvSpPr>
          <p:nvPr>
            <p:ph type="title"/>
          </p:nvPr>
        </p:nvSpPr>
        <p:spPr/>
        <p:txBody>
          <a:bodyPr/>
          <a:lstStyle/>
          <a:p>
            <a:r>
              <a:rPr lang="es-ES_tradnl" dirty="0"/>
              <a:t>Capítulo 6: Cumplimiento</a:t>
            </a:r>
          </a:p>
        </p:txBody>
      </p:sp>
      <p:sp>
        <p:nvSpPr>
          <p:cNvPr id="3" name="Marcador de contenido 2">
            <a:extLst>
              <a:ext uri="{FF2B5EF4-FFF2-40B4-BE49-F238E27FC236}">
                <a16:creationId xmlns:a16="http://schemas.microsoft.com/office/drawing/2014/main" id="{BEAA4D9D-266A-C54F-AB1A-C292D6E1798C}"/>
              </a:ext>
            </a:extLst>
          </p:cNvPr>
          <p:cNvSpPr>
            <a:spLocks noGrp="1"/>
          </p:cNvSpPr>
          <p:nvPr>
            <p:ph sz="half" idx="1"/>
          </p:nvPr>
        </p:nvSpPr>
        <p:spPr/>
        <p:txBody>
          <a:bodyPr>
            <a:normAutofit lnSpcReduction="10000"/>
          </a:bodyPr>
          <a:lstStyle/>
          <a:p>
            <a:pPr marL="0" indent="0" algn="just">
              <a:buNone/>
            </a:pPr>
            <a:r>
              <a:rPr lang="es-ES_tradnl" dirty="0"/>
              <a:t>Pautas clave:</a:t>
            </a:r>
          </a:p>
          <a:p>
            <a:pPr lvl="0" algn="just"/>
            <a:r>
              <a:rPr lang="es-ES_tradnl" dirty="0"/>
              <a:t>Una parte debe cumplir con sus obligaciones en el tiempo que se ha determinado </a:t>
            </a:r>
            <a:endParaRPr lang="es-CR" dirty="0"/>
          </a:p>
          <a:p>
            <a:pPr lvl="0" algn="just"/>
            <a:r>
              <a:rPr lang="es-ES_tradnl" dirty="0"/>
              <a:t>El acreedor puede rechazar el cumplimiento anticipado</a:t>
            </a:r>
            <a:endParaRPr lang="es-CR" dirty="0"/>
          </a:p>
          <a:p>
            <a:pPr lvl="0" algn="just"/>
            <a:r>
              <a:rPr lang="es-ES_tradnl" dirty="0"/>
              <a:t>Pago con cheque u otro instrumento </a:t>
            </a:r>
            <a:endParaRPr lang="es-CR" dirty="0"/>
          </a:p>
          <a:p>
            <a:pPr lvl="0" algn="just"/>
            <a:r>
              <a:rPr lang="es-ES_tradnl" dirty="0"/>
              <a:t>Pago por transferencia de fondos </a:t>
            </a:r>
            <a:endParaRPr lang="es-CR" dirty="0"/>
          </a:p>
          <a:p>
            <a:pPr lvl="0" algn="just"/>
            <a:r>
              <a:rPr lang="es-ES_tradnl" dirty="0"/>
              <a:t>Si el contrato no expresa una moneda en particular, el pago debe efectuarse en la moneda del lugar donde ha de efectuarse el pago </a:t>
            </a:r>
            <a:endParaRPr lang="es-CR" dirty="0"/>
          </a:p>
          <a:p>
            <a:pPr lvl="0" algn="just"/>
            <a:r>
              <a:rPr lang="es-ES_tradnl" dirty="0"/>
              <a:t>Cada parte debe soportar los gastos del cumplimiento de sus obligaciones</a:t>
            </a:r>
            <a:endParaRPr lang="es-CR" dirty="0"/>
          </a:p>
          <a:p>
            <a:pPr algn="just"/>
            <a:endParaRPr lang="es-ES_tradnl" dirty="0"/>
          </a:p>
        </p:txBody>
      </p:sp>
    </p:spTree>
    <p:extLst>
      <p:ext uri="{BB962C8B-B14F-4D97-AF65-F5344CB8AC3E}">
        <p14:creationId xmlns:p14="http://schemas.microsoft.com/office/powerpoint/2010/main" val="2926533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A82DE0-1B0A-824D-BA95-50111F1C7F1E}"/>
              </a:ext>
            </a:extLst>
          </p:cNvPr>
          <p:cNvSpPr>
            <a:spLocks noGrp="1"/>
          </p:cNvSpPr>
          <p:nvPr>
            <p:ph type="title"/>
          </p:nvPr>
        </p:nvSpPr>
        <p:spPr/>
        <p:txBody>
          <a:bodyPr>
            <a:normAutofit/>
          </a:bodyPr>
          <a:lstStyle/>
          <a:p>
            <a:r>
              <a:rPr lang="es-ES_tradnl" sz="3600" dirty="0"/>
              <a:t>Capítulo 7: Incumplimiento</a:t>
            </a:r>
          </a:p>
        </p:txBody>
      </p:sp>
      <p:sp>
        <p:nvSpPr>
          <p:cNvPr id="3" name="Marcador de contenido 2">
            <a:extLst>
              <a:ext uri="{FF2B5EF4-FFF2-40B4-BE49-F238E27FC236}">
                <a16:creationId xmlns:a16="http://schemas.microsoft.com/office/drawing/2014/main" id="{5A078D51-B2AA-AE46-8522-C419A093F68E}"/>
              </a:ext>
            </a:extLst>
          </p:cNvPr>
          <p:cNvSpPr>
            <a:spLocks noGrp="1"/>
          </p:cNvSpPr>
          <p:nvPr>
            <p:ph sz="half" idx="1"/>
          </p:nvPr>
        </p:nvSpPr>
        <p:spPr/>
        <p:txBody>
          <a:bodyPr>
            <a:normAutofit lnSpcReduction="10000"/>
          </a:bodyPr>
          <a:lstStyle/>
          <a:p>
            <a:pPr marL="0" indent="0" algn="just">
              <a:buNone/>
            </a:pPr>
            <a:r>
              <a:rPr lang="es-ES_tradnl" dirty="0"/>
              <a:t>El incumplimiento consiste en la </a:t>
            </a:r>
            <a:r>
              <a:rPr lang="es-ES_tradnl" dirty="0">
                <a:solidFill>
                  <a:srgbClr val="CE2142"/>
                </a:solidFill>
              </a:rPr>
              <a:t>falta de ejecución </a:t>
            </a:r>
            <a:r>
              <a:rPr lang="es-ES_tradnl" dirty="0"/>
              <a:t>por una parte de algunas de sus obligaciones contractuales, incluyendo el cumplimiento defectuoso o el cumplimiento tardío. </a:t>
            </a:r>
          </a:p>
          <a:p>
            <a:pPr marL="0" indent="0" algn="just">
              <a:buNone/>
            </a:pPr>
            <a:r>
              <a:rPr lang="es-ES_tradnl" dirty="0"/>
              <a:t>A su vez, estipula que una parte no podrá ampararse en el incumplimiento de la otra en la medida en que tal incumplimiento haya sido causado por acción u omisión de la primera o por cualquier otro acontecimiento por el que ésta haya asumido el riesgo. </a:t>
            </a:r>
          </a:p>
          <a:p>
            <a:pPr marL="0" indent="0" algn="just">
              <a:buNone/>
            </a:pPr>
            <a:r>
              <a:rPr lang="es-ES_tradnl" dirty="0"/>
              <a:t>Se divide en las siguientes secciones: a) incumplimiento en general, b) derecho a reclamar el incumplimiento, c) resolución, y d) resarcimiento. </a:t>
            </a:r>
            <a:endParaRPr lang="es-CR" dirty="0"/>
          </a:p>
          <a:p>
            <a:pPr algn="just"/>
            <a:endParaRPr lang="es-ES_tradnl" dirty="0"/>
          </a:p>
        </p:txBody>
      </p:sp>
    </p:spTree>
    <p:extLst>
      <p:ext uri="{BB962C8B-B14F-4D97-AF65-F5344CB8AC3E}">
        <p14:creationId xmlns:p14="http://schemas.microsoft.com/office/powerpoint/2010/main" val="225183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53EB4F-4F31-3744-AB59-92B4092F25A7}"/>
              </a:ext>
            </a:extLst>
          </p:cNvPr>
          <p:cNvSpPr>
            <a:spLocks noGrp="1"/>
          </p:cNvSpPr>
          <p:nvPr>
            <p:ph type="title"/>
          </p:nvPr>
        </p:nvSpPr>
        <p:spPr/>
        <p:txBody>
          <a:bodyPr/>
          <a:lstStyle/>
          <a:p>
            <a:r>
              <a:rPr lang="es-ES_tradnl" dirty="0"/>
              <a:t>Capítulo 8: Compensación</a:t>
            </a:r>
          </a:p>
        </p:txBody>
      </p:sp>
      <p:sp>
        <p:nvSpPr>
          <p:cNvPr id="3" name="Marcador de contenido 2">
            <a:extLst>
              <a:ext uri="{FF2B5EF4-FFF2-40B4-BE49-F238E27FC236}">
                <a16:creationId xmlns:a16="http://schemas.microsoft.com/office/drawing/2014/main" id="{D73E5440-E75B-674B-99FF-635DEA0A650D}"/>
              </a:ext>
            </a:extLst>
          </p:cNvPr>
          <p:cNvSpPr>
            <a:spLocks noGrp="1"/>
          </p:cNvSpPr>
          <p:nvPr>
            <p:ph sz="half" idx="1"/>
          </p:nvPr>
        </p:nvSpPr>
        <p:spPr>
          <a:xfrm>
            <a:off x="838200" y="1541929"/>
            <a:ext cx="10515600" cy="4635034"/>
          </a:xfrm>
        </p:spPr>
        <p:txBody>
          <a:bodyPr>
            <a:normAutofit fontScale="92500" lnSpcReduction="20000"/>
          </a:bodyPr>
          <a:lstStyle/>
          <a:p>
            <a:pPr marL="0" indent="0" algn="just">
              <a:buNone/>
            </a:pPr>
            <a:r>
              <a:rPr lang="es-ES_tradnl" dirty="0"/>
              <a:t>Indica la posibilidad de compensar una obligación con la del acreedor (la otra parte) si en el momento de la compensación: </a:t>
            </a:r>
          </a:p>
          <a:p>
            <a:pPr marL="514350" indent="-514350" algn="just">
              <a:buAutoNum type="alphaLcParenR"/>
            </a:pPr>
            <a:r>
              <a:rPr lang="es-ES_tradnl" dirty="0"/>
              <a:t>la primera parte está facultada para cumplir con su obligación, </a:t>
            </a:r>
          </a:p>
          <a:p>
            <a:pPr marL="514350" indent="-514350" algn="just">
              <a:buAutoNum type="alphaLcParenR"/>
            </a:pPr>
            <a:r>
              <a:rPr lang="es-ES_tradnl" dirty="0"/>
              <a:t>b) la obligación de la otra parte se encuentra determinada en cuanto a su existencia e importe y su cumplimiento es debido, </a:t>
            </a:r>
          </a:p>
          <a:p>
            <a:pPr marL="514350" indent="-514350" algn="just">
              <a:buAutoNum type="alphaLcParenR"/>
            </a:pPr>
            <a:r>
              <a:rPr lang="es-ES_tradnl" dirty="0"/>
              <a:t>c) si las obligaciones de ambas partes surgen del mismo contrato, la primera parte puede también compensar su obligación con una obligación de la otra parte cuya existencia o importe no se encuentre determinado. </a:t>
            </a:r>
          </a:p>
          <a:p>
            <a:pPr marL="0" indent="0" algn="just">
              <a:buNone/>
            </a:pPr>
            <a:r>
              <a:rPr lang="es-ES_tradnl" dirty="0"/>
              <a:t>A su vez, indica que cuando las obligaciones sean de pagar dinero en diferentes monedas, el derecho a compensar puede ejercitarse siempre que ambas monedas sean </a:t>
            </a:r>
            <a:r>
              <a:rPr lang="es-ES_tradnl" dirty="0">
                <a:solidFill>
                  <a:srgbClr val="CE2142"/>
                </a:solidFill>
              </a:rPr>
              <a:t>libremente convertibles </a:t>
            </a:r>
            <a:r>
              <a:rPr lang="es-ES_tradnl" dirty="0"/>
              <a:t>y las partes no hayan convenido que la primera parte sólo podrá pagar en una moneda determinada.</a:t>
            </a:r>
            <a:endParaRPr lang="es-CR" dirty="0"/>
          </a:p>
          <a:p>
            <a:pPr marL="0" indent="0" algn="just">
              <a:buNone/>
            </a:pPr>
            <a:endParaRPr lang="es-ES_tradnl" dirty="0"/>
          </a:p>
        </p:txBody>
      </p:sp>
    </p:spTree>
    <p:extLst>
      <p:ext uri="{BB962C8B-B14F-4D97-AF65-F5344CB8AC3E}">
        <p14:creationId xmlns:p14="http://schemas.microsoft.com/office/powerpoint/2010/main" val="1918567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78D771-5B7E-5B4B-A35A-F28A47C3C454}"/>
              </a:ext>
            </a:extLst>
          </p:cNvPr>
          <p:cNvSpPr>
            <a:spLocks noGrp="1"/>
          </p:cNvSpPr>
          <p:nvPr>
            <p:ph type="title"/>
          </p:nvPr>
        </p:nvSpPr>
        <p:spPr/>
        <p:txBody>
          <a:bodyPr>
            <a:normAutofit/>
          </a:bodyPr>
          <a:lstStyle/>
          <a:p>
            <a:r>
              <a:rPr lang="es-ES_tradnl" sz="3600" dirty="0"/>
              <a:t>Capítulo 9: Cesión de Créditos, Transferencia de obligaciones y Cesión de contratos</a:t>
            </a:r>
            <a:r>
              <a:rPr lang="es-CR" sz="3600" dirty="0"/>
              <a:t> </a:t>
            </a:r>
            <a:endParaRPr lang="es-ES_tradnl" sz="3600" dirty="0"/>
          </a:p>
        </p:txBody>
      </p:sp>
      <p:sp>
        <p:nvSpPr>
          <p:cNvPr id="3" name="Marcador de contenido 2">
            <a:extLst>
              <a:ext uri="{FF2B5EF4-FFF2-40B4-BE49-F238E27FC236}">
                <a16:creationId xmlns:a16="http://schemas.microsoft.com/office/drawing/2014/main" id="{AF3A2A63-FA61-E346-86D2-022562FF8443}"/>
              </a:ext>
            </a:extLst>
          </p:cNvPr>
          <p:cNvSpPr>
            <a:spLocks noGrp="1"/>
          </p:cNvSpPr>
          <p:nvPr>
            <p:ph sz="half" idx="1"/>
          </p:nvPr>
        </p:nvSpPr>
        <p:spPr/>
        <p:txBody>
          <a:bodyPr/>
          <a:lstStyle/>
          <a:p>
            <a:pPr marL="0" indent="0">
              <a:buNone/>
            </a:pPr>
            <a:r>
              <a:rPr lang="es-ES_tradnl" dirty="0"/>
              <a:t>Se define la Cesión de Créditos como la la transferencia mediante un acuerdo de una persona (el “cedente”) a otra (el “cesionario”) de un derecho al pago de una suma de dinero u otra prestación a cargo de un tercero (el “deudor”), incluyendo una transferencia a modo de garantía. </a:t>
            </a:r>
          </a:p>
          <a:p>
            <a:pPr marL="0" indent="0">
              <a:buNone/>
            </a:pPr>
            <a:r>
              <a:rPr lang="es-ES_tradnl" dirty="0"/>
              <a:t>El capítulo se divide en tres secciones, a saber:</a:t>
            </a:r>
          </a:p>
          <a:p>
            <a:pPr marL="514350" indent="-514350">
              <a:buAutoNum type="alphaLcParenR"/>
            </a:pPr>
            <a:r>
              <a:rPr lang="es-ES_tradnl" dirty="0"/>
              <a:t>Cesión de Créditos </a:t>
            </a:r>
          </a:p>
          <a:p>
            <a:pPr marL="514350" indent="-514350">
              <a:buAutoNum type="alphaLcParenR"/>
            </a:pPr>
            <a:r>
              <a:rPr lang="es-ES_tradnl" dirty="0"/>
              <a:t>Transferencia de Obligaciones</a:t>
            </a:r>
          </a:p>
          <a:p>
            <a:pPr marL="514350" indent="-514350">
              <a:buAutoNum type="alphaLcParenR"/>
            </a:pPr>
            <a:r>
              <a:rPr lang="es-ES_tradnl" dirty="0"/>
              <a:t>Cesión de Contratos</a:t>
            </a:r>
            <a:endParaRPr lang="es-CR" dirty="0"/>
          </a:p>
          <a:p>
            <a:pPr marL="0" indent="0">
              <a:buNone/>
            </a:pPr>
            <a:endParaRPr lang="es-ES_tradnl" dirty="0"/>
          </a:p>
        </p:txBody>
      </p:sp>
    </p:spTree>
    <p:extLst>
      <p:ext uri="{BB962C8B-B14F-4D97-AF65-F5344CB8AC3E}">
        <p14:creationId xmlns:p14="http://schemas.microsoft.com/office/powerpoint/2010/main" val="178258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FA6574-796C-CC43-BB28-35E7120F70EE}"/>
              </a:ext>
            </a:extLst>
          </p:cNvPr>
          <p:cNvSpPr>
            <a:spLocks noGrp="1"/>
          </p:cNvSpPr>
          <p:nvPr>
            <p:ph type="title"/>
          </p:nvPr>
        </p:nvSpPr>
        <p:spPr>
          <a:xfrm>
            <a:off x="838200" y="365125"/>
            <a:ext cx="5257800" cy="1325563"/>
          </a:xfrm>
        </p:spPr>
        <p:txBody>
          <a:bodyPr>
            <a:normAutofit/>
          </a:bodyPr>
          <a:lstStyle/>
          <a:p>
            <a:r>
              <a:rPr lang="es-ES_tradnl" sz="3600" dirty="0"/>
              <a:t>Capítulo 10: Prescripción</a:t>
            </a:r>
          </a:p>
        </p:txBody>
      </p:sp>
      <p:sp>
        <p:nvSpPr>
          <p:cNvPr id="3" name="Marcador de contenido 2">
            <a:extLst>
              <a:ext uri="{FF2B5EF4-FFF2-40B4-BE49-F238E27FC236}">
                <a16:creationId xmlns:a16="http://schemas.microsoft.com/office/drawing/2014/main" id="{ED166DC9-764E-C148-93BB-158710E2E9E1}"/>
              </a:ext>
            </a:extLst>
          </p:cNvPr>
          <p:cNvSpPr>
            <a:spLocks noGrp="1"/>
          </p:cNvSpPr>
          <p:nvPr>
            <p:ph sz="half" idx="1"/>
          </p:nvPr>
        </p:nvSpPr>
        <p:spPr>
          <a:xfrm>
            <a:off x="838200" y="1825625"/>
            <a:ext cx="6889376" cy="4351338"/>
          </a:xfrm>
        </p:spPr>
        <p:txBody>
          <a:bodyPr/>
          <a:lstStyle/>
          <a:p>
            <a:pPr marL="0" indent="0">
              <a:buNone/>
            </a:pPr>
            <a:r>
              <a:rPr lang="es-ES_tradnl" dirty="0"/>
              <a:t>Se indica que se permite: </a:t>
            </a:r>
          </a:p>
          <a:p>
            <a:pPr marL="0" indent="0">
              <a:buNone/>
            </a:pPr>
            <a:endParaRPr lang="es-ES_tradnl" dirty="0"/>
          </a:p>
          <a:p>
            <a:pPr marL="514350" indent="-514350">
              <a:buAutoNum type="alphaLcParenR"/>
            </a:pPr>
            <a:r>
              <a:rPr lang="es-ES_tradnl" dirty="0">
                <a:solidFill>
                  <a:srgbClr val="CE2142"/>
                </a:solidFill>
              </a:rPr>
              <a:t>Modificar</a:t>
            </a:r>
            <a:r>
              <a:rPr lang="es-ES_tradnl" dirty="0"/>
              <a:t> las prescripciones (artículo 10.3)</a:t>
            </a:r>
          </a:p>
          <a:p>
            <a:pPr marL="514350" indent="-514350">
              <a:buAutoNum type="alphaLcParenR"/>
            </a:pPr>
            <a:r>
              <a:rPr lang="es-ES_tradnl" dirty="0">
                <a:solidFill>
                  <a:srgbClr val="CE2142"/>
                </a:solidFill>
              </a:rPr>
              <a:t>Crear</a:t>
            </a:r>
            <a:r>
              <a:rPr lang="es-ES_tradnl" dirty="0"/>
              <a:t> nuevas prescripciones (artículo 10.4)</a:t>
            </a:r>
          </a:p>
          <a:p>
            <a:pPr marL="514350" indent="-514350">
              <a:buAutoNum type="alphaLcParenR"/>
            </a:pPr>
            <a:r>
              <a:rPr lang="es-ES_tradnl" dirty="0">
                <a:solidFill>
                  <a:srgbClr val="CE2142"/>
                </a:solidFill>
              </a:rPr>
              <a:t>Suspender</a:t>
            </a:r>
            <a:r>
              <a:rPr lang="es-ES_tradnl" dirty="0"/>
              <a:t> prescripciones (artículo 10.5 y </a:t>
            </a:r>
            <a:r>
              <a:rPr lang="es-ES_tradnl" dirty="0" err="1"/>
              <a:t>ss</a:t>
            </a:r>
            <a:r>
              <a:rPr lang="es-ES_tradnl" dirty="0"/>
              <a:t>)</a:t>
            </a:r>
          </a:p>
        </p:txBody>
      </p:sp>
      <p:pic>
        <p:nvPicPr>
          <p:cNvPr id="11266" name="Picture 2" descr="Registro de tiempo - Iconos gratis de herramientas y utensilios">
            <a:extLst>
              <a:ext uri="{FF2B5EF4-FFF2-40B4-BE49-F238E27FC236}">
                <a16:creationId xmlns:a16="http://schemas.microsoft.com/office/drawing/2014/main" id="{3389258B-98EB-ED4F-BF87-D6354CAAEF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8252012" y="-194469"/>
            <a:ext cx="4143188" cy="414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8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90C54E-9689-CD44-BBF7-AD4F34D5D8F8}"/>
              </a:ext>
            </a:extLst>
          </p:cNvPr>
          <p:cNvSpPr>
            <a:spLocks noGrp="1"/>
          </p:cNvSpPr>
          <p:nvPr>
            <p:ph type="title"/>
          </p:nvPr>
        </p:nvSpPr>
        <p:spPr/>
        <p:txBody>
          <a:bodyPr/>
          <a:lstStyle/>
          <a:p>
            <a:r>
              <a:rPr lang="es-ES_tradnl" dirty="0"/>
              <a:t>Capítulo 11: Pluralidad de Deudores y Acreedores</a:t>
            </a:r>
          </a:p>
        </p:txBody>
      </p:sp>
      <p:sp>
        <p:nvSpPr>
          <p:cNvPr id="3" name="Marcador de contenido 2">
            <a:extLst>
              <a:ext uri="{FF2B5EF4-FFF2-40B4-BE49-F238E27FC236}">
                <a16:creationId xmlns:a16="http://schemas.microsoft.com/office/drawing/2014/main" id="{D81F1950-D50A-9F4A-A3DF-BDA7B55E691D}"/>
              </a:ext>
            </a:extLst>
          </p:cNvPr>
          <p:cNvSpPr>
            <a:spLocks noGrp="1"/>
          </p:cNvSpPr>
          <p:nvPr>
            <p:ph sz="half" idx="1"/>
          </p:nvPr>
        </p:nvSpPr>
        <p:spPr/>
        <p:txBody>
          <a:bodyPr>
            <a:normAutofit fontScale="92500"/>
          </a:bodyPr>
          <a:lstStyle/>
          <a:p>
            <a:pPr marL="0" indent="0" algn="just">
              <a:buNone/>
            </a:pPr>
            <a:r>
              <a:rPr lang="es-ES_tradnl" dirty="0"/>
              <a:t>Estipula que cuando </a:t>
            </a:r>
            <a:r>
              <a:rPr lang="es-ES_tradnl" dirty="0">
                <a:solidFill>
                  <a:srgbClr val="CE2142"/>
                </a:solidFill>
              </a:rPr>
              <a:t>varios deudores </a:t>
            </a:r>
            <a:r>
              <a:rPr lang="es-ES_tradnl" dirty="0"/>
              <a:t>se obligan frente a un acreedor por la misma obligación, i) las obligaciones son solidarias si cada deudor responde por la totalidad o, ii) las obligaciones son separadas si cada deudor solo responde por su parte (artículo 11.1.1). </a:t>
            </a:r>
          </a:p>
          <a:p>
            <a:pPr marL="0" indent="0" algn="just">
              <a:buNone/>
            </a:pPr>
            <a:endParaRPr lang="es-ES_tradnl" dirty="0"/>
          </a:p>
          <a:p>
            <a:pPr marL="0" indent="0" algn="just">
              <a:buNone/>
            </a:pPr>
            <a:r>
              <a:rPr lang="es-ES_tradnl" dirty="0"/>
              <a:t>Por otro lado, cuando </a:t>
            </a:r>
            <a:r>
              <a:rPr lang="es-ES_tradnl" dirty="0">
                <a:solidFill>
                  <a:srgbClr val="CE2142"/>
                </a:solidFill>
              </a:rPr>
              <a:t>varios acreedores </a:t>
            </a:r>
            <a:r>
              <a:rPr lang="es-ES_tradnl" dirty="0"/>
              <a:t>pueden exigir de un deudor el cumplimiento de una misma obligación, i) los créditos son separados si cada acreedor solo puede exigir su parte, ii) los créditos son solidarios si cada acreedor puede exigir la totalidad de la prestación, o iii) los créditos son mancomunados si todos los acreedores deben exigir la prestación de forma conjunta. </a:t>
            </a:r>
            <a:endParaRPr lang="es-CR" dirty="0"/>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1100459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A5265C9-27E0-8447-AF00-2D7ED083AB91}"/>
              </a:ext>
            </a:extLst>
          </p:cNvPr>
          <p:cNvSpPr/>
          <p:nvPr/>
        </p:nvSpPr>
        <p:spPr>
          <a:xfrm rot="1029752">
            <a:off x="9206765" y="-452187"/>
            <a:ext cx="7630377" cy="9354191"/>
          </a:xfrm>
          <a:prstGeom prst="rect">
            <a:avLst/>
          </a:pr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itle 2">
            <a:extLst>
              <a:ext uri="{FF2B5EF4-FFF2-40B4-BE49-F238E27FC236}">
                <a16:creationId xmlns:a16="http://schemas.microsoft.com/office/drawing/2014/main" id="{26D682CC-C2BE-BB41-8A97-4103C56EE1BF}"/>
              </a:ext>
            </a:extLst>
          </p:cNvPr>
          <p:cNvSpPr>
            <a:spLocks noGrp="1"/>
          </p:cNvSpPr>
          <p:nvPr>
            <p:ph type="ctrTitle"/>
          </p:nvPr>
        </p:nvSpPr>
        <p:spPr>
          <a:xfrm>
            <a:off x="443658" y="2235200"/>
            <a:ext cx="9686460" cy="2387600"/>
          </a:xfrm>
        </p:spPr>
        <p:txBody>
          <a:bodyPr>
            <a:normAutofit fontScale="90000"/>
          </a:bodyPr>
          <a:lstStyle/>
          <a:p>
            <a:r>
              <a:rPr lang="es-ES_tradnl" dirty="0"/>
              <a:t>Convención de las Naciones Unidas sobre los Contratos de Compraventa Internacional de Mercaderías</a:t>
            </a:r>
          </a:p>
        </p:txBody>
      </p:sp>
    </p:spTree>
    <p:extLst>
      <p:ext uri="{BB962C8B-B14F-4D97-AF65-F5344CB8AC3E}">
        <p14:creationId xmlns:p14="http://schemas.microsoft.com/office/powerpoint/2010/main" val="124651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396CC7-8BE4-934C-A2BD-202F16D07D15}"/>
              </a:ext>
            </a:extLst>
          </p:cNvPr>
          <p:cNvSpPr>
            <a:spLocks noGrp="1"/>
          </p:cNvSpPr>
          <p:nvPr>
            <p:ph type="title"/>
          </p:nvPr>
        </p:nvSpPr>
        <p:spPr>
          <a:xfrm>
            <a:off x="909918" y="2981371"/>
            <a:ext cx="6034088" cy="1325563"/>
          </a:xfrm>
        </p:spPr>
        <p:txBody>
          <a:bodyPr/>
          <a:lstStyle/>
          <a:p>
            <a:r>
              <a:rPr lang="es-ES_tradnl" dirty="0">
                <a:solidFill>
                  <a:schemeClr val="bg1"/>
                </a:solidFill>
              </a:rPr>
              <a:t>Cámara de Comercio Internacional</a:t>
            </a:r>
          </a:p>
        </p:txBody>
      </p:sp>
      <p:sp>
        <p:nvSpPr>
          <p:cNvPr id="5" name="Cinta perforada 4">
            <a:extLst>
              <a:ext uri="{FF2B5EF4-FFF2-40B4-BE49-F238E27FC236}">
                <a16:creationId xmlns:a16="http://schemas.microsoft.com/office/drawing/2014/main" id="{B394B0F1-2CA1-2B4D-9EA5-F277DE1587DF}"/>
              </a:ext>
            </a:extLst>
          </p:cNvPr>
          <p:cNvSpPr/>
          <p:nvPr/>
        </p:nvSpPr>
        <p:spPr>
          <a:xfrm rot="16200000">
            <a:off x="4722158" y="-582100"/>
            <a:ext cx="9076765" cy="6696635"/>
          </a:xfrm>
          <a:prstGeom prst="flowChartPunchedTap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inta perforada 5">
            <a:extLst>
              <a:ext uri="{FF2B5EF4-FFF2-40B4-BE49-F238E27FC236}">
                <a16:creationId xmlns:a16="http://schemas.microsoft.com/office/drawing/2014/main" id="{C6933B22-BBDE-7140-A499-91F273B71204}"/>
              </a:ext>
            </a:extLst>
          </p:cNvPr>
          <p:cNvSpPr/>
          <p:nvPr/>
        </p:nvSpPr>
        <p:spPr>
          <a:xfrm rot="16200000">
            <a:off x="6075828" y="-582101"/>
            <a:ext cx="9076765" cy="6696635"/>
          </a:xfrm>
          <a:prstGeom prst="flowChartPunchedTap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Cinta perforada 6">
            <a:extLst>
              <a:ext uri="{FF2B5EF4-FFF2-40B4-BE49-F238E27FC236}">
                <a16:creationId xmlns:a16="http://schemas.microsoft.com/office/drawing/2014/main" id="{FC4DD344-A6EE-4047-8805-7EF6E39C247F}"/>
              </a:ext>
            </a:extLst>
          </p:cNvPr>
          <p:cNvSpPr/>
          <p:nvPr/>
        </p:nvSpPr>
        <p:spPr>
          <a:xfrm rot="16200000">
            <a:off x="7384673" y="-582103"/>
            <a:ext cx="9076765" cy="6696635"/>
          </a:xfrm>
          <a:prstGeom prst="flowChartPunchedTap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3505809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335946-05FF-0F4C-BCCF-4C00597D941A}"/>
              </a:ext>
            </a:extLst>
          </p:cNvPr>
          <p:cNvSpPr>
            <a:spLocks noGrp="1"/>
          </p:cNvSpPr>
          <p:nvPr>
            <p:ph type="title"/>
          </p:nvPr>
        </p:nvSpPr>
        <p:spPr/>
        <p:txBody>
          <a:bodyPr>
            <a:normAutofit/>
          </a:bodyPr>
          <a:lstStyle/>
          <a:p>
            <a:r>
              <a:rPr lang="es-ES_tradnl" sz="3600" dirty="0"/>
              <a:t>¿Qué es?</a:t>
            </a:r>
          </a:p>
        </p:txBody>
      </p:sp>
      <p:sp>
        <p:nvSpPr>
          <p:cNvPr id="3" name="Marcador de contenido 2">
            <a:extLst>
              <a:ext uri="{FF2B5EF4-FFF2-40B4-BE49-F238E27FC236}">
                <a16:creationId xmlns:a16="http://schemas.microsoft.com/office/drawing/2014/main" id="{8EBE037F-1213-584C-991C-70D8279E2888}"/>
              </a:ext>
            </a:extLst>
          </p:cNvPr>
          <p:cNvSpPr>
            <a:spLocks noGrp="1"/>
          </p:cNvSpPr>
          <p:nvPr>
            <p:ph sz="half" idx="1"/>
          </p:nvPr>
        </p:nvSpPr>
        <p:spPr>
          <a:xfrm>
            <a:off x="838201" y="1825625"/>
            <a:ext cx="7749988" cy="4351338"/>
          </a:xfrm>
        </p:spPr>
        <p:txBody>
          <a:bodyPr>
            <a:normAutofit fontScale="92500" lnSpcReduction="20000"/>
          </a:bodyPr>
          <a:lstStyle/>
          <a:p>
            <a:pPr marL="0" indent="0" algn="just">
              <a:buNone/>
            </a:pPr>
            <a:r>
              <a:rPr lang="es-ES_tradnl" dirty="0"/>
              <a:t>La Cámara de Comercio Internacional (CCI) es una organización mundial de carácter mercantil que promueve la </a:t>
            </a:r>
            <a:r>
              <a:rPr lang="es-ES_tradnl" dirty="0">
                <a:solidFill>
                  <a:schemeClr val="accent1"/>
                </a:solidFill>
              </a:rPr>
              <a:t>apertura del comercio </a:t>
            </a:r>
            <a:r>
              <a:rPr lang="es-ES_tradnl" dirty="0"/>
              <a:t>en todos los países del mundo, así como las inversiones internacionales. Asimismo, fomenta la economía de mercado, que es esencial para el desarrollo y la eficiencia de los mercados internacionales. </a:t>
            </a:r>
            <a:endParaRPr lang="es-CR" dirty="0"/>
          </a:p>
          <a:p>
            <a:pPr marL="0" indent="0" algn="just">
              <a:buNone/>
            </a:pPr>
            <a:r>
              <a:rPr lang="es-ES_tradnl" dirty="0"/>
              <a:t> </a:t>
            </a:r>
            <a:endParaRPr lang="es-CR" dirty="0"/>
          </a:p>
          <a:p>
            <a:pPr marL="0" indent="0" algn="just">
              <a:buNone/>
            </a:pPr>
            <a:r>
              <a:rPr lang="es-ES_tradnl" dirty="0"/>
              <a:t>En la actualidad esta organización mundial agrupa a millones de empresas miembros, cámaras de comercio y asociaciones empresariales, de más de 130 países. La CCI posee comités nacionales en las principales ciudades del mundo, a través de los cuales promueve mecanismos de participación. </a:t>
            </a:r>
            <a:endParaRPr lang="es-CR" dirty="0"/>
          </a:p>
          <a:p>
            <a:pPr marL="0" indent="0" algn="just">
              <a:buNone/>
            </a:pPr>
            <a:endParaRPr lang="es-ES_tradnl" dirty="0"/>
          </a:p>
        </p:txBody>
      </p:sp>
      <p:pic>
        <p:nvPicPr>
          <p:cNvPr id="12290" name="Picture 2" descr="Qué es la Cámara de Comercio Internacional?">
            <a:extLst>
              <a:ext uri="{FF2B5EF4-FFF2-40B4-BE49-F238E27FC236}">
                <a16:creationId xmlns:a16="http://schemas.microsoft.com/office/drawing/2014/main" id="{DD9088AA-323E-E14E-9436-A31C94DF7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942" y="2714254"/>
            <a:ext cx="3572058" cy="1786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603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35BC21-1A8A-0F4A-9310-2788E3CCA507}"/>
              </a:ext>
            </a:extLst>
          </p:cNvPr>
          <p:cNvSpPr>
            <a:spLocks noGrp="1"/>
          </p:cNvSpPr>
          <p:nvPr>
            <p:ph type="title"/>
          </p:nvPr>
        </p:nvSpPr>
        <p:spPr/>
        <p:txBody>
          <a:bodyPr/>
          <a:lstStyle/>
          <a:p>
            <a:r>
              <a:rPr lang="es-ES_tradnl" dirty="0"/>
              <a:t>Funciones</a:t>
            </a:r>
          </a:p>
        </p:txBody>
      </p:sp>
      <p:sp>
        <p:nvSpPr>
          <p:cNvPr id="3" name="Marcador de contenido 2">
            <a:extLst>
              <a:ext uri="{FF2B5EF4-FFF2-40B4-BE49-F238E27FC236}">
                <a16:creationId xmlns:a16="http://schemas.microsoft.com/office/drawing/2014/main" id="{701272E9-3780-A641-A1C1-F1C91449E344}"/>
              </a:ext>
            </a:extLst>
          </p:cNvPr>
          <p:cNvSpPr>
            <a:spLocks noGrp="1"/>
          </p:cNvSpPr>
          <p:nvPr>
            <p:ph sz="half" idx="1"/>
          </p:nvPr>
        </p:nvSpPr>
        <p:spPr>
          <a:xfrm>
            <a:off x="838200" y="1524000"/>
            <a:ext cx="10515600" cy="4652963"/>
          </a:xfrm>
        </p:spPr>
        <p:txBody>
          <a:bodyPr>
            <a:normAutofit fontScale="92500" lnSpcReduction="20000"/>
          </a:bodyPr>
          <a:lstStyle/>
          <a:p>
            <a:pPr marL="0" indent="0" algn="just">
              <a:buNone/>
            </a:pPr>
            <a:r>
              <a:rPr lang="es-ES_tradnl" dirty="0"/>
              <a:t>Las funciones del CCI se dividen en </a:t>
            </a:r>
            <a:r>
              <a:rPr lang="es-ES_tradnl" dirty="0">
                <a:solidFill>
                  <a:schemeClr val="accent1"/>
                </a:solidFill>
              </a:rPr>
              <a:t>dos ámbitos</a:t>
            </a:r>
            <a:r>
              <a:rPr lang="es-ES_tradnl" dirty="0"/>
              <a:t>: </a:t>
            </a:r>
          </a:p>
          <a:p>
            <a:pPr marL="571500" indent="-571500" algn="just">
              <a:buAutoNum type="romanLcParenR"/>
            </a:pPr>
            <a:r>
              <a:rPr lang="es-ES_tradnl" dirty="0"/>
              <a:t>por un lado, se encarga de la sensibilización e influencia ante las instancias internacionales relacionadas con el comercio y la inversión, así como de ofrecer servicios eficaces a las empresas; </a:t>
            </a:r>
          </a:p>
          <a:p>
            <a:pPr marL="571500" indent="-571500" algn="just">
              <a:buAutoNum type="romanLcParenR"/>
            </a:pPr>
            <a:r>
              <a:rPr lang="es-ES_tradnl" dirty="0"/>
              <a:t>por otro lado, facilita los intercambios comerciales a través de diferentes servicios, como el desarrollo de una amplísima reglamentación de naturaleza privada mediante sus distintas comisiones. </a:t>
            </a:r>
          </a:p>
          <a:p>
            <a:pPr marL="0" indent="0" algn="just">
              <a:buNone/>
            </a:pPr>
            <a:r>
              <a:rPr lang="es-ES_tradnl" dirty="0"/>
              <a:t>Esta actuación tiene éxito gracias a la recopilación y formulación de usos mercantiles uniformes, mundialmente reconocidos. </a:t>
            </a:r>
          </a:p>
          <a:p>
            <a:pPr marL="0" indent="0" algn="just">
              <a:buNone/>
            </a:pPr>
            <a:r>
              <a:rPr lang="es-ES_tradnl" dirty="0"/>
              <a:t>Dentro de esta segunda función, se circunscribe la </a:t>
            </a:r>
            <a:r>
              <a:rPr lang="es-ES_tradnl" dirty="0">
                <a:solidFill>
                  <a:schemeClr val="accent1"/>
                </a:solidFill>
              </a:rPr>
              <a:t>elaboración de cláusulas</a:t>
            </a:r>
            <a:r>
              <a:rPr lang="es-ES_tradnl" dirty="0"/>
              <a:t> y </a:t>
            </a:r>
            <a:r>
              <a:rPr lang="es-ES_tradnl" dirty="0">
                <a:solidFill>
                  <a:schemeClr val="accent1"/>
                </a:solidFill>
              </a:rPr>
              <a:t>publicación de modelos</a:t>
            </a:r>
            <a:r>
              <a:rPr lang="es-ES_tradnl" dirty="0"/>
              <a:t> concisos, sencillos y prácticos de diversos tipos de contratos, entre los que destaca la compraventa internacional, de agencia, de distribución y de fusiones y adquisiciones</a:t>
            </a:r>
            <a:r>
              <a:rPr lang="es-CR" dirty="0"/>
              <a:t> .</a:t>
            </a:r>
            <a:r>
              <a:rPr lang="es-ES_tradnl" dirty="0"/>
              <a:t> </a:t>
            </a:r>
            <a:endParaRPr lang="es-CR" dirty="0"/>
          </a:p>
          <a:p>
            <a:pPr algn="just"/>
            <a:endParaRPr lang="es-ES_tradnl" dirty="0"/>
          </a:p>
        </p:txBody>
      </p:sp>
    </p:spTree>
    <p:extLst>
      <p:ext uri="{BB962C8B-B14F-4D97-AF65-F5344CB8AC3E}">
        <p14:creationId xmlns:p14="http://schemas.microsoft.com/office/powerpoint/2010/main" val="28530919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7A13BB41-66D1-FE46-8054-535B3E5522DB}"/>
              </a:ext>
            </a:extLst>
          </p:cNvPr>
          <p:cNvSpPr/>
          <p:nvPr/>
        </p:nvSpPr>
        <p:spPr>
          <a:xfrm rot="2481470">
            <a:off x="9642129" y="659329"/>
            <a:ext cx="697213" cy="7370608"/>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a:extLst>
              <a:ext uri="{FF2B5EF4-FFF2-40B4-BE49-F238E27FC236}">
                <a16:creationId xmlns:a16="http://schemas.microsoft.com/office/drawing/2014/main" id="{1F17455F-32F9-3749-920E-B461449B87C8}"/>
              </a:ext>
            </a:extLst>
          </p:cNvPr>
          <p:cNvSpPr/>
          <p:nvPr/>
        </p:nvSpPr>
        <p:spPr>
          <a:xfrm rot="2481470">
            <a:off x="8238536" y="-1302255"/>
            <a:ext cx="1241460" cy="9820810"/>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Rectángulo 5">
            <a:extLst>
              <a:ext uri="{FF2B5EF4-FFF2-40B4-BE49-F238E27FC236}">
                <a16:creationId xmlns:a16="http://schemas.microsoft.com/office/drawing/2014/main" id="{69288C09-9C8B-354A-89B3-84C72B3F8A47}"/>
              </a:ext>
            </a:extLst>
          </p:cNvPr>
          <p:cNvSpPr/>
          <p:nvPr/>
        </p:nvSpPr>
        <p:spPr>
          <a:xfrm rot="2481470">
            <a:off x="5647995" y="-2785622"/>
            <a:ext cx="1241460" cy="13197735"/>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a:extLst>
              <a:ext uri="{FF2B5EF4-FFF2-40B4-BE49-F238E27FC236}">
                <a16:creationId xmlns:a16="http://schemas.microsoft.com/office/drawing/2014/main" id="{63876E81-CF72-984D-9BEF-C499D44BA76F}"/>
              </a:ext>
            </a:extLst>
          </p:cNvPr>
          <p:cNvSpPr/>
          <p:nvPr/>
        </p:nvSpPr>
        <p:spPr>
          <a:xfrm rot="2481470">
            <a:off x="3953665" y="-3475904"/>
            <a:ext cx="1241460" cy="13197735"/>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Rectángulo 7">
            <a:extLst>
              <a:ext uri="{FF2B5EF4-FFF2-40B4-BE49-F238E27FC236}">
                <a16:creationId xmlns:a16="http://schemas.microsoft.com/office/drawing/2014/main" id="{D72AEA4E-5D64-244F-BDD9-CD1E4CEA0AC0}"/>
              </a:ext>
            </a:extLst>
          </p:cNvPr>
          <p:cNvSpPr/>
          <p:nvPr/>
        </p:nvSpPr>
        <p:spPr>
          <a:xfrm rot="2481470">
            <a:off x="2273257" y="-3296097"/>
            <a:ext cx="697213" cy="13197735"/>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7D7D8BE8-36CA-764E-ABCB-366880F2475A}"/>
              </a:ext>
            </a:extLst>
          </p:cNvPr>
          <p:cNvSpPr>
            <a:spLocks noGrp="1"/>
          </p:cNvSpPr>
          <p:nvPr>
            <p:ph type="ctrTitle"/>
          </p:nvPr>
        </p:nvSpPr>
        <p:spPr>
          <a:xfrm>
            <a:off x="551234" y="2075674"/>
            <a:ext cx="11156672" cy="2387600"/>
          </a:xfrm>
        </p:spPr>
        <p:txBody>
          <a:bodyPr/>
          <a:lstStyle/>
          <a:p>
            <a:r>
              <a:rPr lang="es-ES_tradnl" dirty="0"/>
              <a:t>Términos Internacionales de Comercio</a:t>
            </a:r>
          </a:p>
        </p:txBody>
      </p:sp>
      <p:sp>
        <p:nvSpPr>
          <p:cNvPr id="11" name="Rectángulo 10">
            <a:extLst>
              <a:ext uri="{FF2B5EF4-FFF2-40B4-BE49-F238E27FC236}">
                <a16:creationId xmlns:a16="http://schemas.microsoft.com/office/drawing/2014/main" id="{0DAB7A50-E9BD-3649-966F-BAE671F75DFB}"/>
              </a:ext>
            </a:extLst>
          </p:cNvPr>
          <p:cNvSpPr/>
          <p:nvPr/>
        </p:nvSpPr>
        <p:spPr>
          <a:xfrm rot="2481470">
            <a:off x="10537257" y="1921436"/>
            <a:ext cx="697213" cy="6546711"/>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10446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DB126A-C1BC-D249-BCF7-00A446637398}"/>
              </a:ext>
            </a:extLst>
          </p:cNvPr>
          <p:cNvSpPr>
            <a:spLocks noGrp="1"/>
          </p:cNvSpPr>
          <p:nvPr>
            <p:ph type="title"/>
          </p:nvPr>
        </p:nvSpPr>
        <p:spPr/>
        <p:txBody>
          <a:bodyPr>
            <a:normAutofit/>
          </a:bodyPr>
          <a:lstStyle/>
          <a:p>
            <a:r>
              <a:rPr lang="es-ES_tradnl" sz="3600" dirty="0"/>
              <a:t>Generalidades</a:t>
            </a:r>
          </a:p>
        </p:txBody>
      </p:sp>
      <p:sp>
        <p:nvSpPr>
          <p:cNvPr id="3" name="Marcador de contenido 2">
            <a:extLst>
              <a:ext uri="{FF2B5EF4-FFF2-40B4-BE49-F238E27FC236}">
                <a16:creationId xmlns:a16="http://schemas.microsoft.com/office/drawing/2014/main" id="{BC892ADC-C034-8540-8CC1-4CC369DCE3D8}"/>
              </a:ext>
            </a:extLst>
          </p:cNvPr>
          <p:cNvSpPr>
            <a:spLocks noGrp="1"/>
          </p:cNvSpPr>
          <p:nvPr>
            <p:ph sz="half" idx="1"/>
          </p:nvPr>
        </p:nvSpPr>
        <p:spPr>
          <a:xfrm>
            <a:off x="838200" y="1570505"/>
            <a:ext cx="10515600" cy="4351338"/>
          </a:xfrm>
        </p:spPr>
        <p:txBody>
          <a:bodyPr/>
          <a:lstStyle/>
          <a:p>
            <a:pPr marL="0" indent="0" algn="just">
              <a:buNone/>
            </a:pPr>
            <a:r>
              <a:rPr lang="es-ES_tradnl" dirty="0"/>
              <a:t>Los INCOTERMS son normas de comercio internacional que reflejan la práctica habitual y vigente en el transporte internacional de las mercaderías. </a:t>
            </a:r>
          </a:p>
          <a:p>
            <a:pPr marL="0" indent="0" algn="just">
              <a:buNone/>
            </a:pPr>
            <a:r>
              <a:rPr lang="es-ES_tradnl" dirty="0"/>
              <a:t>Se utilizan paran </a:t>
            </a:r>
            <a:r>
              <a:rPr lang="es-ES_tradnl" dirty="0">
                <a:solidFill>
                  <a:schemeClr val="accent5"/>
                </a:solidFill>
              </a:rPr>
              <a:t>delimitar las responsabilidades</a:t>
            </a:r>
            <a:r>
              <a:rPr lang="es-ES_tradnl" dirty="0"/>
              <a:t> (transmisión de riesgos y distribución de gastos) de las transacciones comerciales internacionales entre comprador y vendedor. </a:t>
            </a:r>
          </a:p>
          <a:p>
            <a:pPr marL="0" indent="0" algn="just">
              <a:buNone/>
            </a:pPr>
            <a:r>
              <a:rPr lang="es-ES_tradnl" dirty="0"/>
              <a:t>Son reglas internacionales para la </a:t>
            </a:r>
            <a:r>
              <a:rPr lang="es-ES_tradnl" dirty="0">
                <a:solidFill>
                  <a:schemeClr val="accent5"/>
                </a:solidFill>
              </a:rPr>
              <a:t>interpretación de los términos comerciales </a:t>
            </a:r>
            <a:r>
              <a:rPr lang="es-ES_tradnl" dirty="0"/>
              <a:t>fijados por la Cámara de Comercio Internacional. </a:t>
            </a:r>
          </a:p>
          <a:p>
            <a:pPr marL="0" indent="0" algn="just">
              <a:buNone/>
            </a:pPr>
            <a:r>
              <a:rPr lang="es-ES_tradnl" dirty="0"/>
              <a:t>Su objetivo es establecer criterios definidos sobre la </a:t>
            </a:r>
            <a:r>
              <a:rPr lang="es-ES_tradnl" dirty="0">
                <a:solidFill>
                  <a:schemeClr val="accent5"/>
                </a:solidFill>
              </a:rPr>
              <a:t>distribución de gastos y transmisión de riesgos</a:t>
            </a:r>
            <a:r>
              <a:rPr lang="es-ES_tradnl" dirty="0"/>
              <a:t>, entre exportador e importador. </a:t>
            </a:r>
            <a:endParaRPr lang="es-CR" dirty="0"/>
          </a:p>
          <a:p>
            <a:pPr marL="0" indent="0" algn="just">
              <a:buNone/>
            </a:pPr>
            <a:endParaRPr lang="es-ES_tradnl" dirty="0"/>
          </a:p>
        </p:txBody>
      </p:sp>
    </p:spTree>
    <p:extLst>
      <p:ext uri="{BB962C8B-B14F-4D97-AF65-F5344CB8AC3E}">
        <p14:creationId xmlns:p14="http://schemas.microsoft.com/office/powerpoint/2010/main" val="38909268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A1CFE3-1C73-6C42-A7DF-4CF628A72F38}"/>
              </a:ext>
            </a:extLst>
          </p:cNvPr>
          <p:cNvSpPr>
            <a:spLocks noGrp="1"/>
          </p:cNvSpPr>
          <p:nvPr>
            <p:ph type="title"/>
          </p:nvPr>
        </p:nvSpPr>
        <p:spPr/>
        <p:txBody>
          <a:bodyPr>
            <a:normAutofit/>
          </a:bodyPr>
          <a:lstStyle/>
          <a:p>
            <a:r>
              <a:rPr lang="es-ES_tradnl" sz="3600" dirty="0"/>
              <a:t>Mutabilidad</a:t>
            </a:r>
          </a:p>
        </p:txBody>
      </p:sp>
      <p:sp>
        <p:nvSpPr>
          <p:cNvPr id="3" name="Marcador de contenido 2">
            <a:extLst>
              <a:ext uri="{FF2B5EF4-FFF2-40B4-BE49-F238E27FC236}">
                <a16:creationId xmlns:a16="http://schemas.microsoft.com/office/drawing/2014/main" id="{FE23353A-1709-9248-A8E2-ECBFBEDCB125}"/>
              </a:ext>
            </a:extLst>
          </p:cNvPr>
          <p:cNvSpPr>
            <a:spLocks noGrp="1"/>
          </p:cNvSpPr>
          <p:nvPr>
            <p:ph sz="half" idx="1"/>
          </p:nvPr>
        </p:nvSpPr>
        <p:spPr>
          <a:xfrm>
            <a:off x="838200" y="1843554"/>
            <a:ext cx="10515600" cy="4351338"/>
          </a:xfrm>
        </p:spPr>
        <p:txBody>
          <a:bodyPr/>
          <a:lstStyle/>
          <a:p>
            <a:pPr marL="0" indent="0" algn="just">
              <a:buNone/>
            </a:pPr>
            <a:r>
              <a:rPr lang="es-ES_tradnl" dirty="0"/>
              <a:t>Debido a la importancia que tienen en el comercio internacional, los INCOTERMS no pueden ser algo estático. </a:t>
            </a:r>
          </a:p>
          <a:p>
            <a:pPr marL="0" indent="0" algn="just">
              <a:buNone/>
            </a:pPr>
            <a:endParaRPr lang="es-ES_tradnl" dirty="0"/>
          </a:p>
          <a:p>
            <a:pPr marL="0" indent="0" algn="just">
              <a:buNone/>
            </a:pPr>
            <a:r>
              <a:rPr lang="es-ES_tradnl" dirty="0"/>
              <a:t>Son definidos por la Cámara de Comercio Internacional (CCI) y sufren actualizaciones periódicas (cada 10 años) en función de los cambios que se producen en el comercio internacional. </a:t>
            </a:r>
          </a:p>
          <a:p>
            <a:pPr marL="0" indent="0" algn="just">
              <a:buNone/>
            </a:pPr>
            <a:endParaRPr lang="es-ES_tradnl" dirty="0"/>
          </a:p>
          <a:p>
            <a:pPr marL="0" indent="0" algn="just">
              <a:buNone/>
            </a:pPr>
            <a:r>
              <a:rPr lang="es-ES_tradnl" dirty="0"/>
              <a:t>La última actualización vigente es del 2020, que modificó los INCOTERMS del 2010. </a:t>
            </a:r>
            <a:endParaRPr lang="es-CR" dirty="0"/>
          </a:p>
          <a:p>
            <a:pPr algn="just"/>
            <a:endParaRPr lang="es-ES_tradnl" dirty="0"/>
          </a:p>
        </p:txBody>
      </p:sp>
    </p:spTree>
    <p:extLst>
      <p:ext uri="{BB962C8B-B14F-4D97-AF65-F5344CB8AC3E}">
        <p14:creationId xmlns:p14="http://schemas.microsoft.com/office/powerpoint/2010/main" val="18753299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18B835-E41E-E744-9708-8908630538CB}"/>
              </a:ext>
            </a:extLst>
          </p:cNvPr>
          <p:cNvSpPr>
            <a:spLocks noGrp="1"/>
          </p:cNvSpPr>
          <p:nvPr>
            <p:ph type="title"/>
          </p:nvPr>
        </p:nvSpPr>
        <p:spPr/>
        <p:txBody>
          <a:bodyPr>
            <a:normAutofit/>
          </a:bodyPr>
          <a:lstStyle/>
          <a:p>
            <a:r>
              <a:rPr lang="es-ES_tradnl" sz="3600" dirty="0"/>
              <a:t>Funciones</a:t>
            </a:r>
          </a:p>
        </p:txBody>
      </p:sp>
      <p:sp>
        <p:nvSpPr>
          <p:cNvPr id="3" name="Marcador de contenido 2">
            <a:extLst>
              <a:ext uri="{FF2B5EF4-FFF2-40B4-BE49-F238E27FC236}">
                <a16:creationId xmlns:a16="http://schemas.microsoft.com/office/drawing/2014/main" id="{EA3A6B05-0392-0441-9852-C70FBFE2FF9B}"/>
              </a:ext>
            </a:extLst>
          </p:cNvPr>
          <p:cNvSpPr>
            <a:spLocks noGrp="1"/>
          </p:cNvSpPr>
          <p:nvPr>
            <p:ph sz="half" idx="1"/>
          </p:nvPr>
        </p:nvSpPr>
        <p:spPr>
          <a:xfrm>
            <a:off x="838200" y="1398494"/>
            <a:ext cx="10515600" cy="4778469"/>
          </a:xfrm>
        </p:spPr>
        <p:txBody>
          <a:bodyPr>
            <a:normAutofit fontScale="92500" lnSpcReduction="20000"/>
          </a:bodyPr>
          <a:lstStyle/>
          <a:p>
            <a:pPr marL="0" indent="0" algn="just">
              <a:buNone/>
            </a:pPr>
            <a:r>
              <a:rPr lang="es-ES_tradnl" dirty="0"/>
              <a:t>La principal ventaja de los INCOTERMS es la </a:t>
            </a:r>
            <a:r>
              <a:rPr lang="es-ES_tradnl" dirty="0">
                <a:solidFill>
                  <a:schemeClr val="accent5"/>
                </a:solidFill>
              </a:rPr>
              <a:t>simplificación</a:t>
            </a:r>
            <a:r>
              <a:rPr lang="es-ES_tradnl" dirty="0"/>
              <a:t> de las condiciones que tienen que cumplir las partes contratantes. </a:t>
            </a:r>
          </a:p>
          <a:p>
            <a:pPr marL="0" indent="0" algn="just">
              <a:buNone/>
            </a:pPr>
            <a:r>
              <a:rPr lang="es-ES_tradnl" dirty="0"/>
              <a:t>Esta simplificación, recogida en </a:t>
            </a:r>
            <a:r>
              <a:rPr lang="es-ES_tradnl" dirty="0">
                <a:solidFill>
                  <a:schemeClr val="accent5"/>
                </a:solidFill>
              </a:rPr>
              <a:t>13 normas</a:t>
            </a:r>
            <a:r>
              <a:rPr lang="es-ES_tradnl" dirty="0"/>
              <a:t>, permite conocer, para el comprador y vendedor, hasta dónde llega y dónde comienza su responsabilidad sobre el producto comprado o vendido.  </a:t>
            </a:r>
          </a:p>
          <a:p>
            <a:pPr marL="0" indent="0" algn="just">
              <a:buNone/>
            </a:pPr>
            <a:endParaRPr lang="es-CR" dirty="0"/>
          </a:p>
          <a:p>
            <a:pPr marL="0" indent="0" algn="just">
              <a:buNone/>
            </a:pPr>
            <a:r>
              <a:rPr lang="es-ES_tradnl" dirty="0"/>
              <a:t>Los términos definen con claridad las obligaciones y derechos de las partes en: la </a:t>
            </a:r>
            <a:r>
              <a:rPr lang="es-ES_tradnl" dirty="0">
                <a:solidFill>
                  <a:schemeClr val="accent5"/>
                </a:solidFill>
              </a:rPr>
              <a:t>distribución de los gastos y costes entre vendedor y comprador</a:t>
            </a:r>
            <a:r>
              <a:rPr lang="es-ES_tradnl" dirty="0"/>
              <a:t>; el punto en el que se produce la entrega, con relación a la </a:t>
            </a:r>
            <a:r>
              <a:rPr lang="es-ES_tradnl" dirty="0">
                <a:solidFill>
                  <a:schemeClr val="accent5"/>
                </a:solidFill>
              </a:rPr>
              <a:t>transmisión del riesgo</a:t>
            </a:r>
            <a:r>
              <a:rPr lang="es-ES_tradnl" dirty="0"/>
              <a:t>; quien soporta el </a:t>
            </a:r>
            <a:r>
              <a:rPr lang="es-ES_tradnl" dirty="0">
                <a:solidFill>
                  <a:schemeClr val="accent5"/>
                </a:solidFill>
              </a:rPr>
              <a:t>riesgo del transporte principal </a:t>
            </a:r>
            <a:r>
              <a:rPr lang="es-ES_tradnl" dirty="0"/>
              <a:t>y la </a:t>
            </a:r>
            <a:r>
              <a:rPr lang="es-ES_tradnl" dirty="0">
                <a:solidFill>
                  <a:schemeClr val="accent5"/>
                </a:solidFill>
              </a:rPr>
              <a:t>responsabilidad de los trámites aduaneros</a:t>
            </a:r>
            <a:r>
              <a:rPr lang="es-ES_tradnl" dirty="0"/>
              <a:t>. </a:t>
            </a:r>
            <a:endParaRPr lang="es-CR" dirty="0"/>
          </a:p>
          <a:p>
            <a:pPr marL="0" indent="0" algn="just">
              <a:buNone/>
            </a:pPr>
            <a:r>
              <a:rPr lang="es-ES_tradnl" dirty="0"/>
              <a:t>Los INCOTEMRS son de gran importancia en la compraventa internacional, pero en general desempeñan un papel relevante en aquellas compraventas que exijan </a:t>
            </a:r>
            <a:r>
              <a:rPr lang="es-ES_tradnl" dirty="0">
                <a:solidFill>
                  <a:schemeClr val="accent5"/>
                </a:solidFill>
              </a:rPr>
              <a:t>desplazamiento</a:t>
            </a:r>
            <a:r>
              <a:rPr lang="es-ES_tradnl" dirty="0"/>
              <a:t> (compraventas con expedición).</a:t>
            </a:r>
            <a:endParaRPr lang="es-CR" dirty="0"/>
          </a:p>
          <a:p>
            <a:pPr algn="just"/>
            <a:endParaRPr lang="es-CR" dirty="0"/>
          </a:p>
          <a:p>
            <a:pPr algn="just"/>
            <a:endParaRPr lang="es-ES_tradnl" dirty="0"/>
          </a:p>
        </p:txBody>
      </p:sp>
    </p:spTree>
    <p:extLst>
      <p:ext uri="{BB962C8B-B14F-4D97-AF65-F5344CB8AC3E}">
        <p14:creationId xmlns:p14="http://schemas.microsoft.com/office/powerpoint/2010/main" val="40816340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62280-0304-2C4F-9254-424D5401596B}"/>
              </a:ext>
            </a:extLst>
          </p:cNvPr>
          <p:cNvSpPr>
            <a:spLocks noGrp="1"/>
          </p:cNvSpPr>
          <p:nvPr>
            <p:ph type="title"/>
          </p:nvPr>
        </p:nvSpPr>
        <p:spPr/>
        <p:txBody>
          <a:bodyPr>
            <a:normAutofit/>
          </a:bodyPr>
          <a:lstStyle/>
          <a:p>
            <a:r>
              <a:rPr lang="es-ES_tradnl" sz="3600" dirty="0"/>
              <a:t>Características</a:t>
            </a:r>
          </a:p>
        </p:txBody>
      </p:sp>
      <p:sp>
        <p:nvSpPr>
          <p:cNvPr id="3" name="Marcador de contenido 2">
            <a:extLst>
              <a:ext uri="{FF2B5EF4-FFF2-40B4-BE49-F238E27FC236}">
                <a16:creationId xmlns:a16="http://schemas.microsoft.com/office/drawing/2014/main" id="{AEF17BDB-DC46-5A4A-9578-C0A2A673A016}"/>
              </a:ext>
            </a:extLst>
          </p:cNvPr>
          <p:cNvSpPr>
            <a:spLocks noGrp="1"/>
          </p:cNvSpPr>
          <p:nvPr>
            <p:ph sz="half" idx="1"/>
          </p:nvPr>
        </p:nvSpPr>
        <p:spPr/>
        <p:txBody>
          <a:bodyPr>
            <a:normAutofit fontScale="85000" lnSpcReduction="20000"/>
          </a:bodyPr>
          <a:lstStyle/>
          <a:p>
            <a:pPr marL="0" indent="0" algn="just">
              <a:buNone/>
            </a:pPr>
            <a:r>
              <a:rPr lang="es-ES_tradnl" dirty="0"/>
              <a:t>La existencia de los INCOTERMS responde a la necesidad de evitar problemas derivados de la utilización de términos comerciales que, siendo similares, contienen un significado diverso en los distintos países. De este modo, se asegura la rapidez que requieren los actos comerciales internacionales y se garantiza la </a:t>
            </a:r>
            <a:r>
              <a:rPr lang="es-ES_tradnl" dirty="0">
                <a:solidFill>
                  <a:schemeClr val="accent5"/>
                </a:solidFill>
              </a:rPr>
              <a:t>reducción de incertidumbres y mal entendidos </a:t>
            </a:r>
            <a:r>
              <a:rPr lang="es-ES_tradnl" dirty="0"/>
              <a:t>entre las partes contratantes. </a:t>
            </a:r>
          </a:p>
          <a:p>
            <a:pPr marL="0" indent="0" algn="just">
              <a:buNone/>
            </a:pPr>
            <a:endParaRPr lang="es-ES_tradnl" dirty="0"/>
          </a:p>
          <a:p>
            <a:pPr marL="0" indent="0" algn="just">
              <a:buNone/>
            </a:pPr>
            <a:r>
              <a:rPr lang="es-ES_tradnl" dirty="0"/>
              <a:t>Su uso no es jurídicamente obligatorio, por lo que ha de ser aceptado </a:t>
            </a:r>
            <a:r>
              <a:rPr lang="es-ES_tradnl" dirty="0">
                <a:solidFill>
                  <a:schemeClr val="accent5"/>
                </a:solidFill>
              </a:rPr>
              <a:t>voluntariamente</a:t>
            </a:r>
            <a:r>
              <a:rPr lang="es-ES_tradnl" dirty="0"/>
              <a:t> por las partes. </a:t>
            </a:r>
          </a:p>
          <a:p>
            <a:pPr marL="0" indent="0" algn="just">
              <a:buNone/>
            </a:pPr>
            <a:endParaRPr lang="es-ES_tradnl" dirty="0"/>
          </a:p>
          <a:p>
            <a:pPr marL="0" indent="0" algn="just">
              <a:buNone/>
            </a:pPr>
            <a:r>
              <a:rPr lang="es-ES_tradnl" dirty="0"/>
              <a:t>Regulan la entrega de mercancías, la transmisión de riesgos, la distribución de gastos y los trámites de documentos aduaneros, pero no regulan la forma de pago por parte del comprador.</a:t>
            </a:r>
            <a:endParaRPr lang="es-CR" dirty="0"/>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3750546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AD2FC2F6-35A4-404B-B2C2-45D1D69F87CD}"/>
              </a:ext>
            </a:extLst>
          </p:cNvPr>
          <p:cNvGraphicFramePr>
            <a:graphicFrameLocks noGrp="1"/>
          </p:cNvGraphicFramePr>
          <p:nvPr>
            <p:extLst>
              <p:ext uri="{D42A27DB-BD31-4B8C-83A1-F6EECF244321}">
                <p14:modId xmlns:p14="http://schemas.microsoft.com/office/powerpoint/2010/main" val="2777270204"/>
              </p:ext>
            </p:extLst>
          </p:nvPr>
        </p:nvGraphicFramePr>
        <p:xfrm>
          <a:off x="0" y="0"/>
          <a:ext cx="12192000" cy="6678333"/>
        </p:xfrm>
        <a:graphic>
          <a:graphicData uri="http://schemas.openxmlformats.org/drawingml/2006/table">
            <a:tbl>
              <a:tblPr firstRow="1" bandRow="1">
                <a:tableStyleId>{FABFCF23-3B69-468F-B69F-88F6DE6A72F2}</a:tableStyleId>
              </a:tblPr>
              <a:tblGrid>
                <a:gridCol w="1107904">
                  <a:extLst>
                    <a:ext uri="{9D8B030D-6E8A-4147-A177-3AD203B41FA5}">
                      <a16:colId xmlns:a16="http://schemas.microsoft.com/office/drawing/2014/main" val="2674089084"/>
                    </a:ext>
                  </a:extLst>
                </a:gridCol>
                <a:gridCol w="8322967">
                  <a:extLst>
                    <a:ext uri="{9D8B030D-6E8A-4147-A177-3AD203B41FA5}">
                      <a16:colId xmlns:a16="http://schemas.microsoft.com/office/drawing/2014/main" val="1010992305"/>
                    </a:ext>
                  </a:extLst>
                </a:gridCol>
                <a:gridCol w="2761129">
                  <a:extLst>
                    <a:ext uri="{9D8B030D-6E8A-4147-A177-3AD203B41FA5}">
                      <a16:colId xmlns:a16="http://schemas.microsoft.com/office/drawing/2014/main" val="3529977402"/>
                    </a:ext>
                  </a:extLst>
                </a:gridCol>
              </a:tblGrid>
              <a:tr h="354576">
                <a:tc>
                  <a:txBody>
                    <a:bodyPr/>
                    <a:lstStyle/>
                    <a:p>
                      <a:pPr algn="ctr"/>
                      <a:r>
                        <a:rPr lang="es-ES_tradnl" dirty="0"/>
                        <a:t>CLASE</a:t>
                      </a:r>
                    </a:p>
                  </a:txBody>
                  <a:tcPr/>
                </a:tc>
                <a:tc>
                  <a:txBody>
                    <a:bodyPr/>
                    <a:lstStyle/>
                    <a:p>
                      <a:pPr algn="ctr"/>
                      <a:r>
                        <a:rPr lang="es-ES_tradnl" dirty="0"/>
                        <a:t>DESCRIPCIÓN</a:t>
                      </a:r>
                    </a:p>
                  </a:txBody>
                  <a:tcPr/>
                </a:tc>
                <a:tc>
                  <a:txBody>
                    <a:bodyPr/>
                    <a:lstStyle/>
                    <a:p>
                      <a:pPr algn="ctr"/>
                      <a:r>
                        <a:rPr lang="es-ES_tradnl" dirty="0"/>
                        <a:t>TIPOS</a:t>
                      </a:r>
                    </a:p>
                  </a:txBody>
                  <a:tcPr/>
                </a:tc>
                <a:extLst>
                  <a:ext uri="{0D108BD9-81ED-4DB2-BD59-A6C34878D82A}">
                    <a16:rowId xmlns:a16="http://schemas.microsoft.com/office/drawing/2014/main" val="540046302"/>
                  </a:ext>
                </a:extLst>
              </a:tr>
              <a:tr h="1136586">
                <a:tc>
                  <a:txBody>
                    <a:bodyPr/>
                    <a:lstStyle/>
                    <a:p>
                      <a:pPr algn="ctr"/>
                      <a:r>
                        <a:rPr lang="es-ES_tradnl" dirty="0"/>
                        <a:t>E</a:t>
                      </a:r>
                    </a:p>
                  </a:txBody>
                  <a:tcPr/>
                </a:tc>
                <a:tc>
                  <a:txBody>
                    <a:bodyPr/>
                    <a:lstStyle/>
                    <a:p>
                      <a:pPr algn="just"/>
                      <a:r>
                        <a:rPr lang="es-ES_tradnl" sz="1800" kern="1200" dirty="0">
                          <a:solidFill>
                            <a:schemeClr val="dk1"/>
                          </a:solidFill>
                          <a:effectLst/>
                          <a:latin typeface="+mn-lt"/>
                          <a:ea typeface="+mn-ea"/>
                          <a:cs typeface="+mn-cs"/>
                        </a:rPr>
                        <a:t>Único término donde el vendedor no corre ningún riesgo en la venta. La entrega de la mercancía se hace en los almacenes del vendedor. Los costes y riesgos se transmiten en una entrega directa a la salida.</a:t>
                      </a:r>
                      <a:endParaRPr lang="es-CR" sz="1800" kern="1200" dirty="0">
                        <a:solidFill>
                          <a:schemeClr val="dk1"/>
                        </a:solidFill>
                        <a:effectLst/>
                        <a:latin typeface="+mn-lt"/>
                        <a:ea typeface="+mn-ea"/>
                        <a:cs typeface="+mn-cs"/>
                      </a:endParaRPr>
                    </a:p>
                    <a:p>
                      <a:pPr algn="just"/>
                      <a:endParaRPr lang="es-ES_tradnl" dirty="0"/>
                    </a:p>
                  </a:txBody>
                  <a:tcPr/>
                </a:tc>
                <a:tc>
                  <a:txBody>
                    <a:bodyPr/>
                    <a:lstStyle/>
                    <a:p>
                      <a:r>
                        <a:rPr lang="es-ES_tradnl" dirty="0"/>
                        <a:t>EXFW (En Fábrica)</a:t>
                      </a:r>
                    </a:p>
                  </a:txBody>
                  <a:tcPr/>
                </a:tc>
                <a:extLst>
                  <a:ext uri="{0D108BD9-81ED-4DB2-BD59-A6C34878D82A}">
                    <a16:rowId xmlns:a16="http://schemas.microsoft.com/office/drawing/2014/main" val="1575045927"/>
                  </a:ext>
                </a:extLst>
              </a:tr>
              <a:tr h="1398875">
                <a:tc>
                  <a:txBody>
                    <a:bodyPr/>
                    <a:lstStyle/>
                    <a:p>
                      <a:pPr algn="ctr"/>
                      <a:r>
                        <a:rPr lang="es-ES_tradnl" dirty="0"/>
                        <a:t>F</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_tradnl" sz="1800" kern="1200" dirty="0">
                          <a:solidFill>
                            <a:schemeClr val="dk1"/>
                          </a:solidFill>
                          <a:effectLst/>
                          <a:latin typeface="+mn-lt"/>
                          <a:ea typeface="+mn-ea"/>
                          <a:cs typeface="+mn-cs"/>
                        </a:rPr>
                        <a:t>El vendedor se encarga de entregar la mercancía a un medio de transporte escogido por el comprador en la localidad del vendedor. Los costes y riesgos se transmiten al entregar la mercancía a un medio de transporte elegido por el comprador. Se trata de una entrega indirecta sin pago del transporte principal.</a:t>
                      </a:r>
                      <a:endParaRPr lang="es-CR" sz="1800" kern="1200" dirty="0">
                        <a:solidFill>
                          <a:schemeClr val="dk1"/>
                        </a:solidFill>
                        <a:effectLst/>
                        <a:latin typeface="+mn-lt"/>
                        <a:ea typeface="+mn-ea"/>
                        <a:cs typeface="+mn-cs"/>
                      </a:endParaRPr>
                    </a:p>
                    <a:p>
                      <a:pPr algn="just"/>
                      <a:endParaRPr lang="es-ES_tradnl" dirty="0"/>
                    </a:p>
                  </a:txBody>
                  <a:tcPr/>
                </a:tc>
                <a:tc>
                  <a:txBody>
                    <a:bodyPr/>
                    <a:lstStyle/>
                    <a:p>
                      <a:r>
                        <a:rPr lang="es-ES_tradnl" dirty="0"/>
                        <a:t>FCA (Libre Transportista)</a:t>
                      </a:r>
                    </a:p>
                    <a:p>
                      <a:r>
                        <a:rPr lang="es-ES_tradnl" dirty="0"/>
                        <a:t>FAS (Libre al Costado del Buque)</a:t>
                      </a:r>
                    </a:p>
                    <a:p>
                      <a:r>
                        <a:rPr lang="es-ES_tradnl" dirty="0"/>
                        <a:t>FOB (Libre a Bordo)</a:t>
                      </a:r>
                    </a:p>
                  </a:txBody>
                  <a:tcPr/>
                </a:tc>
                <a:extLst>
                  <a:ext uri="{0D108BD9-81ED-4DB2-BD59-A6C34878D82A}">
                    <a16:rowId xmlns:a16="http://schemas.microsoft.com/office/drawing/2014/main" val="292183533"/>
                  </a:ext>
                </a:extLst>
              </a:tr>
              <a:tr h="1923453">
                <a:tc>
                  <a:txBody>
                    <a:bodyPr/>
                    <a:lstStyle/>
                    <a:p>
                      <a:pPr algn="ctr"/>
                      <a:r>
                        <a:rPr lang="es-ES_tradnl" dirty="0"/>
                        <a:t>C</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_tradnl" sz="1800" kern="1200" dirty="0">
                          <a:solidFill>
                            <a:schemeClr val="dk1"/>
                          </a:solidFill>
                          <a:effectLst/>
                          <a:latin typeface="+mn-lt"/>
                          <a:ea typeface="+mn-ea"/>
                          <a:cs typeface="+mn-cs"/>
                        </a:rPr>
                        <a:t>El vendedor contrata el transporte para entregar la carga en un punto de destino del lado del comprador. El vendedor no toma riesgo de la mercancía después de despachar la carga. La transmisión del riesgo se produce en el momento de la carga y despacho en el transporte contratado por el vendedor. La transmisión de los gastos se produce a la entrega destino. Se trata de una entrega indirecta con pago del transporte principal.</a:t>
                      </a:r>
                      <a:endParaRPr lang="es-CR" sz="1800" kern="1200" dirty="0">
                        <a:solidFill>
                          <a:schemeClr val="dk1"/>
                        </a:solidFill>
                        <a:effectLst/>
                        <a:latin typeface="+mn-lt"/>
                        <a:ea typeface="+mn-ea"/>
                        <a:cs typeface="+mn-cs"/>
                      </a:endParaRPr>
                    </a:p>
                    <a:p>
                      <a:pPr algn="just"/>
                      <a:endParaRPr lang="es-ES_tradnl" dirty="0"/>
                    </a:p>
                  </a:txBody>
                  <a:tcPr/>
                </a:tc>
                <a:tc>
                  <a:txBody>
                    <a:bodyPr/>
                    <a:lstStyle/>
                    <a:p>
                      <a:r>
                        <a:rPr lang="es-ES_tradnl" dirty="0"/>
                        <a:t>CFR (Costo y Flete)</a:t>
                      </a:r>
                    </a:p>
                    <a:p>
                      <a:r>
                        <a:rPr lang="es-ES_tradnl" dirty="0"/>
                        <a:t>CIF (Costo Seguro y Flete)</a:t>
                      </a:r>
                    </a:p>
                    <a:p>
                      <a:r>
                        <a:rPr lang="es-ES_tradnl" dirty="0"/>
                        <a:t>CPT (Porte Pagado Hasta)</a:t>
                      </a:r>
                    </a:p>
                    <a:p>
                      <a:r>
                        <a:rPr lang="es-ES_tradnl" dirty="0"/>
                        <a:t>CIP (Porte y Seguro Pagado Hasta</a:t>
                      </a:r>
                    </a:p>
                  </a:txBody>
                  <a:tcPr/>
                </a:tc>
                <a:extLst>
                  <a:ext uri="{0D108BD9-81ED-4DB2-BD59-A6C34878D82A}">
                    <a16:rowId xmlns:a16="http://schemas.microsoft.com/office/drawing/2014/main" val="2011249608"/>
                  </a:ext>
                </a:extLst>
              </a:tr>
              <a:tr h="1136586">
                <a:tc>
                  <a:txBody>
                    <a:bodyPr/>
                    <a:lstStyle/>
                    <a:p>
                      <a:pPr algn="ctr"/>
                      <a:r>
                        <a:rPr lang="es-ES_tradnl" dirty="0"/>
                        <a:t>D</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_tradnl" sz="1800" kern="1200" dirty="0">
                          <a:solidFill>
                            <a:schemeClr val="dk1"/>
                          </a:solidFill>
                          <a:effectLst/>
                          <a:latin typeface="+mn-lt"/>
                          <a:ea typeface="+mn-ea"/>
                          <a:cs typeface="+mn-cs"/>
                        </a:rPr>
                        <a:t>El vendedor toma todos los riesgos y responsabilidades necesarias para llevar la mercancía al país destino. Los costes y riesgos se transmiten cuando la mercancía llega al país destino. Se trata de una entrega directa a la llegada. </a:t>
                      </a:r>
                      <a:endParaRPr lang="es-CR" sz="1800" kern="1200" dirty="0">
                        <a:solidFill>
                          <a:schemeClr val="dk1"/>
                        </a:solidFill>
                        <a:effectLst/>
                        <a:latin typeface="+mn-lt"/>
                        <a:ea typeface="+mn-ea"/>
                        <a:cs typeface="+mn-cs"/>
                      </a:endParaRPr>
                    </a:p>
                    <a:p>
                      <a:pPr algn="just"/>
                      <a:endParaRPr lang="es-ES_tradnl" dirty="0"/>
                    </a:p>
                  </a:txBody>
                  <a:tcPr/>
                </a:tc>
                <a:tc>
                  <a:txBody>
                    <a:bodyPr/>
                    <a:lstStyle/>
                    <a:p>
                      <a:r>
                        <a:rPr lang="es-ES_tradnl" dirty="0"/>
                        <a:t>DAT (Entregado en la terminal) </a:t>
                      </a:r>
                    </a:p>
                    <a:p>
                      <a:r>
                        <a:rPr lang="es-ES_tradnl" dirty="0"/>
                        <a:t>DAP (Entregado en el Lugar)</a:t>
                      </a:r>
                    </a:p>
                    <a:p>
                      <a:r>
                        <a:rPr lang="es-ES_tradnl" dirty="0"/>
                        <a:t> DDP (Entregada en Destino con Derechos Pagados)</a:t>
                      </a:r>
                    </a:p>
                  </a:txBody>
                  <a:tcPr/>
                </a:tc>
                <a:extLst>
                  <a:ext uri="{0D108BD9-81ED-4DB2-BD59-A6C34878D82A}">
                    <a16:rowId xmlns:a16="http://schemas.microsoft.com/office/drawing/2014/main" val="980317484"/>
                  </a:ext>
                </a:extLst>
              </a:tr>
            </a:tbl>
          </a:graphicData>
        </a:graphic>
      </p:graphicFrame>
    </p:spTree>
    <p:extLst>
      <p:ext uri="{BB962C8B-B14F-4D97-AF65-F5344CB8AC3E}">
        <p14:creationId xmlns:p14="http://schemas.microsoft.com/office/powerpoint/2010/main" val="3586356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8C4F38F5-AB18-9D4D-BF1E-11EA05C57872}"/>
              </a:ext>
            </a:extLst>
          </p:cNvPr>
          <p:cNvSpPr txBox="1">
            <a:spLocks/>
          </p:cNvSpPr>
          <p:nvPr/>
        </p:nvSpPr>
        <p:spPr>
          <a:xfrm>
            <a:off x="517664" y="1645368"/>
            <a:ext cx="11156672"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a:solidFill>
                  <a:schemeClr val="bg1"/>
                </a:solidFill>
                <a:latin typeface="Barlow SemiBold" pitchFamily="2" charset="77"/>
                <a:ea typeface="+mj-ea"/>
                <a:cs typeface="+mj-cs"/>
              </a:defRPr>
            </a:lvl1pPr>
          </a:lstStyle>
          <a:p>
            <a:r>
              <a:rPr lang="es-ES_tradnl" dirty="0"/>
              <a:t>Reglas Uniformes del Crédito Documentario</a:t>
            </a:r>
          </a:p>
        </p:txBody>
      </p:sp>
    </p:spTree>
    <p:extLst>
      <p:ext uri="{BB962C8B-B14F-4D97-AF65-F5344CB8AC3E}">
        <p14:creationId xmlns:p14="http://schemas.microsoft.com/office/powerpoint/2010/main" val="2888918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a:solidFill>
                  <a:srgbClr val="EE9121"/>
                </a:solidFill>
                <a:latin typeface="Barlow SemiBold" pitchFamily="2" charset="77"/>
                <a:ea typeface="+mj-ea"/>
                <a:cs typeface="+mj-cs"/>
              </a:rPr>
              <a:t>Origen</a:t>
            </a: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838200" y="1478755"/>
            <a:ext cx="5181600" cy="4351338"/>
          </a:xfrm>
        </p:spPr>
        <p:txBody>
          <a:bodyPr vert="horz" lIns="91440" tIns="45720" rIns="91440" bIns="45720" rtlCol="0">
            <a:normAutofit fontScale="92500"/>
          </a:bodyPr>
          <a:lstStyle/>
          <a:p>
            <a:pPr marL="0" indent="0" algn="just">
              <a:buNone/>
            </a:pPr>
            <a:r>
              <a:rPr lang="en-US" sz="2400" dirty="0"/>
              <a:t>La </a:t>
            </a:r>
            <a:r>
              <a:rPr lang="en-US" sz="2400" dirty="0" err="1"/>
              <a:t>Convención</a:t>
            </a:r>
            <a:r>
              <a:rPr lang="en-US" sz="2400" dirty="0"/>
              <a:t> de las </a:t>
            </a:r>
            <a:r>
              <a:rPr lang="en-US" sz="2400" dirty="0" err="1"/>
              <a:t>Naciones</a:t>
            </a:r>
            <a:r>
              <a:rPr lang="en-US" sz="2400" dirty="0"/>
              <a:t> </a:t>
            </a:r>
            <a:r>
              <a:rPr lang="en-US" sz="2400" dirty="0" err="1"/>
              <a:t>Unidas</a:t>
            </a:r>
            <a:r>
              <a:rPr lang="en-US" sz="2400" dirty="0"/>
              <a:t> </a:t>
            </a:r>
            <a:r>
              <a:rPr lang="en-US" sz="2400" dirty="0" err="1"/>
              <a:t>sobre</a:t>
            </a:r>
            <a:r>
              <a:rPr lang="en-US" sz="2400" dirty="0"/>
              <a:t> los </a:t>
            </a:r>
            <a:r>
              <a:rPr lang="en-US" sz="2400" dirty="0" err="1"/>
              <a:t>Contratos</a:t>
            </a:r>
            <a:r>
              <a:rPr lang="en-US" sz="2400" dirty="0"/>
              <a:t> de </a:t>
            </a:r>
            <a:r>
              <a:rPr lang="en-US" sz="2400" dirty="0" err="1"/>
              <a:t>Compraventa</a:t>
            </a:r>
            <a:r>
              <a:rPr lang="en-US" sz="2400" dirty="0"/>
              <a:t> </a:t>
            </a:r>
            <a:r>
              <a:rPr lang="en-US" sz="2400" dirty="0" err="1"/>
              <a:t>Internacional</a:t>
            </a:r>
            <a:r>
              <a:rPr lang="en-US" sz="2400" dirty="0"/>
              <a:t> de </a:t>
            </a:r>
            <a:r>
              <a:rPr lang="en-US" sz="2400" dirty="0" err="1"/>
              <a:t>Mercaderías</a:t>
            </a:r>
            <a:r>
              <a:rPr lang="en-US" sz="2400" dirty="0"/>
              <a:t> </a:t>
            </a:r>
            <a:r>
              <a:rPr lang="en-US" sz="2400" dirty="0" err="1"/>
              <a:t>fue</a:t>
            </a:r>
            <a:r>
              <a:rPr lang="en-US" sz="2400" dirty="0"/>
              <a:t> </a:t>
            </a:r>
            <a:r>
              <a:rPr lang="en-US" sz="2400" dirty="0" err="1"/>
              <a:t>adoptada</a:t>
            </a:r>
            <a:r>
              <a:rPr lang="en-US" sz="2400" dirty="0"/>
              <a:t> </a:t>
            </a:r>
            <a:r>
              <a:rPr lang="en-US" sz="2400" dirty="0" err="1"/>
              <a:t>en</a:t>
            </a:r>
            <a:r>
              <a:rPr lang="en-US" sz="2400" dirty="0"/>
              <a:t> </a:t>
            </a:r>
            <a:r>
              <a:rPr lang="en-US" sz="2400" dirty="0" err="1"/>
              <a:t>Viena</a:t>
            </a:r>
            <a:r>
              <a:rPr lang="en-US" sz="2400" dirty="0"/>
              <a:t> el 11 de </a:t>
            </a:r>
            <a:r>
              <a:rPr lang="en-US" sz="2400" dirty="0" err="1"/>
              <a:t>abril</a:t>
            </a:r>
            <a:r>
              <a:rPr lang="en-US" sz="2400" dirty="0"/>
              <a:t> de 1980. A día de hoy, con vista </a:t>
            </a:r>
            <a:r>
              <a:rPr lang="en-US" sz="2400" dirty="0" err="1"/>
              <a:t>en</a:t>
            </a:r>
            <a:r>
              <a:rPr lang="en-US" sz="2400" dirty="0"/>
              <a:t> la </a:t>
            </a:r>
            <a:r>
              <a:rPr lang="en-US" sz="2400" dirty="0" err="1"/>
              <a:t>página</a:t>
            </a:r>
            <a:r>
              <a:rPr lang="en-US" sz="2400" dirty="0"/>
              <a:t> </a:t>
            </a:r>
            <a:r>
              <a:rPr lang="en-US" sz="2400" dirty="0" err="1"/>
              <a:t>oficial</a:t>
            </a:r>
            <a:r>
              <a:rPr lang="en-US" sz="2400" dirty="0"/>
              <a:t> de UNCITRAL que </a:t>
            </a:r>
            <a:r>
              <a:rPr lang="en-US" sz="2400" dirty="0" err="1"/>
              <a:t>actualiza</a:t>
            </a:r>
            <a:r>
              <a:rPr lang="en-US" sz="2400" dirty="0"/>
              <a:t> la </a:t>
            </a:r>
            <a:r>
              <a:rPr lang="en-US" sz="2400" dirty="0" err="1"/>
              <a:t>situación</a:t>
            </a:r>
            <a:r>
              <a:rPr lang="en-US" sz="2400" dirty="0"/>
              <a:t> actual de las </a:t>
            </a:r>
            <a:r>
              <a:rPr lang="en-US" sz="2400" dirty="0" err="1"/>
              <a:t>convenciones</a:t>
            </a:r>
            <a:r>
              <a:rPr lang="en-US" sz="2400" dirty="0"/>
              <a:t>, hay 94 </a:t>
            </a:r>
            <a:r>
              <a:rPr lang="en-US" sz="2400" dirty="0" err="1"/>
              <a:t>Estados</a:t>
            </a:r>
            <a:r>
              <a:rPr lang="en-US" sz="2400" dirty="0"/>
              <a:t> </a:t>
            </a:r>
            <a:r>
              <a:rPr lang="en-US" sz="2400" dirty="0" err="1"/>
              <a:t>parte</a:t>
            </a:r>
            <a:r>
              <a:rPr lang="en-US" sz="2400" dirty="0"/>
              <a:t>. </a:t>
            </a:r>
          </a:p>
          <a:p>
            <a:pPr marL="0" algn="just"/>
            <a:endParaRPr lang="en-US" sz="2400" dirty="0"/>
          </a:p>
          <a:p>
            <a:pPr marL="0" indent="0" algn="just">
              <a:buNone/>
            </a:pPr>
            <a:r>
              <a:rPr lang="en-US" sz="2400" dirty="0"/>
              <a:t>Tal </a:t>
            </a:r>
            <a:r>
              <a:rPr lang="en-US" sz="2400" dirty="0" err="1"/>
              <a:t>grado</a:t>
            </a:r>
            <a:r>
              <a:rPr lang="en-US" sz="2400" dirty="0"/>
              <a:t> de </a:t>
            </a:r>
            <a:r>
              <a:rPr lang="en-US" sz="2400" dirty="0" err="1"/>
              <a:t>aceptación</a:t>
            </a:r>
            <a:r>
              <a:rPr lang="en-US" sz="2400" dirty="0"/>
              <a:t> </a:t>
            </a:r>
            <a:r>
              <a:rPr lang="en-US" sz="2400" dirty="0" err="1"/>
              <a:t>representa</a:t>
            </a:r>
            <a:r>
              <a:rPr lang="en-US" sz="2400" dirty="0"/>
              <a:t> una </a:t>
            </a:r>
            <a:r>
              <a:rPr lang="en-US" sz="2400" dirty="0" err="1"/>
              <a:t>vigencia</a:t>
            </a:r>
            <a:r>
              <a:rPr lang="en-US" sz="2400" dirty="0"/>
              <a:t> </a:t>
            </a:r>
            <a:r>
              <a:rPr lang="en-US" sz="2400" dirty="0" err="1"/>
              <a:t>internacional</a:t>
            </a:r>
            <a:r>
              <a:rPr lang="en-US" sz="2400" dirty="0"/>
              <a:t> </a:t>
            </a:r>
            <a:r>
              <a:rPr lang="en-US" sz="2400" dirty="0" err="1"/>
              <a:t>significativa</a:t>
            </a:r>
            <a:r>
              <a:rPr lang="en-US" sz="2400" dirty="0"/>
              <a:t> para una </a:t>
            </a:r>
            <a:r>
              <a:rPr lang="en-US" sz="2400" dirty="0" err="1"/>
              <a:t>Convención</a:t>
            </a:r>
            <a:r>
              <a:rPr lang="en-US" sz="2400" dirty="0"/>
              <a:t> que </a:t>
            </a:r>
            <a:r>
              <a:rPr lang="en-US" sz="2400" dirty="0" err="1"/>
              <a:t>incorpora</a:t>
            </a:r>
            <a:r>
              <a:rPr lang="en-US" sz="2400" dirty="0"/>
              <a:t> </a:t>
            </a:r>
            <a:r>
              <a:rPr lang="en-US" sz="2400" dirty="0" err="1"/>
              <a:t>normas</a:t>
            </a:r>
            <a:r>
              <a:rPr lang="en-US" sz="2400" dirty="0"/>
              <a:t> de derecho </a:t>
            </a:r>
            <a:r>
              <a:rPr lang="en-US" sz="2400" dirty="0" err="1"/>
              <a:t>uniforme</a:t>
            </a:r>
            <a:r>
              <a:rPr lang="en-US" sz="2400" dirty="0"/>
              <a:t> </a:t>
            </a:r>
            <a:r>
              <a:rPr lang="en-US" sz="2400" dirty="0" err="1"/>
              <a:t>en</a:t>
            </a:r>
            <a:r>
              <a:rPr lang="en-US" sz="2400" dirty="0"/>
              <a:t> </a:t>
            </a:r>
            <a:r>
              <a:rPr lang="en-US" sz="2400" dirty="0" err="1"/>
              <a:t>materia</a:t>
            </a:r>
            <a:r>
              <a:rPr lang="en-US" sz="2400" dirty="0"/>
              <a:t> </a:t>
            </a:r>
            <a:r>
              <a:rPr lang="en-US" sz="2400" dirty="0" err="1"/>
              <a:t>mercantil</a:t>
            </a:r>
            <a:r>
              <a:rPr lang="en-US" sz="2400" dirty="0"/>
              <a:t>. </a:t>
            </a:r>
          </a:p>
          <a:p>
            <a:pPr marL="0"/>
            <a:endParaRPr lang="en-US" sz="2000" dirty="0"/>
          </a:p>
          <a:p>
            <a:pPr marL="0"/>
            <a:endParaRPr lang="en-US" sz="2000" dirty="0"/>
          </a:p>
        </p:txBody>
      </p:sp>
      <p:pic>
        <p:nvPicPr>
          <p:cNvPr id="3" name="Imagen 2">
            <a:extLst>
              <a:ext uri="{FF2B5EF4-FFF2-40B4-BE49-F238E27FC236}">
                <a16:creationId xmlns:a16="http://schemas.microsoft.com/office/drawing/2014/main" id="{22A1C630-0526-D94D-9F7E-EF754B79CAE3}"/>
              </a:ext>
            </a:extLst>
          </p:cNvPr>
          <p:cNvPicPr>
            <a:picLocks noChangeAspect="1"/>
          </p:cNvPicPr>
          <p:nvPr/>
        </p:nvPicPr>
        <p:blipFill rotWithShape="1">
          <a:blip r:embed="rId2"/>
          <a:srcRect l="25025" t="-1" r="17519" b="2"/>
          <a:stretch/>
        </p:blipFill>
        <p:spPr>
          <a:xfrm>
            <a:off x="6423212" y="1478755"/>
            <a:ext cx="5181600" cy="4351338"/>
          </a:xfrm>
          <a:prstGeom prst="rect">
            <a:avLst/>
          </a:prstGeom>
          <a:noFill/>
        </p:spPr>
      </p:pic>
    </p:spTree>
    <p:extLst>
      <p:ext uri="{BB962C8B-B14F-4D97-AF65-F5344CB8AC3E}">
        <p14:creationId xmlns:p14="http://schemas.microsoft.com/office/powerpoint/2010/main" val="13432913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1D488A-C20E-024E-AB33-5097FC51D42D}"/>
              </a:ext>
            </a:extLst>
          </p:cNvPr>
          <p:cNvSpPr>
            <a:spLocks noGrp="1"/>
          </p:cNvSpPr>
          <p:nvPr>
            <p:ph type="title"/>
          </p:nvPr>
        </p:nvSpPr>
        <p:spPr/>
        <p:txBody>
          <a:bodyPr/>
          <a:lstStyle/>
          <a:p>
            <a:r>
              <a:rPr lang="es-ES_tradnl" dirty="0"/>
              <a:t>Compraventa Internacional</a:t>
            </a:r>
          </a:p>
        </p:txBody>
      </p:sp>
      <p:sp>
        <p:nvSpPr>
          <p:cNvPr id="3" name="Marcador de contenido 2">
            <a:extLst>
              <a:ext uri="{FF2B5EF4-FFF2-40B4-BE49-F238E27FC236}">
                <a16:creationId xmlns:a16="http://schemas.microsoft.com/office/drawing/2014/main" id="{39C868A7-4D53-3446-99C2-3ABFE51F6481}"/>
              </a:ext>
            </a:extLst>
          </p:cNvPr>
          <p:cNvSpPr>
            <a:spLocks noGrp="1"/>
          </p:cNvSpPr>
          <p:nvPr>
            <p:ph sz="half" idx="1"/>
          </p:nvPr>
        </p:nvSpPr>
        <p:spPr>
          <a:xfrm>
            <a:off x="838200" y="1825625"/>
            <a:ext cx="6835588" cy="4351338"/>
          </a:xfrm>
        </p:spPr>
        <p:txBody>
          <a:bodyPr/>
          <a:lstStyle/>
          <a:p>
            <a:pPr marL="0" indent="0">
              <a:buNone/>
            </a:pPr>
            <a:r>
              <a:rPr lang="es-ES_tradnl" dirty="0"/>
              <a:t>La Compraventa Internacional se caracteriza por la </a:t>
            </a:r>
            <a:r>
              <a:rPr lang="es-ES_tradnl" dirty="0">
                <a:solidFill>
                  <a:schemeClr val="accent2"/>
                </a:solidFill>
              </a:rPr>
              <a:t>desconfianza</a:t>
            </a:r>
            <a:r>
              <a:rPr lang="es-ES_tradnl" dirty="0"/>
              <a:t> </a:t>
            </a:r>
            <a:r>
              <a:rPr lang="es-ES_tradnl" dirty="0">
                <a:solidFill>
                  <a:schemeClr val="accent2"/>
                </a:solidFill>
              </a:rPr>
              <a:t>mutua</a:t>
            </a:r>
            <a:r>
              <a:rPr lang="es-ES_tradnl" dirty="0"/>
              <a:t> de las partes, debido a la distancia existente entre ellas. </a:t>
            </a:r>
          </a:p>
          <a:p>
            <a:pPr marL="0" indent="0">
              <a:buNone/>
            </a:pPr>
            <a:r>
              <a:rPr lang="es-ES_tradnl" dirty="0"/>
              <a:t>El crédito documentario es el medio de pago que complace tanto al comprador como al vendedor. </a:t>
            </a:r>
          </a:p>
          <a:p>
            <a:pPr marL="0" indent="0">
              <a:buNone/>
            </a:pPr>
            <a:r>
              <a:rPr lang="es-ES_tradnl" dirty="0"/>
              <a:t>Es un </a:t>
            </a:r>
            <a:r>
              <a:rPr lang="es-ES_tradnl" dirty="0">
                <a:solidFill>
                  <a:schemeClr val="accent2"/>
                </a:solidFill>
              </a:rPr>
              <a:t>compromiso de pago bancario </a:t>
            </a:r>
            <a:r>
              <a:rPr lang="es-ES_tradnl" dirty="0"/>
              <a:t>contra prestación de documentos.</a:t>
            </a:r>
            <a:endParaRPr lang="es-CR" dirty="0"/>
          </a:p>
          <a:p>
            <a:endParaRPr lang="es-ES_tradnl" dirty="0"/>
          </a:p>
        </p:txBody>
      </p:sp>
      <p:pic>
        <p:nvPicPr>
          <p:cNvPr id="13314" name="Picture 2" descr="Contrato de compraventa | Gerencie.com">
            <a:extLst>
              <a:ext uri="{FF2B5EF4-FFF2-40B4-BE49-F238E27FC236}">
                <a16:creationId xmlns:a16="http://schemas.microsoft.com/office/drawing/2014/main" id="{84204540-4C1A-8245-AABD-B2B993EEB2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117" t="3084" r="25294" b="-3084"/>
          <a:stretch/>
        </p:blipFill>
        <p:spPr bwMode="auto">
          <a:xfrm>
            <a:off x="7673788" y="1617756"/>
            <a:ext cx="4197033" cy="4148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88230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F2F44E-D876-924B-8A5F-7E34045430AB}"/>
              </a:ext>
            </a:extLst>
          </p:cNvPr>
          <p:cNvSpPr>
            <a:spLocks noGrp="1"/>
          </p:cNvSpPr>
          <p:nvPr>
            <p:ph type="title"/>
          </p:nvPr>
        </p:nvSpPr>
        <p:spPr/>
        <p:txBody>
          <a:bodyPr>
            <a:normAutofit/>
          </a:bodyPr>
          <a:lstStyle/>
          <a:p>
            <a:r>
              <a:rPr lang="es-ES_tradnl" sz="3600" dirty="0"/>
              <a:t>Origen</a:t>
            </a:r>
          </a:p>
        </p:txBody>
      </p:sp>
      <p:sp>
        <p:nvSpPr>
          <p:cNvPr id="3" name="Marcador de contenido 2">
            <a:extLst>
              <a:ext uri="{FF2B5EF4-FFF2-40B4-BE49-F238E27FC236}">
                <a16:creationId xmlns:a16="http://schemas.microsoft.com/office/drawing/2014/main" id="{42D6F2D8-A49D-E146-9FE1-125B4D9FBF60}"/>
              </a:ext>
            </a:extLst>
          </p:cNvPr>
          <p:cNvSpPr>
            <a:spLocks noGrp="1"/>
          </p:cNvSpPr>
          <p:nvPr>
            <p:ph sz="half" idx="1"/>
          </p:nvPr>
        </p:nvSpPr>
        <p:spPr/>
        <p:txBody>
          <a:bodyPr/>
          <a:lstStyle/>
          <a:p>
            <a:pPr marL="0" indent="0" algn="just">
              <a:buNone/>
            </a:pPr>
            <a:r>
              <a:rPr lang="es-ES_tradnl" dirty="0"/>
              <a:t>Las Reglas y usos uniformes para créditos documentarios (UCP) se promulgaron por primera vez en 1933. </a:t>
            </a:r>
          </a:p>
          <a:p>
            <a:pPr marL="0" indent="0" algn="just">
              <a:buNone/>
            </a:pPr>
            <a:endParaRPr lang="es-ES_tradnl" dirty="0"/>
          </a:p>
          <a:p>
            <a:pPr marL="0" indent="0" algn="just">
              <a:buNone/>
            </a:pPr>
            <a:r>
              <a:rPr lang="es-ES_tradnl" dirty="0"/>
              <a:t>Fueron creadas por la Comisión de Técnicas y Prácticas Bancarias de la Cámara de Comercio Internacional, institución fundada en 1919 con el objetivo de facilitar el flujo del comercio internacional en un momento en que el nacionalismo y el proteccionismo constituían serias amenazas para el comercio mundial. </a:t>
            </a:r>
          </a:p>
        </p:txBody>
      </p:sp>
    </p:spTree>
    <p:extLst>
      <p:ext uri="{BB962C8B-B14F-4D97-AF65-F5344CB8AC3E}">
        <p14:creationId xmlns:p14="http://schemas.microsoft.com/office/powerpoint/2010/main" val="31326942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730FDB-7092-FE44-A50D-C29B90C2A19F}"/>
              </a:ext>
            </a:extLst>
          </p:cNvPr>
          <p:cNvSpPr>
            <a:spLocks noGrp="1"/>
          </p:cNvSpPr>
          <p:nvPr>
            <p:ph type="title"/>
          </p:nvPr>
        </p:nvSpPr>
        <p:spPr/>
        <p:txBody>
          <a:bodyPr>
            <a:normAutofit/>
          </a:bodyPr>
          <a:lstStyle/>
          <a:p>
            <a:r>
              <a:rPr lang="es-ES_tradnl" sz="3600" dirty="0"/>
              <a:t>Función</a:t>
            </a:r>
          </a:p>
        </p:txBody>
      </p:sp>
      <p:sp>
        <p:nvSpPr>
          <p:cNvPr id="3" name="Marcador de contenido 2">
            <a:extLst>
              <a:ext uri="{FF2B5EF4-FFF2-40B4-BE49-F238E27FC236}">
                <a16:creationId xmlns:a16="http://schemas.microsoft.com/office/drawing/2014/main" id="{33FC9EB9-580B-404E-9BA5-427C9AB8377B}"/>
              </a:ext>
            </a:extLst>
          </p:cNvPr>
          <p:cNvSpPr>
            <a:spLocks noGrp="1"/>
          </p:cNvSpPr>
          <p:nvPr>
            <p:ph sz="half" idx="1"/>
          </p:nvPr>
        </p:nvSpPr>
        <p:spPr>
          <a:xfrm>
            <a:off x="838200" y="1690688"/>
            <a:ext cx="10515600" cy="4486275"/>
          </a:xfrm>
        </p:spPr>
        <p:txBody>
          <a:bodyPr>
            <a:normAutofit fontScale="92500" lnSpcReduction="20000"/>
          </a:bodyPr>
          <a:lstStyle/>
          <a:p>
            <a:pPr marL="0" indent="0" algn="just">
              <a:buNone/>
            </a:pPr>
            <a:r>
              <a:rPr lang="es-ES_tradnl" dirty="0"/>
              <a:t>Con la creación de estas reglas, se pretendía mitigar la confusión creada por determinados países que promovían sus propias reglas nacionales sobre las prácticas con créditos documentarios. </a:t>
            </a:r>
          </a:p>
          <a:p>
            <a:pPr marL="0" indent="0" algn="just">
              <a:buNone/>
            </a:pPr>
            <a:r>
              <a:rPr lang="es-ES_tradnl" dirty="0"/>
              <a:t>En procura de este fin, se crearon un conjunto de reglas contractuales que introducían </a:t>
            </a:r>
            <a:r>
              <a:rPr lang="es-ES_tradnl" dirty="0">
                <a:solidFill>
                  <a:schemeClr val="accent2"/>
                </a:solidFill>
              </a:rPr>
              <a:t>uniformidad</a:t>
            </a:r>
            <a:r>
              <a:rPr lang="es-ES_tradnl" dirty="0"/>
              <a:t> en dichas prácticas, de forma que los usuarios no tuvieran que lidiar con un exceso de regulaciones nacionales, a menudo contradictorias. </a:t>
            </a:r>
          </a:p>
          <a:p>
            <a:pPr marL="0" indent="0">
              <a:buNone/>
            </a:pPr>
            <a:endParaRPr lang="es-ES_tradnl" dirty="0"/>
          </a:p>
          <a:p>
            <a:pPr marL="0" indent="0">
              <a:buNone/>
            </a:pPr>
            <a:r>
              <a:rPr lang="es-ES_tradnl" dirty="0"/>
              <a:t>Con la creación de estas reglas, se establecen normas que permiten al exportador cobrar los bienes que remite a su cliente con la </a:t>
            </a:r>
            <a:r>
              <a:rPr lang="es-ES_tradnl" dirty="0">
                <a:solidFill>
                  <a:schemeClr val="accent2"/>
                </a:solidFill>
              </a:rPr>
              <a:t>prestación de los documentos</a:t>
            </a:r>
            <a:r>
              <a:rPr lang="es-ES_tradnl" dirty="0"/>
              <a:t> que demuestran que se ha </a:t>
            </a:r>
            <a:r>
              <a:rPr lang="es-ES_tradnl" dirty="0">
                <a:solidFill>
                  <a:schemeClr val="accent2"/>
                </a:solidFill>
              </a:rPr>
              <a:t>efectuado el envío </a:t>
            </a:r>
            <a:r>
              <a:rPr lang="es-ES_tradnl" dirty="0"/>
              <a:t>y que garantizan al importador que sólo se pagará cuando se cumplan las </a:t>
            </a:r>
            <a:r>
              <a:rPr lang="es-ES_tradnl" dirty="0">
                <a:solidFill>
                  <a:schemeClr val="accent2"/>
                </a:solidFill>
              </a:rPr>
              <a:t>condiciones</a:t>
            </a:r>
            <a:r>
              <a:rPr lang="es-ES_tradnl" dirty="0"/>
              <a:t> establecidas en el crédito. </a:t>
            </a:r>
            <a:endParaRPr lang="es-CR" dirty="0"/>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30625777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04684B-C692-9E41-881C-EF7B6EED278D}"/>
              </a:ext>
            </a:extLst>
          </p:cNvPr>
          <p:cNvSpPr>
            <a:spLocks noGrp="1"/>
          </p:cNvSpPr>
          <p:nvPr>
            <p:ph type="title"/>
          </p:nvPr>
        </p:nvSpPr>
        <p:spPr/>
        <p:txBody>
          <a:bodyPr>
            <a:normAutofit/>
          </a:bodyPr>
          <a:lstStyle/>
          <a:p>
            <a:r>
              <a:rPr lang="es-ES_tradnl" sz="3600" dirty="0"/>
              <a:t>Funcionamiento</a:t>
            </a:r>
          </a:p>
        </p:txBody>
      </p:sp>
      <p:sp>
        <p:nvSpPr>
          <p:cNvPr id="3" name="Marcador de contenido 2">
            <a:extLst>
              <a:ext uri="{FF2B5EF4-FFF2-40B4-BE49-F238E27FC236}">
                <a16:creationId xmlns:a16="http://schemas.microsoft.com/office/drawing/2014/main" id="{5188A689-F0E5-714F-8013-0101EDAA8527}"/>
              </a:ext>
            </a:extLst>
          </p:cNvPr>
          <p:cNvSpPr>
            <a:spLocks noGrp="1"/>
          </p:cNvSpPr>
          <p:nvPr>
            <p:ph sz="half" idx="1"/>
          </p:nvPr>
        </p:nvSpPr>
        <p:spPr>
          <a:xfrm>
            <a:off x="838200" y="1690688"/>
            <a:ext cx="10515600" cy="4486275"/>
          </a:xfrm>
        </p:spPr>
        <p:txBody>
          <a:bodyPr>
            <a:normAutofit lnSpcReduction="10000"/>
          </a:bodyPr>
          <a:lstStyle/>
          <a:p>
            <a:pPr marL="0" indent="0" algn="just">
              <a:buNone/>
            </a:pPr>
            <a:r>
              <a:rPr lang="es-ES_tradnl" dirty="0"/>
              <a:t>La </a:t>
            </a:r>
            <a:r>
              <a:rPr lang="es-ES_tradnl" dirty="0">
                <a:solidFill>
                  <a:schemeClr val="accent2"/>
                </a:solidFill>
              </a:rPr>
              <a:t>entidad de crédito media </a:t>
            </a:r>
            <a:r>
              <a:rPr lang="es-ES_tradnl" dirty="0"/>
              <a:t>entre ambas partes, su desarrollo más usual es que </a:t>
            </a:r>
            <a:r>
              <a:rPr lang="es-ES_tradnl" dirty="0">
                <a:solidFill>
                  <a:schemeClr val="accent2"/>
                </a:solidFill>
              </a:rPr>
              <a:t>contra exhibición y recibo de los documentos</a:t>
            </a:r>
            <a:r>
              <a:rPr lang="es-ES_tradnl" dirty="0"/>
              <a:t>, que se pactan expresamente entre comprador y entidad, paga al vendedor en metálico. </a:t>
            </a:r>
          </a:p>
          <a:p>
            <a:pPr marL="0" indent="0" algn="just">
              <a:buNone/>
            </a:pPr>
            <a:r>
              <a:rPr lang="es-ES_tradnl" dirty="0"/>
              <a:t>Además, existen otras posibilidades, bien con cargo al crédito acepta una letra girada por el comprador y en la que el vendedor figura como tomador, o bien descuenta la letra que el vendedor gira contra la persona que ha comprado por el importe del precio de la venta. </a:t>
            </a:r>
          </a:p>
          <a:p>
            <a:pPr marL="0" indent="0" algn="just">
              <a:buNone/>
            </a:pPr>
            <a:r>
              <a:rPr lang="es-ES_tradnl" dirty="0"/>
              <a:t>Tras recibir y comprobar los títulos representativos, </a:t>
            </a:r>
            <a:r>
              <a:rPr lang="es-ES_tradnl" dirty="0">
                <a:solidFill>
                  <a:schemeClr val="accent2"/>
                </a:solidFill>
              </a:rPr>
              <a:t>se garantiza que las mercancías han sido embarcadas a su destino </a:t>
            </a:r>
            <a:r>
              <a:rPr lang="es-ES_tradnl" dirty="0"/>
              <a:t>y, sobre todo, se atribuye a su poseedor la </a:t>
            </a:r>
            <a:r>
              <a:rPr lang="es-ES_tradnl" dirty="0">
                <a:solidFill>
                  <a:schemeClr val="accent2"/>
                </a:solidFill>
              </a:rPr>
              <a:t>posesión mediata </a:t>
            </a:r>
            <a:r>
              <a:rPr lang="es-ES_tradnl" dirty="0"/>
              <a:t>de las mismas. </a:t>
            </a:r>
            <a:endParaRPr lang="es-CR" dirty="0"/>
          </a:p>
          <a:p>
            <a:pPr marL="0" indent="0" algn="just">
              <a:buNone/>
            </a:pPr>
            <a:endParaRPr lang="es-ES_tradnl" dirty="0"/>
          </a:p>
        </p:txBody>
      </p:sp>
    </p:spTree>
    <p:extLst>
      <p:ext uri="{BB962C8B-B14F-4D97-AF65-F5344CB8AC3E}">
        <p14:creationId xmlns:p14="http://schemas.microsoft.com/office/powerpoint/2010/main" val="15753685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CF9BC-E16D-A641-8415-8DE83BA7C6F1}"/>
              </a:ext>
            </a:extLst>
          </p:cNvPr>
          <p:cNvSpPr>
            <a:spLocks noGrp="1"/>
          </p:cNvSpPr>
          <p:nvPr>
            <p:ph type="title"/>
          </p:nvPr>
        </p:nvSpPr>
        <p:spPr/>
        <p:txBody>
          <a:bodyPr>
            <a:normAutofit/>
          </a:bodyPr>
          <a:lstStyle/>
          <a:p>
            <a:r>
              <a:rPr lang="es-ES_tradnl" sz="3600" dirty="0"/>
              <a:t>Versión Vigente</a:t>
            </a:r>
          </a:p>
        </p:txBody>
      </p:sp>
      <p:sp>
        <p:nvSpPr>
          <p:cNvPr id="3" name="Marcador de contenido 2">
            <a:extLst>
              <a:ext uri="{FF2B5EF4-FFF2-40B4-BE49-F238E27FC236}">
                <a16:creationId xmlns:a16="http://schemas.microsoft.com/office/drawing/2014/main" id="{D342D545-5C32-0342-822A-5B40972155DF}"/>
              </a:ext>
            </a:extLst>
          </p:cNvPr>
          <p:cNvSpPr>
            <a:spLocks noGrp="1"/>
          </p:cNvSpPr>
          <p:nvPr>
            <p:ph sz="half" idx="1"/>
          </p:nvPr>
        </p:nvSpPr>
        <p:spPr/>
        <p:txBody>
          <a:bodyPr>
            <a:normAutofit fontScale="92500" lnSpcReduction="20000"/>
          </a:bodyPr>
          <a:lstStyle/>
          <a:p>
            <a:pPr marL="0" indent="0" algn="just">
              <a:buNone/>
            </a:pPr>
            <a:r>
              <a:rPr lang="es-ES_tradnl" dirty="0"/>
              <a:t>Estas reglas fueron actualizadas y la versión revisada, llamada UCP 600, entró en vigor desde el 1° de julio 2007. </a:t>
            </a:r>
          </a:p>
          <a:p>
            <a:pPr marL="0" indent="0" algn="just">
              <a:buNone/>
            </a:pPr>
            <a:r>
              <a:rPr lang="es-ES_tradnl" dirty="0"/>
              <a:t>Esta nueva versión tuvo por objeto integrar a la norma las </a:t>
            </a:r>
            <a:r>
              <a:rPr lang="es-ES_tradnl" dirty="0">
                <a:solidFill>
                  <a:schemeClr val="accent2"/>
                </a:solidFill>
              </a:rPr>
              <a:t>prácticas en materia bancaria</a:t>
            </a:r>
            <a:r>
              <a:rPr lang="es-ES_tradnl" dirty="0"/>
              <a:t> y </a:t>
            </a:r>
            <a:r>
              <a:rPr lang="es-ES_tradnl" dirty="0">
                <a:solidFill>
                  <a:schemeClr val="accent2"/>
                </a:solidFill>
              </a:rPr>
              <a:t>eliminar la incertidumbre del pago </a:t>
            </a:r>
            <a:r>
              <a:rPr lang="es-ES_tradnl" dirty="0"/>
              <a:t>de las cartas de crédito, debido a inconsistencias en el lenguaje. </a:t>
            </a:r>
          </a:p>
          <a:p>
            <a:pPr marL="0" indent="0" algn="just">
              <a:buNone/>
            </a:pPr>
            <a:endParaRPr lang="es-ES_tradnl" dirty="0"/>
          </a:p>
          <a:p>
            <a:pPr marL="0" indent="0" algn="just">
              <a:buNone/>
            </a:pPr>
            <a:r>
              <a:rPr lang="es-ES_tradnl" dirty="0"/>
              <a:t>El cambio más importante consiste en la reducción del banco para revisar la documentación de 7 a 5 días bancarios. </a:t>
            </a:r>
          </a:p>
          <a:p>
            <a:pPr marL="0" indent="0" algn="just">
              <a:buNone/>
            </a:pPr>
            <a:r>
              <a:rPr lang="es-ES_tradnl" dirty="0"/>
              <a:t>A su vez, conforme a los UCP 600 las cartas de crédito son </a:t>
            </a:r>
            <a:r>
              <a:rPr lang="es-ES_tradnl" dirty="0">
                <a:solidFill>
                  <a:schemeClr val="accent2"/>
                </a:solidFill>
              </a:rPr>
              <a:t>irrevocables</a:t>
            </a:r>
            <a:r>
              <a:rPr lang="es-ES_tradnl" dirty="0"/>
              <a:t>, no obstante, esta característica puede ser </a:t>
            </a:r>
            <a:r>
              <a:rPr lang="es-ES_tradnl" dirty="0">
                <a:solidFill>
                  <a:schemeClr val="accent2"/>
                </a:solidFill>
              </a:rPr>
              <a:t>modificada si las partes lo acuerdan expresamente</a:t>
            </a:r>
            <a:r>
              <a:rPr lang="es-ES_tradnl" dirty="0"/>
              <a:t>, ya que el artículo primero permite excluir la aplicación de los artículos que las partes acuerden. </a:t>
            </a:r>
          </a:p>
        </p:txBody>
      </p:sp>
    </p:spTree>
    <p:extLst>
      <p:ext uri="{BB962C8B-B14F-4D97-AF65-F5344CB8AC3E}">
        <p14:creationId xmlns:p14="http://schemas.microsoft.com/office/powerpoint/2010/main" val="13309761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556FAB-1759-354B-B57D-820B98883426}"/>
              </a:ext>
            </a:extLst>
          </p:cNvPr>
          <p:cNvSpPr>
            <a:spLocks noGrp="1"/>
          </p:cNvSpPr>
          <p:nvPr>
            <p:ph type="title"/>
          </p:nvPr>
        </p:nvSpPr>
        <p:spPr/>
        <p:txBody>
          <a:bodyPr>
            <a:normAutofit/>
          </a:bodyPr>
          <a:lstStyle/>
          <a:p>
            <a:r>
              <a:rPr lang="es-ES_tradnl" sz="3600" dirty="0"/>
              <a:t>Aplicación</a:t>
            </a:r>
          </a:p>
        </p:txBody>
      </p:sp>
      <p:sp>
        <p:nvSpPr>
          <p:cNvPr id="3" name="Marcador de contenido 2">
            <a:extLst>
              <a:ext uri="{FF2B5EF4-FFF2-40B4-BE49-F238E27FC236}">
                <a16:creationId xmlns:a16="http://schemas.microsoft.com/office/drawing/2014/main" id="{D3011E3A-8091-8C41-8879-FBB8881476D3}"/>
              </a:ext>
            </a:extLst>
          </p:cNvPr>
          <p:cNvSpPr>
            <a:spLocks noGrp="1"/>
          </p:cNvSpPr>
          <p:nvPr>
            <p:ph sz="half" idx="1"/>
          </p:nvPr>
        </p:nvSpPr>
        <p:spPr/>
        <p:txBody>
          <a:bodyPr>
            <a:normAutofit/>
          </a:bodyPr>
          <a:lstStyle/>
          <a:p>
            <a:pPr marL="0" indent="0">
              <a:buNone/>
            </a:pPr>
            <a:r>
              <a:rPr lang="es-ES_tradnl" dirty="0"/>
              <a:t>Las Reglas y usos uniformes para créditos documentarios son de aplicación a cualquier crédito documentario cuando el </a:t>
            </a:r>
            <a:r>
              <a:rPr lang="es-ES_tradnl" dirty="0">
                <a:solidFill>
                  <a:schemeClr val="accent2"/>
                </a:solidFill>
              </a:rPr>
              <a:t>texto del crédito indique expresamente </a:t>
            </a:r>
            <a:r>
              <a:rPr lang="es-ES_tradnl" dirty="0"/>
              <a:t>que está sujeto a estas reglas.</a:t>
            </a:r>
          </a:p>
          <a:p>
            <a:pPr marL="0" indent="0">
              <a:buNone/>
            </a:pPr>
            <a:r>
              <a:rPr lang="es-ES_tradnl" dirty="0"/>
              <a:t> Obligan a todas las partes salvo en lo que el crédito </a:t>
            </a:r>
            <a:r>
              <a:rPr lang="es-ES_tradnl" dirty="0">
                <a:solidFill>
                  <a:schemeClr val="accent2"/>
                </a:solidFill>
              </a:rPr>
              <a:t>modifique</a:t>
            </a:r>
            <a:r>
              <a:rPr lang="es-ES_tradnl" dirty="0"/>
              <a:t> o </a:t>
            </a:r>
            <a:r>
              <a:rPr lang="es-ES_tradnl" dirty="0">
                <a:solidFill>
                  <a:schemeClr val="accent2"/>
                </a:solidFill>
              </a:rPr>
              <a:t>excluya</a:t>
            </a:r>
            <a:r>
              <a:rPr lang="es-ES_tradnl" dirty="0"/>
              <a:t> de forma </a:t>
            </a:r>
            <a:r>
              <a:rPr lang="es-ES_tradnl" dirty="0">
                <a:solidFill>
                  <a:schemeClr val="accent2"/>
                </a:solidFill>
              </a:rPr>
              <a:t>expresa</a:t>
            </a:r>
            <a:r>
              <a:rPr lang="es-ES_tradnl" dirty="0"/>
              <a:t> (Artículo 1). </a:t>
            </a:r>
          </a:p>
          <a:p>
            <a:pPr marL="0" indent="0">
              <a:buNone/>
            </a:pPr>
            <a:r>
              <a:rPr lang="es-ES_tradnl" dirty="0"/>
              <a:t>Para que sean de aplicación al contrato concreto, se deben </a:t>
            </a:r>
            <a:r>
              <a:rPr lang="es-ES_tradnl" dirty="0">
                <a:solidFill>
                  <a:schemeClr val="accent2"/>
                </a:solidFill>
              </a:rPr>
              <a:t>incluir expresamente</a:t>
            </a:r>
            <a:r>
              <a:rPr lang="es-ES_tradnl" dirty="0"/>
              <a:t> en él, depende de la voluntad de los contratantes.</a:t>
            </a:r>
          </a:p>
          <a:p>
            <a:pPr marL="0" indent="0">
              <a:buNone/>
            </a:pPr>
            <a:r>
              <a:rPr lang="es-ES_tradnl" dirty="0"/>
              <a:t> Asimismo, las partes pueden </a:t>
            </a:r>
            <a:r>
              <a:rPr lang="es-ES_tradnl" dirty="0">
                <a:solidFill>
                  <a:schemeClr val="accent2"/>
                </a:solidFill>
              </a:rPr>
              <a:t>alterar</a:t>
            </a:r>
            <a:r>
              <a:rPr lang="es-ES_tradnl" dirty="0"/>
              <a:t> el significado del INCOTERM utilizado, en la forma y en el sentido que estimen más oportuno (no recomendable).</a:t>
            </a:r>
            <a:endParaRPr lang="es-CR" dirty="0"/>
          </a:p>
          <a:p>
            <a:pPr marL="0" indent="0">
              <a:buNone/>
            </a:pPr>
            <a:endParaRPr lang="es-ES_tradnl" dirty="0"/>
          </a:p>
        </p:txBody>
      </p:sp>
    </p:spTree>
    <p:extLst>
      <p:ext uri="{BB962C8B-B14F-4D97-AF65-F5344CB8AC3E}">
        <p14:creationId xmlns:p14="http://schemas.microsoft.com/office/powerpoint/2010/main" val="42542253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1690B7-BB56-AA4A-872B-9DE40A455E75}"/>
              </a:ext>
            </a:extLst>
          </p:cNvPr>
          <p:cNvSpPr>
            <a:spLocks noGrp="1"/>
          </p:cNvSpPr>
          <p:nvPr>
            <p:ph type="title"/>
          </p:nvPr>
        </p:nvSpPr>
        <p:spPr/>
        <p:txBody>
          <a:bodyPr>
            <a:normAutofit/>
          </a:bodyPr>
          <a:lstStyle/>
          <a:p>
            <a:r>
              <a:rPr lang="es-ES_tradnl" sz="3600" dirty="0"/>
              <a:t>Artículo 2: Definiciones</a:t>
            </a:r>
          </a:p>
        </p:txBody>
      </p:sp>
      <p:sp>
        <p:nvSpPr>
          <p:cNvPr id="3" name="Marcador de contenido 2">
            <a:extLst>
              <a:ext uri="{FF2B5EF4-FFF2-40B4-BE49-F238E27FC236}">
                <a16:creationId xmlns:a16="http://schemas.microsoft.com/office/drawing/2014/main" id="{7A8D59F4-BA0C-904E-AE59-3E69AE2B3BB1}"/>
              </a:ext>
            </a:extLst>
          </p:cNvPr>
          <p:cNvSpPr>
            <a:spLocks noGrp="1"/>
          </p:cNvSpPr>
          <p:nvPr>
            <p:ph sz="half" idx="1"/>
          </p:nvPr>
        </p:nvSpPr>
        <p:spPr>
          <a:xfrm>
            <a:off x="838200" y="1690688"/>
            <a:ext cx="10515600" cy="4351338"/>
          </a:xfrm>
        </p:spPr>
        <p:txBody>
          <a:bodyPr>
            <a:normAutofit fontScale="92500" lnSpcReduction="10000"/>
          </a:bodyPr>
          <a:lstStyle/>
          <a:p>
            <a:r>
              <a:rPr lang="es-ES_tradnl" dirty="0"/>
              <a:t>Este artículo es un cambio introducido en las UCP 600</a:t>
            </a:r>
          </a:p>
          <a:p>
            <a:pPr marL="0" indent="0">
              <a:buNone/>
            </a:pPr>
            <a:r>
              <a:rPr lang="es-ES_tradnl" dirty="0"/>
              <a:t>Caben destacar:</a:t>
            </a:r>
          </a:p>
          <a:p>
            <a:pPr marL="514350" lvl="0" indent="-514350">
              <a:buAutoNum type="alphaLcParenR"/>
            </a:pPr>
            <a:r>
              <a:rPr lang="es-ES_tradnl" dirty="0">
                <a:solidFill>
                  <a:schemeClr val="accent2"/>
                </a:solidFill>
              </a:rPr>
              <a:t>Crédito</a:t>
            </a:r>
            <a:r>
              <a:rPr lang="es-ES_tradnl" dirty="0"/>
              <a:t>: significa todo acuerdo, como quiera que se denomine o describa, que es irrevocable y por el que se constituye un compromiso firme cierto del banco emisor para honrar una presentación conforme.</a:t>
            </a:r>
          </a:p>
          <a:p>
            <a:pPr marL="514350" lvl="0" indent="-514350">
              <a:buAutoNum type="alphaLcParenR"/>
            </a:pPr>
            <a:r>
              <a:rPr lang="es-ES_tradnl" dirty="0">
                <a:solidFill>
                  <a:schemeClr val="accent2"/>
                </a:solidFill>
              </a:rPr>
              <a:t>Honrar</a:t>
            </a:r>
            <a:r>
              <a:rPr lang="es-ES_tradnl" dirty="0"/>
              <a:t> significa:</a:t>
            </a:r>
            <a:endParaRPr lang="es-CR" dirty="0"/>
          </a:p>
          <a:p>
            <a:pPr marL="971550" lvl="1" indent="-514350">
              <a:buAutoNum type="alphaLcParenR"/>
            </a:pPr>
            <a:r>
              <a:rPr lang="es-ES_tradnl" dirty="0"/>
              <a:t>Pagar a la vista si el crédito es disponible para pago a la vista,</a:t>
            </a:r>
          </a:p>
          <a:p>
            <a:pPr marL="971550" lvl="1" indent="-514350">
              <a:buAutoNum type="alphaLcParenR"/>
            </a:pPr>
            <a:r>
              <a:rPr lang="es-ES_tradnl" dirty="0"/>
              <a:t>Contraer un compromiso de pago diferido y pagar al vencimiento si el crédito es disponible para pago diferido,</a:t>
            </a:r>
          </a:p>
          <a:p>
            <a:pPr marL="971550" lvl="1" indent="-514350">
              <a:buAutoNum type="alphaLcParenR"/>
            </a:pPr>
            <a:r>
              <a:rPr lang="es-ES_tradnl" dirty="0"/>
              <a:t> Aceptar una letra de cambio (“giro”) librada por el beneficiario y pagar al vencimiento si el crédito es disponible para aceptación.</a:t>
            </a:r>
            <a:endParaRPr lang="es-CR" dirty="0"/>
          </a:p>
          <a:p>
            <a:pPr marL="514350" lvl="0" indent="-514350">
              <a:buAutoNum type="alphaLcParenR"/>
            </a:pPr>
            <a:endParaRPr lang="es-ES_tradnl" dirty="0"/>
          </a:p>
          <a:p>
            <a:pPr lvl="0"/>
            <a:endParaRPr lang="es-CR" dirty="0"/>
          </a:p>
        </p:txBody>
      </p:sp>
    </p:spTree>
    <p:extLst>
      <p:ext uri="{BB962C8B-B14F-4D97-AF65-F5344CB8AC3E}">
        <p14:creationId xmlns:p14="http://schemas.microsoft.com/office/powerpoint/2010/main" val="32646717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7FAEA2-9A96-CD4D-97F8-18D7C8ABB55D}"/>
              </a:ext>
            </a:extLst>
          </p:cNvPr>
          <p:cNvSpPr>
            <a:spLocks noGrp="1"/>
          </p:cNvSpPr>
          <p:nvPr>
            <p:ph type="title"/>
          </p:nvPr>
        </p:nvSpPr>
        <p:spPr/>
        <p:txBody>
          <a:bodyPr>
            <a:normAutofit/>
          </a:bodyPr>
          <a:lstStyle/>
          <a:p>
            <a:r>
              <a:rPr lang="es-ES_tradnl" sz="3600" dirty="0"/>
              <a:t>Artículo 2: Definiciones</a:t>
            </a:r>
          </a:p>
        </p:txBody>
      </p:sp>
      <p:sp>
        <p:nvSpPr>
          <p:cNvPr id="3" name="Marcador de contenido 2">
            <a:extLst>
              <a:ext uri="{FF2B5EF4-FFF2-40B4-BE49-F238E27FC236}">
                <a16:creationId xmlns:a16="http://schemas.microsoft.com/office/drawing/2014/main" id="{FE31B180-3E77-C04A-8676-181182B96BEA}"/>
              </a:ext>
            </a:extLst>
          </p:cNvPr>
          <p:cNvSpPr>
            <a:spLocks noGrp="1"/>
          </p:cNvSpPr>
          <p:nvPr>
            <p:ph sz="half" idx="1"/>
          </p:nvPr>
        </p:nvSpPr>
        <p:spPr>
          <a:xfrm>
            <a:off x="838200" y="1733695"/>
            <a:ext cx="6046694" cy="4351338"/>
          </a:xfrm>
        </p:spPr>
        <p:txBody>
          <a:bodyPr/>
          <a:lstStyle/>
          <a:p>
            <a:pPr marL="0" indent="0" algn="just">
              <a:buNone/>
            </a:pPr>
            <a:r>
              <a:rPr lang="es-ES_tradnl" dirty="0">
                <a:solidFill>
                  <a:schemeClr val="accent2"/>
                </a:solidFill>
              </a:rPr>
              <a:t>c) Negociación</a:t>
            </a:r>
            <a:r>
              <a:rPr lang="es-ES_tradnl" dirty="0"/>
              <a:t>: según es utilizado en cartas de crédito, es la compra por el banco nominado de letras de cambio giradas contra otro banco, y/o documentos derivados de una presentación conforme, mediante el anticipo o compromiso de hacer anticipos de fondos al beneficiario, en o antes del día bancario en el que el reembolso debe ser hecho al banco nominado. </a:t>
            </a:r>
            <a:endParaRPr lang="es-CR" dirty="0"/>
          </a:p>
          <a:p>
            <a:pPr marL="0" indent="0" algn="just">
              <a:buNone/>
            </a:pPr>
            <a:endParaRPr lang="es-ES_tradnl" dirty="0"/>
          </a:p>
        </p:txBody>
      </p:sp>
      <p:pic>
        <p:nvPicPr>
          <p:cNvPr id="14338" name="Picture 2" descr="Negociación - Qué es, definición y significado | Economipedia">
            <a:extLst>
              <a:ext uri="{FF2B5EF4-FFF2-40B4-BE49-F238E27FC236}">
                <a16:creationId xmlns:a16="http://schemas.microsoft.com/office/drawing/2014/main" id="{9DAA8ADE-5B8B-A949-806F-EBE5C847BB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322" r="10768"/>
          <a:stretch/>
        </p:blipFill>
        <p:spPr bwMode="auto">
          <a:xfrm>
            <a:off x="7673788" y="1763318"/>
            <a:ext cx="4000732" cy="3518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7736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D7C450-0A5A-4542-8D31-3303949015C9}"/>
              </a:ext>
            </a:extLst>
          </p:cNvPr>
          <p:cNvSpPr>
            <a:spLocks noGrp="1"/>
          </p:cNvSpPr>
          <p:nvPr>
            <p:ph type="title"/>
          </p:nvPr>
        </p:nvSpPr>
        <p:spPr/>
        <p:txBody>
          <a:bodyPr>
            <a:normAutofit/>
          </a:bodyPr>
          <a:lstStyle/>
          <a:p>
            <a:r>
              <a:rPr lang="es-ES_tradnl" sz="3600" dirty="0"/>
              <a:t>Artículo 3</a:t>
            </a:r>
          </a:p>
        </p:txBody>
      </p:sp>
      <p:sp>
        <p:nvSpPr>
          <p:cNvPr id="3" name="Marcador de contenido 2">
            <a:extLst>
              <a:ext uri="{FF2B5EF4-FFF2-40B4-BE49-F238E27FC236}">
                <a16:creationId xmlns:a16="http://schemas.microsoft.com/office/drawing/2014/main" id="{E09A0262-84B5-B34D-A503-52926467B94E}"/>
              </a:ext>
            </a:extLst>
          </p:cNvPr>
          <p:cNvSpPr>
            <a:spLocks noGrp="1"/>
          </p:cNvSpPr>
          <p:nvPr>
            <p:ph sz="half" idx="1"/>
          </p:nvPr>
        </p:nvSpPr>
        <p:spPr/>
        <p:txBody>
          <a:bodyPr/>
          <a:lstStyle/>
          <a:p>
            <a:pPr marL="0" indent="0" algn="just">
              <a:buNone/>
            </a:pPr>
            <a:r>
              <a:rPr lang="es-ES_tradnl" dirty="0"/>
              <a:t>Pautas clave:</a:t>
            </a:r>
          </a:p>
          <a:p>
            <a:pPr marL="0" indent="0" algn="just">
              <a:buNone/>
            </a:pPr>
            <a:endParaRPr lang="es-ES_tradnl" dirty="0"/>
          </a:p>
          <a:p>
            <a:pPr lvl="0" algn="just"/>
            <a:r>
              <a:rPr lang="es-ES_tradnl" dirty="0"/>
              <a:t>Un crédito es </a:t>
            </a:r>
            <a:r>
              <a:rPr lang="es-ES_tradnl" dirty="0">
                <a:solidFill>
                  <a:schemeClr val="accent2"/>
                </a:solidFill>
              </a:rPr>
              <a:t>irrevocable</a:t>
            </a:r>
            <a:r>
              <a:rPr lang="es-ES_tradnl" dirty="0"/>
              <a:t> incluso aunque no haya indicación al respecto. </a:t>
            </a:r>
            <a:endParaRPr lang="es-CR" dirty="0"/>
          </a:p>
          <a:p>
            <a:pPr lvl="0" algn="just"/>
            <a:r>
              <a:rPr lang="es-ES_tradnl" dirty="0"/>
              <a:t>Un documento puede estar firmado a mano, mediante firma facsímil, firma perforada, sello, símbolo o cualquier otro método de autenticación mecánico o electrónico.</a:t>
            </a:r>
            <a:endParaRPr lang="es-CR" dirty="0"/>
          </a:p>
          <a:p>
            <a:pPr algn="just"/>
            <a:r>
              <a:rPr lang="es-ES_tradnl" dirty="0"/>
              <a:t>Las sucursales de un banco en países distintos se considerarán bancos distintos</a:t>
            </a:r>
            <a:r>
              <a:rPr lang="es-CR" dirty="0"/>
              <a:t> </a:t>
            </a:r>
            <a:endParaRPr lang="es-ES_tradnl" dirty="0"/>
          </a:p>
        </p:txBody>
      </p:sp>
    </p:spTree>
    <p:extLst>
      <p:ext uri="{BB962C8B-B14F-4D97-AF65-F5344CB8AC3E}">
        <p14:creationId xmlns:p14="http://schemas.microsoft.com/office/powerpoint/2010/main" val="3965820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CD6EF9-328E-D84F-A224-D58C661A7BB8}"/>
              </a:ext>
            </a:extLst>
          </p:cNvPr>
          <p:cNvSpPr>
            <a:spLocks noGrp="1"/>
          </p:cNvSpPr>
          <p:nvPr>
            <p:ph type="title"/>
          </p:nvPr>
        </p:nvSpPr>
        <p:spPr/>
        <p:txBody>
          <a:bodyPr>
            <a:normAutofit/>
          </a:bodyPr>
          <a:lstStyle/>
          <a:p>
            <a:r>
              <a:rPr lang="es-ES_tradnl" sz="3600" dirty="0"/>
              <a:t>Artículo 4</a:t>
            </a:r>
          </a:p>
        </p:txBody>
      </p:sp>
      <p:sp>
        <p:nvSpPr>
          <p:cNvPr id="3" name="Marcador de contenido 2">
            <a:extLst>
              <a:ext uri="{FF2B5EF4-FFF2-40B4-BE49-F238E27FC236}">
                <a16:creationId xmlns:a16="http://schemas.microsoft.com/office/drawing/2014/main" id="{43F36AA8-156D-9E49-9447-A3073ACB175A}"/>
              </a:ext>
            </a:extLst>
          </p:cNvPr>
          <p:cNvSpPr>
            <a:spLocks noGrp="1"/>
          </p:cNvSpPr>
          <p:nvPr>
            <p:ph sz="half" idx="1"/>
          </p:nvPr>
        </p:nvSpPr>
        <p:spPr>
          <a:xfrm>
            <a:off x="838200" y="1538754"/>
            <a:ext cx="6423212" cy="4351338"/>
          </a:xfrm>
        </p:spPr>
        <p:txBody>
          <a:bodyPr>
            <a:normAutofit lnSpcReduction="10000"/>
          </a:bodyPr>
          <a:lstStyle/>
          <a:p>
            <a:pPr marL="0" indent="0" algn="just">
              <a:buNone/>
            </a:pPr>
            <a:r>
              <a:rPr lang="es-ES_tradnl" dirty="0"/>
              <a:t>El crédito, por naturaleza, es una operación </a:t>
            </a:r>
            <a:r>
              <a:rPr lang="es-ES_tradnl" dirty="0">
                <a:solidFill>
                  <a:schemeClr val="accent2"/>
                </a:solidFill>
              </a:rPr>
              <a:t>independiente de la venta o de cualquier otro contrato </a:t>
            </a:r>
            <a:r>
              <a:rPr lang="es-ES_tradnl" dirty="0"/>
              <a:t>en el que pueda estar basado.</a:t>
            </a:r>
          </a:p>
          <a:p>
            <a:pPr marL="0" indent="0" algn="just">
              <a:buNone/>
            </a:pPr>
            <a:r>
              <a:rPr lang="es-ES_tradnl" dirty="0"/>
              <a:t> Los bancos no están afectados ni vinculados por tal contrato, aún cuando en el crédito se incluya alguna referencia a éste. El beneficiario no puede hacer uso de las relaciones contractuales existentes entre los bancos o entre el ordenante y el banco emisor </a:t>
            </a:r>
          </a:p>
        </p:txBody>
      </p:sp>
      <p:pic>
        <p:nvPicPr>
          <p:cNvPr id="15362" name="Picture 2" descr="Conozca las cinco claves que le dirán si es un buen sujeto de crédito -  Asobanca">
            <a:extLst>
              <a:ext uri="{FF2B5EF4-FFF2-40B4-BE49-F238E27FC236}">
                <a16:creationId xmlns:a16="http://schemas.microsoft.com/office/drawing/2014/main" id="{8E6298D9-59F2-3641-91C5-40BCCC0FC4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373" r="-17373"/>
          <a:stretch/>
        </p:blipFill>
        <p:spPr bwMode="auto">
          <a:xfrm>
            <a:off x="7497516" y="1432158"/>
            <a:ext cx="6192058" cy="3993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55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BC00594-AB10-B444-B25E-ECCEBEE8F040}"/>
              </a:ext>
            </a:extLst>
          </p:cNvPr>
          <p:cNvSpPr>
            <a:spLocks noGrp="1"/>
          </p:cNvSpPr>
          <p:nvPr>
            <p:ph sz="half" idx="1"/>
          </p:nvPr>
        </p:nvSpPr>
        <p:spPr>
          <a:xfrm>
            <a:off x="838200" y="1253331"/>
            <a:ext cx="10515600" cy="5111610"/>
          </a:xfrm>
        </p:spPr>
        <p:txBody>
          <a:bodyPr>
            <a:normAutofit/>
          </a:bodyPr>
          <a:lstStyle/>
          <a:p>
            <a:pPr marL="0" indent="0" algn="just">
              <a:buNone/>
            </a:pPr>
            <a:r>
              <a:rPr lang="es-ES_tradnl" sz="2400" dirty="0"/>
              <a:t>La Convención aspira a promover la </a:t>
            </a:r>
            <a:r>
              <a:rPr lang="es-ES_tradnl" sz="2400" dirty="0">
                <a:solidFill>
                  <a:schemeClr val="accent4"/>
                </a:solidFill>
              </a:rPr>
              <a:t>uniformidad internacional </a:t>
            </a:r>
            <a:r>
              <a:rPr lang="es-ES_tradnl" sz="2400" dirty="0"/>
              <a:t>de la materia comercial. Busca permitir que los Estados signatarios la apliquen en lugar de las leyes nacionales, haciendo innecesario acudir a normas de Derecho Internacional Privado</a:t>
            </a:r>
          </a:p>
          <a:p>
            <a:pPr marL="0" indent="0" algn="just">
              <a:buNone/>
            </a:pPr>
            <a:endParaRPr lang="es-ES_tradnl" sz="2400" dirty="0"/>
          </a:p>
          <a:p>
            <a:pPr marL="0" indent="0" algn="just">
              <a:buNone/>
            </a:pPr>
            <a:r>
              <a:rPr lang="es-ES_tradnl" sz="2400" dirty="0"/>
              <a:t>No solo asegura un régimen uniforme para los contratos de compraventa internacional, sino también ofrece reglas más adecuadas a las necesidades del comercio internacional que las legislaciones nacionales. </a:t>
            </a:r>
            <a:endParaRPr lang="es-CR" sz="2400" dirty="0"/>
          </a:p>
          <a:p>
            <a:pPr marL="0" indent="0" algn="just">
              <a:buNone/>
            </a:pPr>
            <a:endParaRPr lang="es-ES_tradnl" sz="2400" dirty="0"/>
          </a:p>
          <a:p>
            <a:pPr marL="0" indent="0" algn="just">
              <a:buNone/>
            </a:pPr>
            <a:r>
              <a:rPr lang="es-ES_tradnl" sz="2400" dirty="0"/>
              <a:t>La Convención considera que es internacional el contrato y las formas que ella define como tal, o sea aquel en que haya sido </a:t>
            </a:r>
            <a:r>
              <a:rPr lang="es-ES_tradnl" sz="2400" dirty="0">
                <a:solidFill>
                  <a:schemeClr val="accent4"/>
                </a:solidFill>
              </a:rPr>
              <a:t>manifiesta la localización de los establecimientos en Estados diferentes</a:t>
            </a:r>
            <a:r>
              <a:rPr lang="es-ES_tradnl" sz="2400" dirty="0"/>
              <a:t>. La Convención indica que no se aplica a los contratos de venta al consumidor, ni a las ventas judiciales.</a:t>
            </a:r>
            <a:endParaRPr lang="es-CR" sz="2400" dirty="0"/>
          </a:p>
          <a:p>
            <a:pPr algn="just"/>
            <a:endParaRPr lang="es-ES_tradnl" sz="2400" dirty="0"/>
          </a:p>
        </p:txBody>
      </p:sp>
      <p:sp>
        <p:nvSpPr>
          <p:cNvPr id="5" name="Rectángulo 4">
            <a:extLst>
              <a:ext uri="{FF2B5EF4-FFF2-40B4-BE49-F238E27FC236}">
                <a16:creationId xmlns:a16="http://schemas.microsoft.com/office/drawing/2014/main" id="{AAAE818D-B86A-E44F-BB6A-FD0E5982CC65}"/>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err="1">
                <a:solidFill>
                  <a:srgbClr val="EE9121"/>
                </a:solidFill>
                <a:latin typeface="Barlow SemiBold" pitchFamily="2" charset="77"/>
                <a:ea typeface="+mj-ea"/>
                <a:cs typeface="+mj-cs"/>
              </a:rPr>
              <a:t>Generalidades</a:t>
            </a:r>
            <a:endParaRPr lang="en-US" sz="3600" b="1" i="0" kern="1200" dirty="0">
              <a:solidFill>
                <a:srgbClr val="EE9121"/>
              </a:solidFill>
              <a:latin typeface="Barlow SemiBold" pitchFamily="2" charset="77"/>
              <a:ea typeface="+mj-ea"/>
              <a:cs typeface="+mj-cs"/>
            </a:endParaRPr>
          </a:p>
        </p:txBody>
      </p:sp>
    </p:spTree>
    <p:extLst>
      <p:ext uri="{BB962C8B-B14F-4D97-AF65-F5344CB8AC3E}">
        <p14:creationId xmlns:p14="http://schemas.microsoft.com/office/powerpoint/2010/main" val="34704300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3E2164-F583-AF40-8855-0B3B40C6F183}"/>
              </a:ext>
            </a:extLst>
          </p:cNvPr>
          <p:cNvSpPr>
            <a:spLocks noGrp="1"/>
          </p:cNvSpPr>
          <p:nvPr>
            <p:ph type="title"/>
          </p:nvPr>
        </p:nvSpPr>
        <p:spPr/>
        <p:txBody>
          <a:bodyPr>
            <a:normAutofit/>
          </a:bodyPr>
          <a:lstStyle/>
          <a:p>
            <a:r>
              <a:rPr lang="es-ES_tradnl" sz="3600" dirty="0"/>
              <a:t>Importancia</a:t>
            </a:r>
          </a:p>
        </p:txBody>
      </p:sp>
      <p:sp>
        <p:nvSpPr>
          <p:cNvPr id="3" name="Marcador de contenido 2">
            <a:extLst>
              <a:ext uri="{FF2B5EF4-FFF2-40B4-BE49-F238E27FC236}">
                <a16:creationId xmlns:a16="http://schemas.microsoft.com/office/drawing/2014/main" id="{F4E585E0-462F-424B-A87B-4498B97AB932}"/>
              </a:ext>
            </a:extLst>
          </p:cNvPr>
          <p:cNvSpPr>
            <a:spLocks noGrp="1"/>
          </p:cNvSpPr>
          <p:nvPr>
            <p:ph sz="half" idx="1"/>
          </p:nvPr>
        </p:nvSpPr>
        <p:spPr>
          <a:xfrm>
            <a:off x="838200" y="1624294"/>
            <a:ext cx="10515600" cy="4351338"/>
          </a:xfrm>
        </p:spPr>
        <p:txBody>
          <a:bodyPr>
            <a:normAutofit fontScale="85000" lnSpcReduction="20000"/>
          </a:bodyPr>
          <a:lstStyle/>
          <a:p>
            <a:pPr marL="0" indent="0" algn="just">
              <a:buNone/>
            </a:pPr>
            <a:r>
              <a:rPr lang="es-ES_tradnl" dirty="0"/>
              <a:t>Desde su creación, las UCP han sido un elemento imprescindible del comercio internacional. Gracias a estas operaciones de crédito documentario, se realiza hoy gran parte del comercio.</a:t>
            </a:r>
            <a:endParaRPr lang="es-CR" dirty="0"/>
          </a:p>
          <a:p>
            <a:pPr marL="0" indent="0" algn="just">
              <a:buNone/>
            </a:pPr>
            <a:endParaRPr lang="es-CR" dirty="0"/>
          </a:p>
          <a:p>
            <a:pPr marL="0" indent="0" algn="just">
              <a:buNone/>
            </a:pPr>
            <a:r>
              <a:rPr lang="es-ES_tradnl" dirty="0"/>
              <a:t>El crédito documentario tiene una función económica, de ahí que, en la práctica internacional, sea un instrumento para el pago del precio de una compraventa de mercancías de plaza a plaza. </a:t>
            </a:r>
          </a:p>
          <a:p>
            <a:pPr marL="0" indent="0" algn="just">
              <a:buNone/>
            </a:pPr>
            <a:endParaRPr lang="es-ES_tradnl" dirty="0"/>
          </a:p>
          <a:p>
            <a:pPr marL="0" indent="0" algn="just">
              <a:buNone/>
            </a:pPr>
            <a:r>
              <a:rPr lang="es-ES_tradnl" dirty="0"/>
              <a:t>Con la intervención de la entidad de crédito se elimina la desconfianza mutua que suele existir entre las partes del contrato de compraventa con expedición de mercancías. </a:t>
            </a:r>
          </a:p>
          <a:p>
            <a:pPr marL="0" indent="0" algn="just">
              <a:buNone/>
            </a:pPr>
            <a:r>
              <a:rPr lang="es-ES_tradnl" dirty="0"/>
              <a:t>Por medio del crédito documentario se refuerza la seguridad de que el vendedor recibirá el dinero y el comprador de plaza distinta no se verá obligado a pagar el precio antes de recibir las mercancías.</a:t>
            </a:r>
            <a:endParaRPr lang="es-CR" dirty="0"/>
          </a:p>
          <a:p>
            <a:pPr algn="just"/>
            <a:endParaRPr lang="es-ES_tradnl" dirty="0"/>
          </a:p>
        </p:txBody>
      </p:sp>
    </p:spTree>
    <p:extLst>
      <p:ext uri="{BB962C8B-B14F-4D97-AF65-F5344CB8AC3E}">
        <p14:creationId xmlns:p14="http://schemas.microsoft.com/office/powerpoint/2010/main" val="1352418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6894-9F84-3C46-8F58-80615DE29BDE}"/>
              </a:ext>
            </a:extLst>
          </p:cNvPr>
          <p:cNvSpPr>
            <a:spLocks noGrp="1"/>
          </p:cNvSpPr>
          <p:nvPr>
            <p:ph type="title"/>
          </p:nvPr>
        </p:nvSpPr>
        <p:spPr/>
        <p:txBody>
          <a:bodyPr>
            <a:normAutofit/>
          </a:bodyPr>
          <a:lstStyle/>
          <a:p>
            <a:r>
              <a:rPr lang="es-ES_tradnl" sz="3600" dirty="0"/>
              <a:t>Esteban Agüero </a:t>
            </a:r>
            <a:r>
              <a:rPr lang="es-ES_tradnl" sz="3600" dirty="0" err="1"/>
              <a:t>Guier</a:t>
            </a:r>
            <a:endParaRPr lang="es-ES_tradnl" sz="3600" dirty="0"/>
          </a:p>
        </p:txBody>
      </p:sp>
      <p:sp>
        <p:nvSpPr>
          <p:cNvPr id="5" name="Text Placeholder 4">
            <a:extLst>
              <a:ext uri="{FF2B5EF4-FFF2-40B4-BE49-F238E27FC236}">
                <a16:creationId xmlns:a16="http://schemas.microsoft.com/office/drawing/2014/main" id="{CCF0E631-34AC-AB42-8E8A-04360F0CE503}"/>
              </a:ext>
            </a:extLst>
          </p:cNvPr>
          <p:cNvSpPr>
            <a:spLocks noGrp="1"/>
          </p:cNvSpPr>
          <p:nvPr>
            <p:ph type="body" sz="quarter" idx="12"/>
          </p:nvPr>
        </p:nvSpPr>
        <p:spPr/>
        <p:txBody>
          <a:bodyPr/>
          <a:lstStyle/>
          <a:p>
            <a:r>
              <a:rPr lang="es-ES_tradnl" dirty="0"/>
              <a:t>¡Muchas gracias!</a:t>
            </a:r>
          </a:p>
        </p:txBody>
      </p:sp>
    </p:spTree>
    <p:extLst>
      <p:ext uri="{BB962C8B-B14F-4D97-AF65-F5344CB8AC3E}">
        <p14:creationId xmlns:p14="http://schemas.microsoft.com/office/powerpoint/2010/main" val="815408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3492246-91A9-B641-8E57-86734557B6A2}"/>
              </a:ext>
            </a:extLst>
          </p:cNvPr>
          <p:cNvSpPr>
            <a:spLocks noGrp="1"/>
          </p:cNvSpPr>
          <p:nvPr>
            <p:ph sz="half" idx="1"/>
          </p:nvPr>
        </p:nvSpPr>
        <p:spPr>
          <a:xfrm>
            <a:off x="838200" y="1628401"/>
            <a:ext cx="10515600" cy="4351338"/>
          </a:xfrm>
        </p:spPr>
        <p:txBody>
          <a:bodyPr>
            <a:normAutofit fontScale="92500" lnSpcReduction="20000"/>
          </a:bodyPr>
          <a:lstStyle/>
          <a:p>
            <a:pPr marL="0" indent="0" algn="just">
              <a:buNone/>
            </a:pPr>
            <a:r>
              <a:rPr lang="es-ES_tradnl" dirty="0"/>
              <a:t>Se divide en </a:t>
            </a:r>
            <a:r>
              <a:rPr lang="es-ES_tradnl" dirty="0">
                <a:solidFill>
                  <a:schemeClr val="accent4"/>
                </a:solidFill>
              </a:rPr>
              <a:t>cuatro</a:t>
            </a:r>
            <a:r>
              <a:rPr lang="es-ES_tradnl" dirty="0"/>
              <a:t> partes:</a:t>
            </a:r>
          </a:p>
          <a:p>
            <a:pPr algn="just"/>
            <a:r>
              <a:rPr lang="es-ES_tradnl" dirty="0"/>
              <a:t>La Parte I trata del ámbito de aplicación y las disposiciones generales.</a:t>
            </a:r>
          </a:p>
          <a:p>
            <a:pPr algn="just"/>
            <a:r>
              <a:rPr lang="es-ES_tradnl" dirty="0"/>
              <a:t>La Parte II contiene las normas que rigen la formación de contratos de compraventa internacional de mercancías. </a:t>
            </a:r>
          </a:p>
          <a:p>
            <a:pPr algn="just"/>
            <a:r>
              <a:rPr lang="es-ES_tradnl" dirty="0"/>
              <a:t>La Parte III se refiere a los derechos y obligaciones sustantivos de comprador y vendedor derivados del contrato. </a:t>
            </a:r>
          </a:p>
          <a:p>
            <a:pPr algn="just"/>
            <a:r>
              <a:rPr lang="es-ES_tradnl" dirty="0"/>
              <a:t>La Parte IV contiene las disposiciones finales de la Convención relativas a asuntos tales como el modo y el momento de su entrada en vigor, las reservas y declaraciones que se permite hacer y la aplicación de la Convención a las compraventas internacionales cuando ambos Estados interesados se rigen por el mismo o semejante derecho en esta cuestión.</a:t>
            </a:r>
            <a:endParaRPr lang="es-CR" dirty="0"/>
          </a:p>
          <a:p>
            <a:endParaRPr lang="es-ES_tradnl" dirty="0"/>
          </a:p>
        </p:txBody>
      </p:sp>
      <p:sp>
        <p:nvSpPr>
          <p:cNvPr id="4" name="Rectángulo 3">
            <a:extLst>
              <a:ext uri="{FF2B5EF4-FFF2-40B4-BE49-F238E27FC236}">
                <a16:creationId xmlns:a16="http://schemas.microsoft.com/office/drawing/2014/main" id="{226BB10A-F43B-F94A-9EFE-93CA422A6796}"/>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err="1">
                <a:solidFill>
                  <a:srgbClr val="EE9121"/>
                </a:solidFill>
                <a:latin typeface="Barlow SemiBold" pitchFamily="2" charset="77"/>
                <a:ea typeface="+mj-ea"/>
                <a:cs typeface="+mj-cs"/>
              </a:rPr>
              <a:t>Estructura</a:t>
            </a:r>
            <a:endParaRPr lang="en-US" sz="3600" b="1" i="0" kern="1200" dirty="0">
              <a:solidFill>
                <a:srgbClr val="EE9121"/>
              </a:solidFill>
              <a:latin typeface="Barlow SemiBold" pitchFamily="2" charset="77"/>
              <a:ea typeface="+mj-ea"/>
              <a:cs typeface="+mj-cs"/>
            </a:endParaRPr>
          </a:p>
        </p:txBody>
      </p:sp>
    </p:spTree>
    <p:extLst>
      <p:ext uri="{BB962C8B-B14F-4D97-AF65-F5344CB8AC3E}">
        <p14:creationId xmlns:p14="http://schemas.microsoft.com/office/powerpoint/2010/main" val="3110670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FFABF53-E953-6742-845E-AF8263ED387F}"/>
              </a:ext>
            </a:extLst>
          </p:cNvPr>
          <p:cNvSpPr>
            <a:spLocks noGrp="1"/>
          </p:cNvSpPr>
          <p:nvPr>
            <p:ph sz="half" idx="1"/>
          </p:nvPr>
        </p:nvSpPr>
        <p:spPr/>
        <p:txBody>
          <a:bodyPr>
            <a:normAutofit fontScale="92500" lnSpcReduction="20000"/>
          </a:bodyPr>
          <a:lstStyle/>
          <a:p>
            <a:pPr marL="0" indent="0" algn="just">
              <a:buNone/>
            </a:pPr>
            <a:r>
              <a:rPr lang="es-ES_tradnl" dirty="0"/>
              <a:t>Con el objetivo de ampliar el número de países adherentes o signatarios, se previó que los países al ratificarla puedan efectuar ciertas </a:t>
            </a:r>
            <a:r>
              <a:rPr lang="es-ES_tradnl" dirty="0">
                <a:solidFill>
                  <a:schemeClr val="accent4"/>
                </a:solidFill>
              </a:rPr>
              <a:t>reservas</a:t>
            </a:r>
            <a:r>
              <a:rPr lang="es-ES_tradnl" dirty="0"/>
              <a:t> en relación con los otros tres capítulos, pero sólo aquellas autorizadas expresamente por la Convención. </a:t>
            </a:r>
            <a:endParaRPr lang="es-CR" dirty="0"/>
          </a:p>
          <a:p>
            <a:pPr marL="0" indent="0" algn="just">
              <a:buNone/>
            </a:pPr>
            <a:endParaRPr lang="es-CR" dirty="0"/>
          </a:p>
          <a:p>
            <a:pPr marL="0" indent="0" algn="just">
              <a:buNone/>
            </a:pPr>
            <a:r>
              <a:rPr lang="es-ES_tradnl" dirty="0"/>
              <a:t>También se prevé que aquellos países en los cuales el contrato de compraventa debe redactarse por escrito, se podrían considerar exentos de las disposiciones que se refieran al contrato de compraventa como contrato verbal.</a:t>
            </a:r>
          </a:p>
          <a:p>
            <a:pPr marL="0" indent="0" algn="just">
              <a:buNone/>
            </a:pPr>
            <a:endParaRPr lang="es-ES_tradnl" dirty="0"/>
          </a:p>
          <a:p>
            <a:pPr marL="0" indent="0" algn="just">
              <a:buNone/>
            </a:pPr>
            <a:r>
              <a:rPr lang="es-ES_tradnl" dirty="0"/>
              <a:t>La Convención exige o que </a:t>
            </a:r>
            <a:r>
              <a:rPr lang="es-ES_tradnl" dirty="0">
                <a:solidFill>
                  <a:schemeClr val="accent4"/>
                </a:solidFill>
              </a:rPr>
              <a:t>los Estados se encuentren vinculados al texto</a:t>
            </a:r>
            <a:r>
              <a:rPr lang="es-ES_tradnl" dirty="0"/>
              <a:t> o que el </a:t>
            </a:r>
            <a:r>
              <a:rPr lang="es-ES_tradnl" dirty="0">
                <a:solidFill>
                  <a:schemeClr val="accent4"/>
                </a:solidFill>
              </a:rPr>
              <a:t>conflicto de jurisdicción conduzca a la aplicación de la ley de un Estado miembro</a:t>
            </a:r>
            <a:r>
              <a:rPr lang="es-ES_tradnl" dirty="0"/>
              <a:t>.</a:t>
            </a:r>
            <a:endParaRPr lang="es-CR" dirty="0"/>
          </a:p>
          <a:p>
            <a:pPr marL="0" indent="0" algn="just">
              <a:buNone/>
            </a:pPr>
            <a:endParaRPr lang="es-ES_tradnl" dirty="0"/>
          </a:p>
          <a:p>
            <a:pPr marL="0" indent="0" algn="just">
              <a:buNone/>
            </a:pPr>
            <a:endParaRPr lang="es-ES_tradnl" dirty="0"/>
          </a:p>
          <a:p>
            <a:pPr marL="0" indent="0" algn="just">
              <a:buNone/>
            </a:pPr>
            <a:endParaRPr lang="es-CR" dirty="0"/>
          </a:p>
          <a:p>
            <a:pPr marL="0" indent="0" algn="just">
              <a:buNone/>
            </a:pPr>
            <a:endParaRPr lang="es-ES_tradnl" dirty="0"/>
          </a:p>
        </p:txBody>
      </p:sp>
      <p:sp>
        <p:nvSpPr>
          <p:cNvPr id="5" name="Rectángulo 4">
            <a:extLst>
              <a:ext uri="{FF2B5EF4-FFF2-40B4-BE49-F238E27FC236}">
                <a16:creationId xmlns:a16="http://schemas.microsoft.com/office/drawing/2014/main" id="{6685C5BF-EE01-3C4B-8D5F-3D046E7D80A8}"/>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err="1">
                <a:solidFill>
                  <a:srgbClr val="EE9121"/>
                </a:solidFill>
                <a:latin typeface="Barlow SemiBold" pitchFamily="2" charset="77"/>
                <a:ea typeface="+mj-ea"/>
                <a:cs typeface="+mj-cs"/>
              </a:rPr>
              <a:t>Aplicación</a:t>
            </a:r>
            <a:endParaRPr lang="en-US" sz="3600" b="1" i="0" kern="1200" dirty="0">
              <a:solidFill>
                <a:srgbClr val="EE9121"/>
              </a:solidFill>
              <a:latin typeface="Barlow SemiBold" pitchFamily="2" charset="77"/>
              <a:ea typeface="+mj-ea"/>
              <a:cs typeface="+mj-cs"/>
            </a:endParaRPr>
          </a:p>
        </p:txBody>
      </p:sp>
    </p:spTree>
    <p:extLst>
      <p:ext uri="{BB962C8B-B14F-4D97-AF65-F5344CB8AC3E}">
        <p14:creationId xmlns:p14="http://schemas.microsoft.com/office/powerpoint/2010/main" val="329595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5CE4DB8-109A-4C44-8404-94048AFD2BD6}"/>
              </a:ext>
            </a:extLst>
          </p:cNvPr>
          <p:cNvSpPr/>
          <p:nvPr/>
        </p:nvSpPr>
        <p:spPr>
          <a:xfrm>
            <a:off x="838201" y="365125"/>
            <a:ext cx="6034088"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err="1">
                <a:solidFill>
                  <a:srgbClr val="EE9121"/>
                </a:solidFill>
                <a:latin typeface="Barlow SemiBold" pitchFamily="2" charset="77"/>
                <a:ea typeface="+mj-ea"/>
                <a:cs typeface="+mj-cs"/>
              </a:rPr>
              <a:t>Aplicación</a:t>
            </a:r>
            <a:endParaRPr lang="en-US" sz="3600" b="1" i="0" kern="1200" dirty="0">
              <a:solidFill>
                <a:srgbClr val="EE9121"/>
              </a:solidFill>
              <a:latin typeface="Barlow SemiBold" pitchFamily="2" charset="77"/>
              <a:ea typeface="+mj-ea"/>
              <a:cs typeface="+mj-cs"/>
            </a:endParaRPr>
          </a:p>
        </p:txBody>
      </p:sp>
      <p:sp>
        <p:nvSpPr>
          <p:cNvPr id="3" name="Marcador de contenido 2">
            <a:extLst>
              <a:ext uri="{FF2B5EF4-FFF2-40B4-BE49-F238E27FC236}">
                <a16:creationId xmlns:a16="http://schemas.microsoft.com/office/drawing/2014/main" id="{2EDB838B-6C92-3244-A0F8-E430E3FA84FF}"/>
              </a:ext>
            </a:extLst>
          </p:cNvPr>
          <p:cNvSpPr>
            <a:spLocks noGrp="1"/>
          </p:cNvSpPr>
          <p:nvPr>
            <p:ph idx="1"/>
          </p:nvPr>
        </p:nvSpPr>
        <p:spPr>
          <a:xfrm>
            <a:off x="838200" y="1825625"/>
            <a:ext cx="6034088" cy="4351338"/>
          </a:xfrm>
        </p:spPr>
        <p:txBody>
          <a:bodyPr vert="horz" lIns="91440" tIns="45720" rIns="91440" bIns="45720" rtlCol="0">
            <a:normAutofit/>
          </a:bodyPr>
          <a:lstStyle/>
          <a:p>
            <a:pPr marL="0" indent="0" algn="just">
              <a:buNone/>
            </a:pPr>
            <a:r>
              <a:rPr lang="en-US" sz="2600" dirty="0"/>
              <a:t>La </a:t>
            </a:r>
            <a:r>
              <a:rPr lang="en-US" sz="2600" dirty="0" err="1"/>
              <a:t>Convención</a:t>
            </a:r>
            <a:r>
              <a:rPr lang="en-US" sz="2600" dirty="0"/>
              <a:t> </a:t>
            </a:r>
            <a:r>
              <a:rPr lang="en-US" sz="2600" dirty="0" err="1"/>
              <a:t>será</a:t>
            </a:r>
            <a:r>
              <a:rPr lang="en-US" sz="2600" dirty="0"/>
              <a:t> </a:t>
            </a:r>
            <a:r>
              <a:rPr lang="en-US" sz="2600" dirty="0" err="1"/>
              <a:t>aplicable</a:t>
            </a:r>
            <a:r>
              <a:rPr lang="en-US" sz="2600" dirty="0"/>
              <a:t> a los </a:t>
            </a:r>
            <a:r>
              <a:rPr lang="en-US" sz="2600" dirty="0" err="1"/>
              <a:t>contratos</a:t>
            </a:r>
            <a:r>
              <a:rPr lang="en-US" sz="2600" dirty="0"/>
              <a:t> de </a:t>
            </a:r>
            <a:r>
              <a:rPr lang="en-US" sz="2600" dirty="0" err="1"/>
              <a:t>compraventa</a:t>
            </a:r>
            <a:r>
              <a:rPr lang="en-US" sz="2600" dirty="0"/>
              <a:t> de </a:t>
            </a:r>
            <a:r>
              <a:rPr lang="en-US" sz="2600" dirty="0" err="1"/>
              <a:t>mercancías</a:t>
            </a:r>
            <a:r>
              <a:rPr lang="en-US" sz="2600" dirty="0"/>
              <a:t> entre </a:t>
            </a:r>
            <a:r>
              <a:rPr lang="en-US" sz="2600" dirty="0" err="1"/>
              <a:t>partes</a:t>
            </a:r>
            <a:r>
              <a:rPr lang="en-US" sz="2600" dirty="0"/>
              <a:t> que </a:t>
            </a:r>
            <a:r>
              <a:rPr lang="en-US" sz="2600" dirty="0" err="1"/>
              <a:t>tengan</a:t>
            </a:r>
            <a:r>
              <a:rPr lang="en-US" sz="2600" dirty="0"/>
              <a:t> sus </a:t>
            </a:r>
            <a:r>
              <a:rPr lang="en-US" sz="2600" dirty="0" err="1"/>
              <a:t>establecimientos</a:t>
            </a:r>
            <a:r>
              <a:rPr lang="en-US" sz="2600" dirty="0"/>
              <a:t> </a:t>
            </a:r>
            <a:r>
              <a:rPr lang="en-US" sz="2600" dirty="0" err="1"/>
              <a:t>en</a:t>
            </a:r>
            <a:r>
              <a:rPr lang="en-US" sz="2600" dirty="0"/>
              <a:t> </a:t>
            </a:r>
            <a:r>
              <a:rPr lang="en-US" sz="2600" dirty="0" err="1">
                <a:solidFill>
                  <a:schemeClr val="accent4"/>
                </a:solidFill>
              </a:rPr>
              <a:t>Estados</a:t>
            </a:r>
            <a:r>
              <a:rPr lang="en-US" sz="2600" dirty="0">
                <a:solidFill>
                  <a:schemeClr val="accent4"/>
                </a:solidFill>
              </a:rPr>
              <a:t> </a:t>
            </a:r>
            <a:r>
              <a:rPr lang="en-US" sz="2600" dirty="0" err="1">
                <a:solidFill>
                  <a:schemeClr val="accent4"/>
                </a:solidFill>
              </a:rPr>
              <a:t>diferentes</a:t>
            </a:r>
            <a:r>
              <a:rPr lang="en-US" sz="2600" dirty="0">
                <a:solidFill>
                  <a:schemeClr val="accent4"/>
                </a:solidFill>
              </a:rPr>
              <a:t> </a:t>
            </a:r>
            <a:r>
              <a:rPr lang="en-US" sz="2600" dirty="0" err="1"/>
              <a:t>cuando</a:t>
            </a:r>
            <a:r>
              <a:rPr lang="en-US" sz="2600" dirty="0"/>
              <a:t> </a:t>
            </a:r>
            <a:r>
              <a:rPr lang="en-US" sz="2600" dirty="0" err="1"/>
              <a:t>esos</a:t>
            </a:r>
            <a:r>
              <a:rPr lang="en-US" sz="2600" dirty="0"/>
              <a:t> </a:t>
            </a:r>
            <a:r>
              <a:rPr lang="en-US" sz="2600" dirty="0" err="1"/>
              <a:t>Estados</a:t>
            </a:r>
            <a:r>
              <a:rPr lang="en-US" sz="2600" dirty="0"/>
              <a:t> </a:t>
            </a:r>
            <a:r>
              <a:rPr lang="en-US" sz="2600" dirty="0" err="1"/>
              <a:t>sean</a:t>
            </a:r>
            <a:r>
              <a:rPr lang="en-US" sz="2600" dirty="0"/>
              <a:t> </a:t>
            </a:r>
            <a:r>
              <a:rPr lang="en-US" sz="2600" dirty="0" err="1"/>
              <a:t>Estados</a:t>
            </a:r>
            <a:r>
              <a:rPr lang="en-US" sz="2600" dirty="0"/>
              <a:t> </a:t>
            </a:r>
            <a:r>
              <a:rPr lang="en-US" sz="2600" dirty="0" err="1">
                <a:solidFill>
                  <a:schemeClr val="accent4"/>
                </a:solidFill>
              </a:rPr>
              <a:t>contratantes</a:t>
            </a:r>
            <a:r>
              <a:rPr lang="en-US" sz="2600" dirty="0"/>
              <a:t>, o </a:t>
            </a:r>
            <a:r>
              <a:rPr lang="en-US" sz="2600" dirty="0" err="1"/>
              <a:t>cuando</a:t>
            </a:r>
            <a:r>
              <a:rPr lang="en-US" sz="2600" dirty="0"/>
              <a:t> las </a:t>
            </a:r>
            <a:r>
              <a:rPr lang="en-US" sz="2600" dirty="0" err="1">
                <a:solidFill>
                  <a:schemeClr val="accent4"/>
                </a:solidFill>
              </a:rPr>
              <a:t>normas</a:t>
            </a:r>
            <a:r>
              <a:rPr lang="en-US" sz="2600" dirty="0">
                <a:solidFill>
                  <a:schemeClr val="accent4"/>
                </a:solidFill>
              </a:rPr>
              <a:t> de derecho </a:t>
            </a:r>
            <a:r>
              <a:rPr lang="en-US" sz="2600" dirty="0" err="1">
                <a:solidFill>
                  <a:schemeClr val="accent4"/>
                </a:solidFill>
              </a:rPr>
              <a:t>internacional</a:t>
            </a:r>
            <a:r>
              <a:rPr lang="en-US" sz="2600" dirty="0">
                <a:solidFill>
                  <a:schemeClr val="accent4"/>
                </a:solidFill>
              </a:rPr>
              <a:t> privado </a:t>
            </a:r>
            <a:r>
              <a:rPr lang="en-US" sz="2600" dirty="0" err="1"/>
              <a:t>prevean</a:t>
            </a:r>
            <a:r>
              <a:rPr lang="en-US" sz="2600" dirty="0"/>
              <a:t> la </a:t>
            </a:r>
            <a:r>
              <a:rPr lang="en-US" sz="2600" dirty="0" err="1"/>
              <a:t>aplicación</a:t>
            </a:r>
            <a:r>
              <a:rPr lang="en-US" sz="2600" dirty="0"/>
              <a:t> de la ley de un Estado </a:t>
            </a:r>
            <a:r>
              <a:rPr lang="en-US" sz="2600" dirty="0" err="1"/>
              <a:t>contratante</a:t>
            </a:r>
            <a:r>
              <a:rPr lang="en-US" sz="2600" dirty="0"/>
              <a:t>. </a:t>
            </a:r>
            <a:r>
              <a:rPr lang="en-US" sz="2600" dirty="0" err="1"/>
              <a:t>Cabrá</a:t>
            </a:r>
            <a:r>
              <a:rPr lang="en-US" sz="2600" dirty="0"/>
              <a:t> </a:t>
            </a:r>
            <a:r>
              <a:rPr lang="en-US" sz="2600" dirty="0" err="1"/>
              <a:t>también</a:t>
            </a:r>
            <a:r>
              <a:rPr lang="en-US" sz="2600" dirty="0"/>
              <a:t> </a:t>
            </a:r>
            <a:r>
              <a:rPr lang="en-US" sz="2600" dirty="0" err="1"/>
              <a:t>aplicar</a:t>
            </a:r>
            <a:r>
              <a:rPr lang="en-US" sz="2600" dirty="0"/>
              <a:t> la </a:t>
            </a:r>
            <a:r>
              <a:rPr lang="en-US" sz="2600" dirty="0" err="1"/>
              <a:t>Convención</a:t>
            </a:r>
            <a:r>
              <a:rPr lang="en-US" sz="2600" dirty="0"/>
              <a:t> a </a:t>
            </a:r>
            <a:r>
              <a:rPr lang="en-US" sz="2600" dirty="0" err="1"/>
              <a:t>título</a:t>
            </a:r>
            <a:r>
              <a:rPr lang="en-US" sz="2600" dirty="0"/>
              <a:t> de ley </a:t>
            </a:r>
            <a:r>
              <a:rPr lang="en-US" sz="2600" dirty="0" err="1"/>
              <a:t>aplicable</a:t>
            </a:r>
            <a:r>
              <a:rPr lang="en-US" sz="2600" dirty="0"/>
              <a:t> al </a:t>
            </a:r>
            <a:r>
              <a:rPr lang="en-US" sz="2600" dirty="0" err="1"/>
              <a:t>contrato</a:t>
            </a:r>
            <a:r>
              <a:rPr lang="en-US" sz="2600" dirty="0"/>
              <a:t>, </a:t>
            </a:r>
            <a:r>
              <a:rPr lang="en-US" sz="2600" dirty="0" err="1"/>
              <a:t>si</a:t>
            </a:r>
            <a:r>
              <a:rPr lang="en-US" sz="2600" dirty="0"/>
              <a:t> </a:t>
            </a:r>
            <a:r>
              <a:rPr lang="en-US" sz="2600" dirty="0" err="1"/>
              <a:t>así</a:t>
            </a:r>
            <a:r>
              <a:rPr lang="en-US" sz="2600" dirty="0"/>
              <a:t> lo </a:t>
            </a:r>
            <a:r>
              <a:rPr lang="en-US" sz="2600" dirty="0" err="1">
                <a:solidFill>
                  <a:schemeClr val="accent4"/>
                </a:solidFill>
              </a:rPr>
              <a:t>estipulan</a:t>
            </a:r>
            <a:r>
              <a:rPr lang="en-US" sz="2600" dirty="0">
                <a:solidFill>
                  <a:schemeClr val="accent4"/>
                </a:solidFill>
              </a:rPr>
              <a:t> las </a:t>
            </a:r>
            <a:r>
              <a:rPr lang="en-US" sz="2600" dirty="0" err="1">
                <a:solidFill>
                  <a:schemeClr val="accent4"/>
                </a:solidFill>
              </a:rPr>
              <a:t>partes</a:t>
            </a:r>
            <a:r>
              <a:rPr lang="en-US" sz="2600" dirty="0"/>
              <a:t>. </a:t>
            </a:r>
          </a:p>
          <a:p>
            <a:pPr marL="0"/>
            <a:endParaRPr lang="en-US" sz="2600" dirty="0"/>
          </a:p>
        </p:txBody>
      </p:sp>
      <p:pic>
        <p:nvPicPr>
          <p:cNvPr id="9" name="Imagen 8">
            <a:extLst>
              <a:ext uri="{FF2B5EF4-FFF2-40B4-BE49-F238E27FC236}">
                <a16:creationId xmlns:a16="http://schemas.microsoft.com/office/drawing/2014/main" id="{4E6FDDE7-1E9E-E746-B546-82605B5AD381}"/>
              </a:ext>
            </a:extLst>
          </p:cNvPr>
          <p:cNvPicPr>
            <a:picLocks noChangeAspect="1"/>
          </p:cNvPicPr>
          <p:nvPr/>
        </p:nvPicPr>
        <p:blipFill rotWithShape="1">
          <a:blip r:embed="rId2"/>
          <a:srcRect l="26589" r="24887" b="1"/>
          <a:stretch/>
        </p:blipFill>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a:noFill/>
        </p:spPr>
      </p:pic>
    </p:spTree>
    <p:extLst>
      <p:ext uri="{BB962C8B-B14F-4D97-AF65-F5344CB8AC3E}">
        <p14:creationId xmlns:p14="http://schemas.microsoft.com/office/powerpoint/2010/main" val="1566426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641B10-E648-404B-B56B-60BB046F2D09}"/>
              </a:ext>
            </a:extLst>
          </p:cNvPr>
          <p:cNvSpPr>
            <a:spLocks noGrp="1"/>
          </p:cNvSpPr>
          <p:nvPr>
            <p:ph type="title"/>
          </p:nvPr>
        </p:nvSpPr>
        <p:spPr/>
        <p:txBody>
          <a:bodyPr>
            <a:normAutofit/>
          </a:bodyPr>
          <a:lstStyle/>
          <a:p>
            <a:r>
              <a:rPr lang="es-ES_tradnl" sz="3600" dirty="0"/>
              <a:t>Objeto</a:t>
            </a:r>
          </a:p>
        </p:txBody>
      </p:sp>
      <p:sp>
        <p:nvSpPr>
          <p:cNvPr id="3" name="Marcador de contenido 2">
            <a:extLst>
              <a:ext uri="{FF2B5EF4-FFF2-40B4-BE49-F238E27FC236}">
                <a16:creationId xmlns:a16="http://schemas.microsoft.com/office/drawing/2014/main" id="{989E59E3-F8CA-514B-A4FB-0D6920D9DCFC}"/>
              </a:ext>
            </a:extLst>
          </p:cNvPr>
          <p:cNvSpPr>
            <a:spLocks noGrp="1"/>
          </p:cNvSpPr>
          <p:nvPr>
            <p:ph sz="half" idx="1"/>
          </p:nvPr>
        </p:nvSpPr>
        <p:spPr/>
        <p:txBody>
          <a:bodyPr>
            <a:normAutofit/>
          </a:bodyPr>
          <a:lstStyle/>
          <a:p>
            <a:pPr marL="0" indent="0" algn="just">
              <a:buNone/>
            </a:pPr>
            <a:r>
              <a:rPr lang="es-ES_tradnl" dirty="0"/>
              <a:t>La Convención delimita su objeto a la </a:t>
            </a:r>
            <a:r>
              <a:rPr lang="es-ES_tradnl" dirty="0">
                <a:solidFill>
                  <a:schemeClr val="accent4"/>
                </a:solidFill>
              </a:rPr>
              <a:t>formación del contrato y a los derechos y obligaciones</a:t>
            </a:r>
            <a:r>
              <a:rPr lang="es-ES_tradnl" dirty="0"/>
              <a:t> del comprador y del vendedor dimanantes del contrato. </a:t>
            </a:r>
          </a:p>
          <a:p>
            <a:pPr marL="0" indent="0" algn="just">
              <a:buNone/>
            </a:pPr>
            <a:endParaRPr lang="es-ES_tradnl" dirty="0"/>
          </a:p>
          <a:p>
            <a:pPr marL="0" indent="0" algn="just">
              <a:buNone/>
            </a:pPr>
            <a:r>
              <a:rPr lang="es-ES_tradnl" dirty="0"/>
              <a:t>En particular, el régimen de la Convención no concierne a la validez del contrato, a los efectos que el contrato puede tener sobre la propiedad de las mercancías vendidas o a la responsabilidad del vendedor por la muerte o las lesiones corporales causadas a una persona por las mercancías. </a:t>
            </a:r>
            <a:endParaRPr lang="es-CR" dirty="0"/>
          </a:p>
          <a:p>
            <a:pPr marL="0" indent="0" algn="just">
              <a:buNone/>
            </a:pPr>
            <a:endParaRPr lang="es-ES_tradnl" dirty="0"/>
          </a:p>
        </p:txBody>
      </p:sp>
    </p:spTree>
    <p:extLst>
      <p:ext uri="{BB962C8B-B14F-4D97-AF65-F5344CB8AC3E}">
        <p14:creationId xmlns:p14="http://schemas.microsoft.com/office/powerpoint/2010/main" val="3894510223"/>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1232</TotalTime>
  <Words>4275</Words>
  <Application>Microsoft Macintosh PowerPoint</Application>
  <PresentationFormat>Panorámica</PresentationFormat>
  <Paragraphs>254</Paragraphs>
  <Slides>51</Slides>
  <Notes>0</Notes>
  <HiddenSlides>0</HiddenSlides>
  <MMClips>0</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51</vt:i4>
      </vt:variant>
    </vt:vector>
  </HeadingPairs>
  <TitlesOfParts>
    <vt:vector size="61" baseType="lpstr">
      <vt:lpstr>Arial</vt:lpstr>
      <vt:lpstr>Barlow</vt:lpstr>
      <vt:lpstr>Barlow Medium</vt:lpstr>
      <vt:lpstr>Barlow SemiBold</vt:lpstr>
      <vt:lpstr>Calibri</vt:lpstr>
      <vt:lpstr>Principal Verde</vt:lpstr>
      <vt:lpstr>Principal Azul</vt:lpstr>
      <vt:lpstr>Sección Anaranajada</vt:lpstr>
      <vt:lpstr>Sección Morada</vt:lpstr>
      <vt:lpstr>Sección Rojo Vivo</vt:lpstr>
      <vt:lpstr>Contratación Comercial Internacional</vt:lpstr>
      <vt:lpstr>Presentación de PowerPoint</vt:lpstr>
      <vt:lpstr>Convención de las Naciones Unidas sobre los Contratos de Compraventa Internacional de Mercaderías</vt:lpstr>
      <vt:lpstr>Presentación de PowerPoint</vt:lpstr>
      <vt:lpstr>Presentación de PowerPoint</vt:lpstr>
      <vt:lpstr>Presentación de PowerPoint</vt:lpstr>
      <vt:lpstr>Presentación de PowerPoint</vt:lpstr>
      <vt:lpstr>Presentación de PowerPoint</vt:lpstr>
      <vt:lpstr>Objeto</vt:lpstr>
      <vt:lpstr>¿Qué es una Compraventa?</vt:lpstr>
      <vt:lpstr>¿Qué es una Mercadería?</vt:lpstr>
      <vt:lpstr>Autonomía Contractual</vt:lpstr>
      <vt:lpstr>Contrato de Compraventa</vt:lpstr>
      <vt:lpstr>Principios UNIDROIT</vt:lpstr>
      <vt:lpstr>Origen</vt:lpstr>
      <vt:lpstr>Generalidades </vt:lpstr>
      <vt:lpstr>Aplicación</vt:lpstr>
      <vt:lpstr>Ejemplo de Cláusula </vt:lpstr>
      <vt:lpstr>Objeto</vt:lpstr>
      <vt:lpstr>Capítulo 1: Principios Comerciales Universales</vt:lpstr>
      <vt:lpstr>Capítulo 2:  Formación y Apoderamiento de Representantes</vt:lpstr>
      <vt:lpstr>Capítulo 3:  Apoderamiento de Representantes</vt:lpstr>
      <vt:lpstr>Capítulo 6: Contenido, Estipulación a favor de terceros y Obligaciones Condicionales </vt:lpstr>
      <vt:lpstr>Capítulo 6: Cumplimiento</vt:lpstr>
      <vt:lpstr>Capítulo 7: Incumplimiento</vt:lpstr>
      <vt:lpstr>Capítulo 8: Compensación</vt:lpstr>
      <vt:lpstr>Capítulo 9: Cesión de Créditos, Transferencia de obligaciones y Cesión de contratos </vt:lpstr>
      <vt:lpstr>Capítulo 10: Prescripción</vt:lpstr>
      <vt:lpstr>Capítulo 11: Pluralidad de Deudores y Acreedores</vt:lpstr>
      <vt:lpstr>Cámara de Comercio Internacional</vt:lpstr>
      <vt:lpstr>¿Qué es?</vt:lpstr>
      <vt:lpstr>Funciones</vt:lpstr>
      <vt:lpstr>Términos Internacionales de Comercio</vt:lpstr>
      <vt:lpstr>Generalidades</vt:lpstr>
      <vt:lpstr>Mutabilidad</vt:lpstr>
      <vt:lpstr>Funciones</vt:lpstr>
      <vt:lpstr>Características</vt:lpstr>
      <vt:lpstr>Presentación de PowerPoint</vt:lpstr>
      <vt:lpstr>Presentación de PowerPoint</vt:lpstr>
      <vt:lpstr>Compraventa Internacional</vt:lpstr>
      <vt:lpstr>Origen</vt:lpstr>
      <vt:lpstr>Función</vt:lpstr>
      <vt:lpstr>Funcionamiento</vt:lpstr>
      <vt:lpstr>Versión Vigente</vt:lpstr>
      <vt:lpstr>Aplicación</vt:lpstr>
      <vt:lpstr>Artículo 2: Definiciones</vt:lpstr>
      <vt:lpstr>Artículo 2: Definiciones</vt:lpstr>
      <vt:lpstr>Artículo 3</vt:lpstr>
      <vt:lpstr>Artículo 4</vt:lpstr>
      <vt:lpstr>Importancia</vt:lpstr>
      <vt:lpstr>Esteban Agüero Guier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Daniela García Ramírez</cp:lastModifiedBy>
  <cp:revision>8</cp:revision>
  <cp:lastPrinted>2018-06-20T11:59:15Z</cp:lastPrinted>
  <dcterms:created xsi:type="dcterms:W3CDTF">2018-06-20T21:30:45Z</dcterms:created>
  <dcterms:modified xsi:type="dcterms:W3CDTF">2022-01-18T18:26:34Z</dcterms:modified>
</cp:coreProperties>
</file>