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8" r:id="rId3"/>
    <p:sldMasterId id="2147483671" r:id="rId4"/>
  </p:sldMasterIdLst>
  <p:notesMasterIdLst>
    <p:notesMasterId r:id="rId29"/>
  </p:notesMasterIdLst>
  <p:sldIdLst>
    <p:sldId id="256" r:id="rId5"/>
    <p:sldId id="258" r:id="rId6"/>
    <p:sldId id="259" r:id="rId7"/>
    <p:sldId id="260" r:id="rId8"/>
    <p:sldId id="261" r:id="rId9"/>
    <p:sldId id="263" r:id="rId10"/>
    <p:sldId id="268" r:id="rId11"/>
    <p:sldId id="307" r:id="rId12"/>
    <p:sldId id="306" r:id="rId13"/>
    <p:sldId id="282" r:id="rId14"/>
    <p:sldId id="308" r:id="rId15"/>
    <p:sldId id="309" r:id="rId16"/>
    <p:sldId id="310" r:id="rId17"/>
    <p:sldId id="257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5" r:id="rId27"/>
    <p:sldId id="294" r:id="rId28"/>
  </p:sldIdLst>
  <p:sldSz cx="12192000" cy="6858000"/>
  <p:notesSz cx="6858000" cy="9144000"/>
  <p:embeddedFontLst>
    <p:embeddedFont>
      <p:font typeface="Barlow" panose="00000500000000000000" pitchFamily="2" charset="0"/>
      <p:regular r:id="rId30"/>
      <p:bold r:id="rId31"/>
      <p:italic r:id="rId32"/>
      <p:boldItalic r:id="rId33"/>
    </p:embeddedFont>
    <p:embeddedFont>
      <p:font typeface="Barlow Medium" panose="00000600000000000000" pitchFamily="2" charset="0"/>
      <p:regular r:id="rId34"/>
      <p:bold r:id="rId35"/>
      <p:italic r:id="rId36"/>
      <p:boldItalic r:id="rId37"/>
    </p:embeddedFont>
    <p:embeddedFont>
      <p:font typeface="Barlow SemiBold" panose="00000700000000000000" pitchFamily="2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Poppins" panose="000005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3" roundtripDataSignature="AMtx7mgIv5jmfEiHu1PyOO7KRp7Kms+0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63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6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64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Johnny</a:t>
            </a:r>
            <a:endParaRPr/>
          </a:p>
        </p:txBody>
      </p:sp>
      <p:sp>
        <p:nvSpPr>
          <p:cNvPr id="220" name="Google Shape;22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Charlie</a:t>
            </a:r>
            <a:endParaRPr/>
          </a:p>
        </p:txBody>
      </p:sp>
      <p:sp>
        <p:nvSpPr>
          <p:cNvPr id="233" name="Google Shape;2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Charlie</a:t>
            </a:r>
            <a:endParaRPr/>
          </a:p>
        </p:txBody>
      </p:sp>
      <p:sp>
        <p:nvSpPr>
          <p:cNvPr id="240" name="Google Shape;2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Johnny</a:t>
            </a:r>
            <a:endParaRPr/>
          </a:p>
        </p:txBody>
      </p:sp>
      <p:sp>
        <p:nvSpPr>
          <p:cNvPr id="329" name="Google Shape;32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ar - Azul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2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6000"/>
              <a:buFont typeface="Barlow SemiBold"/>
              <a:buNone/>
              <a:defRPr sz="6000"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body" idx="1"/>
          </p:nvPr>
        </p:nvSpPr>
        <p:spPr>
          <a:xfrm>
            <a:off x="831850" y="3122169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42"/>
          <p:cNvSpPr/>
          <p:nvPr/>
        </p:nvSpPr>
        <p:spPr>
          <a:xfrm flipH="1">
            <a:off x="-26753" y="4051497"/>
            <a:ext cx="12247056" cy="2829868"/>
          </a:xfrm>
          <a:custGeom>
            <a:avLst/>
            <a:gdLst/>
            <a:ahLst/>
            <a:cxnLst/>
            <a:rect l="l" t="t" r="r" b="b"/>
            <a:pathLst>
              <a:path w="12247056" h="2829868" extrusionOk="0">
                <a:moveTo>
                  <a:pt x="0" y="1310556"/>
                </a:moveTo>
                <a:cubicBezTo>
                  <a:pt x="1213339" y="985827"/>
                  <a:pt x="2233267" y="790513"/>
                  <a:pt x="3642150" y="787791"/>
                </a:cubicBezTo>
                <a:cubicBezTo>
                  <a:pt x="5051034" y="785070"/>
                  <a:pt x="7020741" y="1425525"/>
                  <a:pt x="8453301" y="1294227"/>
                </a:cubicBezTo>
                <a:cubicBezTo>
                  <a:pt x="9885861" y="1162929"/>
                  <a:pt x="12066353" y="119575"/>
                  <a:pt x="12237510" y="0"/>
                </a:cubicBezTo>
                <a:cubicBezTo>
                  <a:pt x="12239854" y="893299"/>
                  <a:pt x="12235333" y="1934392"/>
                  <a:pt x="12247056" y="2825346"/>
                </a:cubicBezTo>
                <a:lnTo>
                  <a:pt x="879" y="2829868"/>
                </a:lnTo>
                <a:cubicBezTo>
                  <a:pt x="2009" y="1956458"/>
                  <a:pt x="2512" y="1768510"/>
                  <a:pt x="0" y="1310556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107" y="92498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5" name="Google Shape;105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Google Shape;106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6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96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57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9"/>
          <p:cNvSpPr/>
          <p:nvPr/>
        </p:nvSpPr>
        <p:spPr>
          <a:xfrm>
            <a:off x="-61437" y="-41952"/>
            <a:ext cx="12298576" cy="6123875"/>
          </a:xfrm>
          <a:custGeom>
            <a:avLst/>
            <a:gdLst/>
            <a:ahLst/>
            <a:cxnLst/>
            <a:rect l="l" t="t" r="r" b="b"/>
            <a:pathLst>
              <a:path w="12298576" h="6123875" extrusionOk="0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99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9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0" i="0">
                <a:solidFill>
                  <a:srgbClr val="4279BB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99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  <a:defRPr sz="2000" b="1" i="0">
                <a:solidFill>
                  <a:srgbClr val="4279B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9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15" y="56983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71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 - 2 Columnas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2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2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0"/>
          <p:cNvSpPr/>
          <p:nvPr/>
        </p:nvSpPr>
        <p:spPr>
          <a:xfrm>
            <a:off x="-61437" y="-41952"/>
            <a:ext cx="12298576" cy="6123875"/>
          </a:xfrm>
          <a:custGeom>
            <a:avLst/>
            <a:gdLst/>
            <a:ahLst/>
            <a:cxnLst/>
            <a:rect l="l" t="t" r="r" b="b"/>
            <a:pathLst>
              <a:path w="12298576" h="6123875" extrusionOk="0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0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0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0" i="0">
                <a:solidFill>
                  <a:srgbClr val="4279BB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  <a:defRPr sz="2000" b="1" i="0">
                <a:solidFill>
                  <a:srgbClr val="4279B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50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4" name="Google Shape;15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15" y="56983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Separador">
  <p:cSld name="Sección Morada: Separador">
    <p:bg>
      <p:bgPr>
        <a:solidFill>
          <a:srgbClr val="9C247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7"/>
          <p:cNvSpPr>
            <a:spLocks noGrp="1"/>
          </p:cNvSpPr>
          <p:nvPr>
            <p:ph type="pic" idx="2"/>
          </p:nvPr>
        </p:nvSpPr>
        <p:spPr>
          <a:xfrm>
            <a:off x="7196547" y="-19585"/>
            <a:ext cx="5013871" cy="6893644"/>
          </a:xfrm>
          <a:prstGeom prst="rect">
            <a:avLst/>
          </a:pr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7"/>
          <p:cNvSpPr txBox="1">
            <a:spLocks noGrp="1"/>
          </p:cNvSpPr>
          <p:nvPr>
            <p:ph type="ctrTitle"/>
          </p:nvPr>
        </p:nvSpPr>
        <p:spPr>
          <a:xfrm>
            <a:off x="551234" y="2075674"/>
            <a:ext cx="62192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arlow SemiBol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7"/>
          <p:cNvSpPr txBox="1">
            <a:spLocks noGrp="1"/>
          </p:cNvSpPr>
          <p:nvPr>
            <p:ph type="subTitle" idx="1"/>
          </p:nvPr>
        </p:nvSpPr>
        <p:spPr>
          <a:xfrm>
            <a:off x="551234" y="4555349"/>
            <a:ext cx="621921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9" name="Google Shape;15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234" y="290065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 y Contenido">
  <p:cSld name="Sección Morada: Título y Contenido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8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8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 y Contenido - 2 Columnas" type="twoObj">
  <p:cSld name="TWO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59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9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 y Contenido - 2 Subtítulos" type="twoTxTwoObj">
  <p:cSld name="TWO_OBJECTS_WITH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6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1C6C"/>
              </a:buClr>
              <a:buSzPts val="2400"/>
              <a:buNone/>
              <a:defRPr sz="2400" b="1">
                <a:solidFill>
                  <a:srgbClr val="891C6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4" name="Google Shape;174;p6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1C6C"/>
              </a:buClr>
              <a:buSzPts val="2400"/>
              <a:buNone/>
              <a:defRPr sz="2400" b="1">
                <a:solidFill>
                  <a:srgbClr val="891C6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60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0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, Contenido y Fotografía">
  <p:cSld name="Sección Morada: Título, Contenido y Fotografía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1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61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Título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47B"/>
              </a:buClr>
              <a:buSzPts val="4400"/>
              <a:buFont typeface="Barlow SemiBold"/>
              <a:buNone/>
              <a:defRPr>
                <a:solidFill>
                  <a:srgbClr val="9C247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2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2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 Morada: Fotografía Completa">
  <p:cSld name="Sección Morada: Fotografía Completa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3"/>
          <p:cNvSpPr>
            <a:spLocks noGrp="1"/>
          </p:cNvSpPr>
          <p:nvPr>
            <p:ph type="pic" idx="2"/>
          </p:nvPr>
        </p:nvSpPr>
        <p:spPr>
          <a:xfrm>
            <a:off x="-12659" y="1"/>
            <a:ext cx="12204659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63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3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 - 2 Subtítulos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3"/>
          <p:cNvSpPr/>
          <p:nvPr/>
        </p:nvSpPr>
        <p:spPr>
          <a:xfrm>
            <a:off x="-9297" y="6350924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6BAE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1">
                <a:solidFill>
                  <a:srgbClr val="4279B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1">
                <a:solidFill>
                  <a:srgbClr val="4279B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3"/>
          <p:cNvSpPr/>
          <p:nvPr/>
        </p:nvSpPr>
        <p:spPr>
          <a:xfrm flipH="1">
            <a:off x="-12659" y="6333512"/>
            <a:ext cx="12204659" cy="524488"/>
          </a:xfrm>
          <a:custGeom>
            <a:avLst/>
            <a:gdLst/>
            <a:ahLst/>
            <a:cxnLst/>
            <a:rect l="l" t="t" r="r" b="b"/>
            <a:pathLst>
              <a:path w="12204659" h="524488" extrusionOk="0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Contenido y Fotografía">
  <p:cSld name="Título, Contenido y Fotografí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4"/>
          <p:cNvSpPr/>
          <p:nvPr/>
        </p:nvSpPr>
        <p:spPr>
          <a:xfrm>
            <a:off x="7144686" y="-56271"/>
            <a:ext cx="5122342" cy="7005711"/>
          </a:xfrm>
          <a:custGeom>
            <a:avLst/>
            <a:gdLst/>
            <a:ahLst/>
            <a:cxnLst/>
            <a:rect l="l" t="t" r="r" b="b"/>
            <a:pathLst>
              <a:path w="5122342" h="7005711" extrusionOk="0">
                <a:moveTo>
                  <a:pt x="311191" y="0"/>
                </a:moveTo>
                <a:cubicBezTo>
                  <a:pt x="117760" y="813582"/>
                  <a:pt x="-75671" y="1627164"/>
                  <a:pt x="29837" y="2630659"/>
                </a:cubicBezTo>
                <a:cubicBezTo>
                  <a:pt x="135345" y="3634154"/>
                  <a:pt x="773080" y="5294142"/>
                  <a:pt x="944237" y="6020973"/>
                </a:cubicBezTo>
                <a:cubicBezTo>
                  <a:pt x="1115394" y="6747804"/>
                  <a:pt x="1056779" y="6991643"/>
                  <a:pt x="1056779" y="6991643"/>
                </a:cubicBezTo>
                <a:lnTo>
                  <a:pt x="1056779" y="6991643"/>
                </a:lnTo>
                <a:lnTo>
                  <a:pt x="5122342" y="7005711"/>
                </a:lnTo>
                <a:cubicBezTo>
                  <a:pt x="5117653" y="4675164"/>
                  <a:pt x="5112963" y="2344616"/>
                  <a:pt x="5108274" y="14069"/>
                </a:cubicBezTo>
                <a:lnTo>
                  <a:pt x="311191" y="0"/>
                </a:ln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60340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  <a:defRPr>
                <a:solidFill>
                  <a:srgbClr val="4279B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340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>
            <a:spLocks noGrp="1"/>
          </p:cNvSpPr>
          <p:nvPr>
            <p:ph type="pic" idx="2"/>
          </p:nvPr>
        </p:nvSpPr>
        <p:spPr>
          <a:xfrm>
            <a:off x="7198921" y="-3446"/>
            <a:ext cx="5013871" cy="689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">
  <p:cSld name="Cier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5"/>
          <p:cNvSpPr/>
          <p:nvPr/>
        </p:nvSpPr>
        <p:spPr>
          <a:xfrm>
            <a:off x="-61437" y="-41952"/>
            <a:ext cx="12298576" cy="6123875"/>
          </a:xfrm>
          <a:custGeom>
            <a:avLst/>
            <a:gdLst/>
            <a:ahLst/>
            <a:cxnLst/>
            <a:rect l="l" t="t" r="r" b="b"/>
            <a:pathLst>
              <a:path w="12298576" h="6123875" extrusionOk="0">
                <a:moveTo>
                  <a:pt x="34683" y="6122459"/>
                </a:moveTo>
                <a:cubicBezTo>
                  <a:pt x="1248022" y="5797730"/>
                  <a:pt x="2267950" y="5602416"/>
                  <a:pt x="3676833" y="5599694"/>
                </a:cubicBezTo>
                <a:cubicBezTo>
                  <a:pt x="5085717" y="5596973"/>
                  <a:pt x="7055424" y="6237428"/>
                  <a:pt x="8487984" y="6106130"/>
                </a:cubicBezTo>
                <a:cubicBezTo>
                  <a:pt x="9920544" y="5974832"/>
                  <a:pt x="12101036" y="4931478"/>
                  <a:pt x="12272193" y="4811903"/>
                </a:cubicBezTo>
                <a:cubicBezTo>
                  <a:pt x="12274537" y="4105002"/>
                  <a:pt x="12302674" y="1112938"/>
                  <a:pt x="12298068" y="28135"/>
                </a:cubicBezTo>
                <a:lnTo>
                  <a:pt x="2905" y="0"/>
                </a:lnTo>
                <a:cubicBezTo>
                  <a:pt x="-12293" y="1135005"/>
                  <a:pt x="37195" y="5617027"/>
                  <a:pt x="34683" y="6122459"/>
                </a:cubicBezTo>
                <a:close/>
              </a:path>
            </a:pathLst>
          </a:custGeom>
          <a:solidFill>
            <a:srgbClr val="4279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5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arlow SemiBold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400"/>
              <a:buNone/>
              <a:defRPr sz="2400" b="0" i="0">
                <a:solidFill>
                  <a:srgbClr val="4279BB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  <a:defRPr sz="2000" b="1" i="0">
                <a:solidFill>
                  <a:srgbClr val="4279BB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15" y="56983"/>
            <a:ext cx="3211632" cy="1469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80" r:id="rId12"/>
    <p:sldLayoutId id="214748368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SemiBold"/>
              <a:buNone/>
              <a:defRPr sz="4400" b="1" i="0" u="none" strike="noStrike" cap="none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7" name="Google Shape;147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>
            <a:spLocks noGrp="1"/>
          </p:cNvSpPr>
          <p:nvPr>
            <p:ph type="title"/>
          </p:nvPr>
        </p:nvSpPr>
        <p:spPr>
          <a:xfrm>
            <a:off x="831850" y="2217688"/>
            <a:ext cx="10515600" cy="1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5A64"/>
              </a:buClr>
              <a:buSzPct val="100000"/>
              <a:buFont typeface="Poppins"/>
              <a:buNone/>
            </a:pPr>
            <a:r>
              <a:rPr lang="es-ES" dirty="0">
                <a:solidFill>
                  <a:srgbClr val="455A64"/>
                </a:solidFill>
                <a:latin typeface="Poppins"/>
                <a:ea typeface="Poppins"/>
                <a:cs typeface="Poppins"/>
                <a:sym typeface="Poppins"/>
              </a:rPr>
              <a:t>Scrum Roles Week3</a:t>
            </a:r>
            <a:endParaRPr dirty="0"/>
          </a:p>
        </p:txBody>
      </p:sp>
      <p:sp>
        <p:nvSpPr>
          <p:cNvPr id="197" name="Google Shape;197;p1"/>
          <p:cNvSpPr txBox="1">
            <a:spLocks noGrp="1"/>
          </p:cNvSpPr>
          <p:nvPr>
            <p:ph type="body" idx="1"/>
          </p:nvPr>
        </p:nvSpPr>
        <p:spPr>
          <a:xfrm>
            <a:off x="831850" y="384314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s-ES"/>
              <a:t>Universidad para la Cooperación Internacional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 txBox="1"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ES"/>
              <a:t>SCRUM MASTER | PROTECT THE TEAM</a:t>
            </a:r>
            <a:endParaRPr/>
          </a:p>
        </p:txBody>
      </p:sp>
      <p:sp>
        <p:nvSpPr>
          <p:cNvPr id="490" name="Google Shape;490;p28"/>
          <p:cNvSpPr txBox="1">
            <a:spLocks noGrp="1"/>
          </p:cNvSpPr>
          <p:nvPr>
            <p:ph type="body" idx="1"/>
          </p:nvPr>
        </p:nvSpPr>
        <p:spPr>
          <a:xfrm>
            <a:off x="762000" y="2279018"/>
            <a:ext cx="5314543" cy="337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ES" sz="1800" dirty="0" err="1"/>
              <a:t>From</a:t>
            </a:r>
            <a:r>
              <a:rPr lang="es-ES" sz="1800" dirty="0"/>
              <a:t> </a:t>
            </a:r>
            <a:r>
              <a:rPr lang="es-ES" sz="1800" dirty="0" err="1"/>
              <a:t>What</a:t>
            </a:r>
            <a:r>
              <a:rPr lang="es-ES" sz="1800" dirty="0"/>
              <a:t>?</a:t>
            </a:r>
            <a:endParaRPr dirty="0"/>
          </a:p>
          <a:p>
            <a:pPr marL="685800" lvl="1" indent="-228600">
              <a:buSzPts val="2400"/>
            </a:pPr>
            <a:r>
              <a:rPr lang="es-ES" dirty="0" err="1"/>
              <a:t>Over</a:t>
            </a:r>
            <a:r>
              <a:rPr lang="es-ES" dirty="0"/>
              <a:t> </a:t>
            </a:r>
            <a:r>
              <a:rPr lang="es-ES" dirty="0" err="1"/>
              <a:t>commitment</a:t>
            </a:r>
            <a:r>
              <a:rPr lang="es-ES" dirty="0"/>
              <a:t> </a:t>
            </a:r>
            <a:endParaRPr dirty="0"/>
          </a:p>
          <a:p>
            <a:pPr marL="685800" lvl="1" indent="-228600">
              <a:buSzPts val="2400"/>
            </a:pPr>
            <a:r>
              <a:rPr lang="es-ES" dirty="0" err="1"/>
              <a:t>Complacency</a:t>
            </a:r>
            <a:endParaRPr dirty="0"/>
          </a:p>
          <a:p>
            <a:pPr marL="685800" lvl="1" indent="-228600">
              <a:buSzPts val="2400"/>
            </a:pPr>
            <a:r>
              <a:rPr lang="es-ES" dirty="0"/>
              <a:t>People </a:t>
            </a:r>
            <a:r>
              <a:rPr lang="es-ES" dirty="0" err="1"/>
              <a:t>outside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team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 dirty="0"/>
          </a:p>
        </p:txBody>
      </p:sp>
      <p:sp>
        <p:nvSpPr>
          <p:cNvPr id="491" name="Google Shape;491;p28"/>
          <p:cNvSpPr/>
          <p:nvPr/>
        </p:nvSpPr>
        <p:spPr>
          <a:xfrm flipH="1">
            <a:off x="658278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8"/>
          <p:cNvSpPr/>
          <p:nvPr/>
        </p:nvSpPr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28" descr="Group of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057" y="643002"/>
            <a:ext cx="3796790" cy="3796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07E97-966B-D572-593A-F2B2D316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MASTER | COACHING THE TEAM</a:t>
            </a:r>
            <a:endParaRPr lang="es-C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A1DB4C-EE5A-305D-598A-D1D4AF4EE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 the team solve problems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Conflicts between the team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Conflicts between the team and stakeholders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Educate the team on the Scrum process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Guide the team in performance</a:t>
            </a:r>
          </a:p>
          <a:p>
            <a:pPr marL="114300" indent="0">
              <a:buNone/>
            </a:pPr>
            <a:endParaRPr lang="es-C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6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701F1-FD89-F6FB-F4B1-BD045A96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MASTER | COACHING THE PRODUCT OWNER</a:t>
            </a:r>
            <a:endParaRPr lang="es-CR" dirty="0"/>
          </a:p>
        </p:txBody>
      </p:sp>
      <p:pic>
        <p:nvPicPr>
          <p:cNvPr id="4" name="Google Shape;562;p34">
            <a:extLst>
              <a:ext uri="{FF2B5EF4-FFF2-40B4-BE49-F238E27FC236}">
                <a16:creationId xmlns:a16="http://schemas.microsoft.com/office/drawing/2014/main" id="{F4FFAFC6-ECF0-9052-7CB4-7A55F158AE6D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347274" y="1884203"/>
            <a:ext cx="749745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22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D4798-9124-A618-EEFB-F8687BA8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MASTER | COACHING THE ORGANIZATION</a:t>
            </a:r>
            <a:endParaRPr lang="es-CR" dirty="0"/>
          </a:p>
        </p:txBody>
      </p:sp>
      <p:pic>
        <p:nvPicPr>
          <p:cNvPr id="4" name="Google Shape;573;p35">
            <a:extLst>
              <a:ext uri="{FF2B5EF4-FFF2-40B4-BE49-F238E27FC236}">
                <a16:creationId xmlns:a16="http://schemas.microsoft.com/office/drawing/2014/main" id="{91C9D8DA-8EB8-469F-DB24-E7D7124C6037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433583" y="2187984"/>
            <a:ext cx="7563857" cy="2482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84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n-GB"/>
              <a:t>Product Owner</a:t>
            </a:r>
            <a:endParaRPr/>
          </a:p>
        </p:txBody>
      </p:sp>
      <p:pic>
        <p:nvPicPr>
          <p:cNvPr id="208" name="Google Shape;208;p2"/>
          <p:cNvPicPr preferRelativeResize="0"/>
          <p:nvPr/>
        </p:nvPicPr>
        <p:blipFill rotWithShape="1">
          <a:blip r:embed="rId3">
            <a:alphaModFix/>
          </a:blip>
          <a:srcRect t="9452" r="1" b="49478"/>
          <a:stretch/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n-GB"/>
              <a:t>Product Owner = Owner of WHAT</a:t>
            </a:r>
            <a:endParaRPr/>
          </a:p>
        </p:txBody>
      </p:sp>
      <p:sp>
        <p:nvSpPr>
          <p:cNvPr id="223" name="Google Shape;2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4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Have a compelling vision of the product, which is executable, generates a lot of money, generates passion in the Service team, the company and the clients.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buSzPts val="24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Build a "roadmap" for the development of the vision, which everyone can see and sign up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buSzPts val="24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 a backlog of specifications that are: sufficient and to Time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buSzPts val="24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Service Leader Spend half of the time with customers, sales and Marketing.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buSzPts val="24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other half works closely with the Service Team clarifying the Specifications.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>
              <a:buSzPts val="2400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Lead the grooming of the Backlog.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n-GB"/>
              <a:t>Product Vision Board</a:t>
            </a:r>
            <a:endParaRPr/>
          </a:p>
        </p:txBody>
      </p:sp>
      <p:pic>
        <p:nvPicPr>
          <p:cNvPr id="229" name="Google Shape;229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65541" y="1825625"/>
            <a:ext cx="6260918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n-GB"/>
              <a:t>Product Owner - Backlog Grooming</a:t>
            </a:r>
            <a:endParaRPr/>
          </a:p>
        </p:txBody>
      </p:sp>
      <p:pic>
        <p:nvPicPr>
          <p:cNvPr id="236" name="Google Shape;236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8326" y="1825625"/>
            <a:ext cx="7075348" cy="4351338"/>
          </a:xfrm>
          <a:prstGeom prst="rect">
            <a:avLst/>
          </a:prstGeom>
          <a:noFill/>
          <a:ln>
            <a:noFill/>
          </a:ln>
          <a:effectLst>
            <a:outerShdw blurRad="381000" dist="152400" dir="5400000" algn="t" rotWithShape="0">
              <a:srgbClr val="000000">
                <a:alpha val="9803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 txBox="1"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rlow SemiBold"/>
              <a:buNone/>
            </a:pPr>
            <a:r>
              <a:rPr lang="en-GB" sz="1400">
                <a:solidFill>
                  <a:schemeClr val="lt1"/>
                </a:solidFill>
              </a:rPr>
              <a:t>Responsabilidades del Product Owner- Backlog Grooming</a:t>
            </a:r>
            <a:endParaRPr/>
          </a:p>
        </p:txBody>
      </p:sp>
      <p:pic>
        <p:nvPicPr>
          <p:cNvPr id="243" name="Google Shape;243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48" r="-2" b="1526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n-GB"/>
              <a:t>Product Owner Analysis</a:t>
            </a:r>
            <a:endParaRPr/>
          </a:p>
        </p:txBody>
      </p:sp>
      <p:sp>
        <p:nvSpPr>
          <p:cNvPr id="332" name="Google Shape;332;p20"/>
          <p:cNvSpPr txBox="1"/>
          <p:nvPr/>
        </p:nvSpPr>
        <p:spPr>
          <a:xfrm>
            <a:off x="3319975" y="2813550"/>
            <a:ext cx="44594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https://www.youtube.com/watch?v=502ILHjX9EE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"/>
          <p:cNvPicPr preferRelativeResize="0"/>
          <p:nvPr/>
        </p:nvPicPr>
        <p:blipFill rotWithShape="1">
          <a:blip r:embed="rId3">
            <a:alphaModFix/>
          </a:blip>
          <a:srcRect t="17950" b="27893"/>
          <a:stretch/>
        </p:blipFill>
        <p:spPr>
          <a:xfrm>
            <a:off x="0" y="1464959"/>
            <a:ext cx="6338902" cy="4802197"/>
          </a:xfrm>
          <a:custGeom>
            <a:avLst/>
            <a:gdLst/>
            <a:ahLst/>
            <a:cxnLst/>
            <a:rect l="l" t="t" r="r" b="b"/>
            <a:pathLst>
              <a:path w="7534656" h="6858000" extrusionOk="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6" name="Google Shape;216;p3"/>
          <p:cNvSpPr txBox="1"/>
          <p:nvPr/>
        </p:nvSpPr>
        <p:spPr>
          <a:xfrm>
            <a:off x="6338902" y="1464959"/>
            <a:ext cx="5403155" cy="38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ea typeface="Calibri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lang="es-ES" dirty="0">
                <a:sym typeface="Calibri"/>
              </a:rPr>
              <a:t>Works </a:t>
            </a:r>
            <a:r>
              <a:rPr lang="es-ES" dirty="0" err="1">
                <a:sym typeface="Calibri"/>
              </a:rPr>
              <a:t>with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the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organization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to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make</a:t>
            </a:r>
            <a:r>
              <a:rPr lang="es-ES" dirty="0">
                <a:sym typeface="Calibri"/>
              </a:rPr>
              <a:t> Scrum </a:t>
            </a:r>
            <a:r>
              <a:rPr lang="es-ES" dirty="0" err="1">
                <a:sym typeface="Calibri"/>
              </a:rPr>
              <a:t>possible</a:t>
            </a:r>
            <a:endParaRPr dirty="0"/>
          </a:p>
          <a:p>
            <a:pPr>
              <a:lnSpc>
                <a:spcPct val="150000"/>
              </a:lnSpc>
            </a:pPr>
            <a:r>
              <a:rPr lang="es-ES" dirty="0" err="1">
                <a:sym typeface="Calibri"/>
              </a:rPr>
              <a:t>Ensures</a:t>
            </a:r>
            <a:r>
              <a:rPr lang="es-ES" dirty="0">
                <a:sym typeface="Calibri"/>
              </a:rPr>
              <a:t> Scrum </a:t>
            </a:r>
            <a:r>
              <a:rPr lang="es-ES" dirty="0" err="1">
                <a:sym typeface="Calibri"/>
              </a:rPr>
              <a:t>is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understood</a:t>
            </a:r>
            <a:r>
              <a:rPr lang="es-ES" dirty="0">
                <a:sym typeface="Calibri"/>
              </a:rPr>
              <a:t> and </a:t>
            </a:r>
            <a:r>
              <a:rPr lang="es-ES" dirty="0" err="1">
                <a:sym typeface="Calibri"/>
              </a:rPr>
              <a:t>enacted</a:t>
            </a:r>
            <a:endParaRPr dirty="0"/>
          </a:p>
          <a:p>
            <a:pPr>
              <a:lnSpc>
                <a:spcPct val="150000"/>
              </a:lnSpc>
            </a:pPr>
            <a:r>
              <a:rPr lang="es-ES" dirty="0" err="1">
                <a:sym typeface="Calibri"/>
              </a:rPr>
              <a:t>Creates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an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environment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conducive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to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team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self-organization</a:t>
            </a:r>
            <a:endParaRPr dirty="0"/>
          </a:p>
          <a:p>
            <a:pPr>
              <a:lnSpc>
                <a:spcPct val="150000"/>
              </a:lnSpc>
            </a:pPr>
            <a:r>
              <a:rPr lang="es-ES" dirty="0">
                <a:sym typeface="Calibri"/>
              </a:rPr>
              <a:t>Shields </a:t>
            </a:r>
            <a:r>
              <a:rPr lang="es-ES" dirty="0" err="1">
                <a:sym typeface="Calibri"/>
              </a:rPr>
              <a:t>the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team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from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external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interference</a:t>
            </a:r>
            <a:r>
              <a:rPr lang="es-ES" dirty="0">
                <a:sym typeface="Calibri"/>
              </a:rPr>
              <a:t> and </a:t>
            </a:r>
            <a:r>
              <a:rPr lang="es-ES" dirty="0" err="1">
                <a:sym typeface="Calibri"/>
              </a:rPr>
              <a:t>distractions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to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keep</a:t>
            </a:r>
            <a:r>
              <a:rPr lang="es-ES" dirty="0">
                <a:sym typeface="Calibri"/>
              </a:rPr>
              <a:t> </a:t>
            </a:r>
            <a:r>
              <a:rPr lang="es-ES" dirty="0" err="1">
                <a:sym typeface="Calibri"/>
              </a:rPr>
              <a:t>it</a:t>
            </a:r>
            <a:r>
              <a:rPr lang="es-ES" dirty="0">
                <a:sym typeface="Calibri"/>
              </a:rPr>
              <a:t> in </a:t>
            </a:r>
            <a:r>
              <a:rPr lang="es-ES" dirty="0" err="1">
                <a:sym typeface="Calibri"/>
              </a:rPr>
              <a:t>group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flow</a:t>
            </a:r>
            <a:r>
              <a:rPr lang="es-ES" dirty="0">
                <a:sym typeface="Calibri"/>
              </a:rPr>
              <a:t> (</a:t>
            </a:r>
            <a:r>
              <a:rPr lang="es-ES" dirty="0" err="1">
                <a:sym typeface="Calibri"/>
              </a:rPr>
              <a:t>a.k.a</a:t>
            </a:r>
            <a:r>
              <a:rPr lang="es-ES" dirty="0">
                <a:sym typeface="Calibri"/>
              </a:rPr>
              <a:t>. </a:t>
            </a:r>
            <a:r>
              <a:rPr lang="es-ES" dirty="0" err="1">
                <a:sym typeface="Calibri"/>
              </a:rPr>
              <a:t>the</a:t>
            </a:r>
            <a:r>
              <a:rPr lang="es-ES" dirty="0">
                <a:sym typeface="Calibri"/>
              </a:rPr>
              <a:t> </a:t>
            </a:r>
            <a:r>
              <a:rPr lang="es-ES" dirty="0" err="1">
                <a:sym typeface="Calibri"/>
              </a:rPr>
              <a:t>zone</a:t>
            </a:r>
            <a:r>
              <a:rPr lang="es-ES" dirty="0">
                <a:sym typeface="Calibri"/>
              </a:rPr>
              <a:t>)</a:t>
            </a:r>
            <a:endParaRPr dirty="0"/>
          </a:p>
          <a:p>
            <a:pPr>
              <a:lnSpc>
                <a:spcPct val="150000"/>
              </a:lnSpc>
            </a:pPr>
            <a:r>
              <a:rPr lang="es-ES" dirty="0" err="1">
                <a:sym typeface="Calibri"/>
              </a:rPr>
              <a:t>Promotes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improved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engineering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practices</a:t>
            </a:r>
            <a:endParaRPr dirty="0"/>
          </a:p>
          <a:p>
            <a:pPr>
              <a:lnSpc>
                <a:spcPct val="150000"/>
              </a:lnSpc>
            </a:pPr>
            <a:r>
              <a:rPr lang="es-ES" dirty="0">
                <a:sym typeface="Calibri"/>
              </a:rPr>
              <a:t>Has no </a:t>
            </a:r>
            <a:r>
              <a:rPr lang="es-ES" dirty="0" err="1">
                <a:sym typeface="Calibri"/>
              </a:rPr>
              <a:t>management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authority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over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the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team</a:t>
            </a:r>
            <a:endParaRPr dirty="0"/>
          </a:p>
          <a:p>
            <a:pPr>
              <a:lnSpc>
                <a:spcPct val="150000"/>
              </a:lnSpc>
            </a:pPr>
            <a:r>
              <a:rPr lang="es-ES" dirty="0" err="1">
                <a:sym typeface="Calibri"/>
              </a:rPr>
              <a:t>Helps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resolve</a:t>
            </a:r>
            <a:r>
              <a:rPr lang="es-ES" dirty="0">
                <a:sym typeface="Calibri"/>
              </a:rPr>
              <a:t> </a:t>
            </a:r>
            <a:r>
              <a:rPr lang="es-ES" dirty="0" err="1">
                <a:sym typeface="Calibri"/>
              </a:rPr>
              <a:t>impediments</a:t>
            </a:r>
            <a:endParaRPr dirty="0"/>
          </a:p>
          <a:p>
            <a:pPr>
              <a:lnSpc>
                <a:spcPct val="150000"/>
              </a:lnSpc>
            </a:pPr>
            <a:r>
              <a:rPr lang="es-ES" dirty="0">
                <a:sym typeface="Calibri"/>
              </a:rPr>
              <a:t>Has a </a:t>
            </a:r>
            <a:r>
              <a:rPr lang="es-ES" dirty="0" err="1">
                <a:sym typeface="Calibri"/>
              </a:rPr>
              <a:t>leadership</a:t>
            </a:r>
            <a:r>
              <a:rPr lang="es-ES" dirty="0">
                <a:sym typeface="Calibri"/>
              </a:rPr>
              <a:t> role</a:t>
            </a:r>
            <a:endParaRPr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436D2B-A0E3-7B28-7E5D-5E0B8765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Scrum Master (SM)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GB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Development team</a:t>
            </a:r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ct val="100000"/>
              <a:buNone/>
            </a:pPr>
            <a:endParaRPr/>
          </a:p>
        </p:txBody>
      </p:sp>
      <p:sp>
        <p:nvSpPr>
          <p:cNvPr id="339" name="Google Shape;339;p21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</a:pPr>
            <a:endParaRPr/>
          </a:p>
        </p:txBody>
      </p:sp>
      <p:pic>
        <p:nvPicPr>
          <p:cNvPr id="341" name="Google Shape;341;p21"/>
          <p:cNvPicPr preferRelativeResize="0"/>
          <p:nvPr/>
        </p:nvPicPr>
        <p:blipFill rotWithShape="1">
          <a:blip r:embed="rId3">
            <a:alphaModFix/>
          </a:blip>
          <a:srcRect l="7919" r="-2" b="-2"/>
          <a:stretch/>
        </p:blipFill>
        <p:spPr>
          <a:xfrm>
            <a:off x="8566585" y="1558636"/>
            <a:ext cx="3020943" cy="5016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/>
        </p:nvSpPr>
        <p:spPr>
          <a:xfrm>
            <a:off x="648929" y="629266"/>
            <a:ext cx="6586491" cy="167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 sz="4400" b="1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SDT=Development Team</a:t>
            </a:r>
            <a:endParaRPr/>
          </a:p>
        </p:txBody>
      </p:sp>
      <p:sp>
        <p:nvSpPr>
          <p:cNvPr id="347" name="Google Shape;347;p22"/>
          <p:cNvSpPr txBox="1"/>
          <p:nvPr/>
        </p:nvSpPr>
        <p:spPr>
          <a:xfrm>
            <a:off x="648930" y="1954830"/>
            <a:ext cx="6586489" cy="426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Multifunctional (includes members with testing skills and often others not traditionally called developers: business analysts, domain experts, etc.) 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Self-organized / self-managed, no externally assigned roles 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Negotiate commitments with the Product Owner, one Sprint at a time 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Has autonomy with regard to how to achieve its commitments 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Intensely collaborative 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It has a greater probability of success when it is established in the same place, especially for the first Sprints 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Team more successful if everybody is involved with the team in long-term and full-time. 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Scrum promotes avoiding the transfer of people or dividing them among other teams. 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10 or less members </a:t>
            </a: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Has a leadership role</a:t>
            </a:r>
            <a:endParaRPr sz="1600" b="0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22"/>
          <p:cNvPicPr preferRelativeResize="0"/>
          <p:nvPr/>
        </p:nvPicPr>
        <p:blipFill rotWithShape="1">
          <a:blip r:embed="rId3">
            <a:alphaModFix/>
          </a:blip>
          <a:srcRect l="7919" r="-2" b="-2"/>
          <a:stretch/>
        </p:blipFill>
        <p:spPr>
          <a:xfrm>
            <a:off x="8193023" y="640082"/>
            <a:ext cx="3359313" cy="55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4400"/>
              <a:buFont typeface="Barlow SemiBold"/>
              <a:buNone/>
            </a:pPr>
            <a:r>
              <a:rPr lang="es-CR" dirty="0" err="1"/>
              <a:t>Development</a:t>
            </a:r>
            <a:r>
              <a:rPr lang="es-CR" dirty="0"/>
              <a:t> </a:t>
            </a:r>
            <a:r>
              <a:rPr lang="es-CR" dirty="0" err="1"/>
              <a:t>Team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2"/>
          <p:cNvSpPr txBox="1">
            <a:spLocks noGrp="1"/>
          </p:cNvSpPr>
          <p:nvPr>
            <p:ph type="title"/>
          </p:nvPr>
        </p:nvSpPr>
        <p:spPr>
          <a:xfrm>
            <a:off x="831850" y="2143850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libri"/>
              <a:buNone/>
            </a:pPr>
            <a:r>
              <a:rPr lang="en-GB" sz="8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Team Self-Organization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15" name="Google Shape;715;p52"/>
          <p:cNvSpPr txBox="1">
            <a:spLocks noGrp="1"/>
          </p:cNvSpPr>
          <p:nvPr>
            <p:ph type="body" idx="1"/>
          </p:nvPr>
        </p:nvSpPr>
        <p:spPr>
          <a:xfrm>
            <a:off x="831850" y="3628606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https://www.youtube.com/watch?v=eFB2BLpByXw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717" name="Google Shape;717;p52"/>
          <p:cNvCxnSpPr/>
          <p:nvPr/>
        </p:nvCxnSpPr>
        <p:spPr>
          <a:xfrm rot="10800000">
            <a:off x="2399233" y="1883640"/>
            <a:ext cx="693576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8" name="Google Shape;718;p52"/>
          <p:cNvCxnSpPr/>
          <p:nvPr/>
        </p:nvCxnSpPr>
        <p:spPr>
          <a:xfrm rot="10800000">
            <a:off x="2399233" y="5066757"/>
            <a:ext cx="693576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Calibri"/>
              <a:buNone/>
            </a:pPr>
            <a:r>
              <a:rPr lang="en-GB" sz="6200" dirty="0">
                <a:solidFill>
                  <a:schemeClr val="tx1"/>
                </a:solidFill>
              </a:rPr>
              <a:t>Challenges and opportunities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27" name="Google Shape;727;p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are committed to clear, short-term goals 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can gauge the group’s progress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can observe each other’s contribution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feel safe to give each other unvarnished feedback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0"/>
          <p:cNvSpPr txBox="1">
            <a:spLocks noGrp="1"/>
          </p:cNvSpPr>
          <p:nvPr>
            <p:ph type="title"/>
          </p:nvPr>
        </p:nvSpPr>
        <p:spPr>
          <a:xfrm>
            <a:off x="831850" y="1637413"/>
            <a:ext cx="10515600" cy="145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None/>
            </a:pPr>
            <a:r>
              <a:rPr lang="es-ES" sz="3600" dirty="0" err="1"/>
              <a:t>Professor</a:t>
            </a:r>
            <a:r>
              <a:rPr lang="es-ES" sz="3600" dirty="0"/>
              <a:t> Carlos Castro Torres</a:t>
            </a:r>
            <a:endParaRPr dirty="0"/>
          </a:p>
        </p:txBody>
      </p:sp>
      <p:sp>
        <p:nvSpPr>
          <p:cNvPr id="623" name="Google Shape;623;p40"/>
          <p:cNvSpPr txBox="1">
            <a:spLocks noGrp="1"/>
          </p:cNvSpPr>
          <p:nvPr>
            <p:ph type="body" idx="1"/>
          </p:nvPr>
        </p:nvSpPr>
        <p:spPr>
          <a:xfrm>
            <a:off x="831850" y="6351814"/>
            <a:ext cx="3413579" cy="28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ct val="100000"/>
              <a:buNone/>
            </a:pPr>
            <a:endParaRPr/>
          </a:p>
        </p:txBody>
      </p:sp>
      <p:sp>
        <p:nvSpPr>
          <p:cNvPr id="624" name="Google Shape;624;p40"/>
          <p:cNvSpPr txBox="1">
            <a:spLocks noGrp="1"/>
          </p:cNvSpPr>
          <p:nvPr>
            <p:ph type="body" idx="2"/>
          </p:nvPr>
        </p:nvSpPr>
        <p:spPr>
          <a:xfrm>
            <a:off x="7478486" y="6081923"/>
            <a:ext cx="4114800" cy="5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79BB"/>
              </a:buClr>
              <a:buSzPts val="2000"/>
              <a:buNone/>
            </a:pPr>
            <a:endParaRPr/>
          </a:p>
        </p:txBody>
      </p:sp>
      <p:sp>
        <p:nvSpPr>
          <p:cNvPr id="625" name="Google Shape;625;p40"/>
          <p:cNvSpPr txBox="1">
            <a:spLocks noGrp="1"/>
          </p:cNvSpPr>
          <p:nvPr>
            <p:ph type="body" idx="3"/>
          </p:nvPr>
        </p:nvSpPr>
        <p:spPr>
          <a:xfrm>
            <a:off x="831850" y="3281363"/>
            <a:ext cx="1051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dirty="0"/>
              <a:t>ccastro@uci.ac.cr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4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4"/>
          <p:cNvSpPr txBox="1"/>
          <p:nvPr/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Single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person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responsible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maximizing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return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on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investment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 (ROI)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development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effort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Responsible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for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product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vision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Constantly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re-prioritizes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Product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Backlog,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adjusting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any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long-term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expectations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such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as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release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plans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Final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arbiter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requirements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questions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Decides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whether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release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Decides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whether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to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continue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development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Considers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stakeholder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interests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Char char="•"/>
            </a:pP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Has a </a:t>
            </a:r>
            <a:r>
              <a:rPr lang="es-ES" sz="14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leadership</a:t>
            </a:r>
            <a:r>
              <a:rPr lang="es-ES" sz="14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role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5" name="Google Shape;225;p4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4"/>
          <p:cNvPicPr preferRelativeResize="0"/>
          <p:nvPr/>
        </p:nvPicPr>
        <p:blipFill rotWithShape="1">
          <a:blip r:embed="rId3">
            <a:alphaModFix/>
          </a:blip>
          <a:srcRect l="7367" r="9381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5D9490-829F-4A93-A970-1B9CD72E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9" y="453797"/>
            <a:ext cx="10515600" cy="1325563"/>
          </a:xfrm>
        </p:spPr>
        <p:txBody>
          <a:bodyPr/>
          <a:lstStyle/>
          <a:p>
            <a:r>
              <a:rPr lang="es-CR" dirty="0" err="1"/>
              <a:t>Product</a:t>
            </a:r>
            <a:r>
              <a:rPr lang="es-CR" dirty="0"/>
              <a:t> </a:t>
            </a:r>
            <a:r>
              <a:rPr lang="es-CR" dirty="0" err="1"/>
              <a:t>Owner</a:t>
            </a:r>
            <a:r>
              <a:rPr lang="es-CR" dirty="0"/>
              <a:t> (PO)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/>
          <p:nvPr/>
        </p:nvSpPr>
        <p:spPr>
          <a:xfrm>
            <a:off x="648930" y="1589650"/>
            <a:ext cx="6586489" cy="463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Cross-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functional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(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e.g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.,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includes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members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with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testing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skills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, and 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often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others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not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traditionally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called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developers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: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business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analysts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designers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domain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experts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, etc.) </a:t>
            </a:r>
            <a:endParaRPr sz="16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Self-organizing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/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self-managing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without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externally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assigned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roles</a:t>
            </a:r>
            <a:endParaRPr sz="16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Plans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one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Sprint at a time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with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the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Product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Owner</a:t>
            </a:r>
            <a:endParaRPr lang="es-ES" sz="1600" dirty="0">
              <a:solidFill>
                <a:schemeClr val="tx1"/>
              </a:solidFill>
              <a:latin typeface="+mj-lt"/>
              <a:ea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Has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autonomy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regarding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how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to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develop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the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increment</a:t>
            </a:r>
            <a:endParaRPr sz="16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Intensely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collaborative</a:t>
            </a:r>
            <a:endParaRPr sz="16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Most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successful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when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located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in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one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team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room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particularly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for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the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 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first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few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Sprints</a:t>
            </a:r>
            <a:endParaRPr sz="16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Most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successful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with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long-term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, full-time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membership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. Scrum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moves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 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work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to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a flexible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learning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team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and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avoids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moving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people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or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 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splitting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them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between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teams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10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or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less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members</a:t>
            </a:r>
            <a:endParaRPr sz="1600" dirty="0">
              <a:solidFill>
                <a:schemeClr val="tx1"/>
              </a:solidFill>
              <a:latin typeface="+mj-lt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 panose="020B0604020202020204" pitchFamily="34" charset="0"/>
              <a:buChar char="•"/>
            </a:pP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Has a </a:t>
            </a:r>
            <a:r>
              <a:rPr lang="es-ES" sz="1600" b="0" i="0" u="none" strike="noStrike" cap="none" dirty="0" err="1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leadership</a:t>
            </a:r>
            <a:r>
              <a:rPr lang="es-ES" sz="1600" b="0" i="0" u="none" strike="noStrike" cap="none" dirty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role</a:t>
            </a:r>
            <a:endParaRPr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4" name="Google Shape;234;p5"/>
          <p:cNvPicPr preferRelativeResize="0"/>
          <p:nvPr/>
        </p:nvPicPr>
        <p:blipFill rotWithShape="1">
          <a:blip r:embed="rId3">
            <a:alphaModFix/>
          </a:blip>
          <a:srcRect l="7919" r="-2" b="-2"/>
          <a:stretch/>
        </p:blipFill>
        <p:spPr>
          <a:xfrm>
            <a:off x="8193023" y="640082"/>
            <a:ext cx="3359313" cy="55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BA726F-84B6-0D1B-F077-3970DA02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Developement</a:t>
            </a:r>
            <a:r>
              <a:rPr lang="es-CR" dirty="0"/>
              <a:t> </a:t>
            </a:r>
            <a:r>
              <a:rPr lang="es-CR" dirty="0" err="1"/>
              <a:t>Team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5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6"/>
          <p:cNvPicPr preferRelativeResize="0"/>
          <p:nvPr/>
        </p:nvPicPr>
        <p:blipFill rotWithShape="1">
          <a:blip r:embed="rId3">
            <a:alphaModFix/>
          </a:blip>
          <a:srcRect t="19539" r="-1" b="28862"/>
          <a:stretch/>
        </p:blipFill>
        <p:spPr>
          <a:xfrm>
            <a:off x="5428343" y="1436914"/>
            <a:ext cx="6037943" cy="46663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45B7463-9592-4324-19C4-5A7BE151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Scrum Master (SM) </a:t>
            </a:r>
            <a:r>
              <a:rPr lang="es-CR" dirty="0" err="1"/>
              <a:t>skills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0" y="2107547"/>
            <a:ext cx="5264372" cy="182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s-ES" sz="5000" dirty="0"/>
              <a:t>Scrum Master </a:t>
            </a:r>
            <a:r>
              <a:rPr lang="es-ES" sz="5000" dirty="0" err="1"/>
              <a:t>is</a:t>
            </a:r>
            <a:r>
              <a:rPr lang="es-ES" sz="5000" dirty="0"/>
              <a:t> </a:t>
            </a:r>
            <a:r>
              <a:rPr lang="es-ES" sz="5000" dirty="0" err="1"/>
              <a:t>not</a:t>
            </a:r>
            <a:r>
              <a:rPr lang="es-ES" sz="5000" dirty="0"/>
              <a:t>…</a:t>
            </a:r>
            <a:endParaRPr sz="5000" dirty="0"/>
          </a:p>
        </p:txBody>
      </p:sp>
      <p:grpSp>
        <p:nvGrpSpPr>
          <p:cNvPr id="260" name="Google Shape;260;p8"/>
          <p:cNvGrpSpPr/>
          <p:nvPr/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261" name="Google Shape;261;p8"/>
            <p:cNvSpPr/>
            <p:nvPr/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8"/>
          <p:cNvGrpSpPr/>
          <p:nvPr/>
        </p:nvGrpSpPr>
        <p:grpSpPr>
          <a:xfrm>
            <a:off x="5865486" y="460188"/>
            <a:ext cx="5615194" cy="5690735"/>
            <a:chOff x="251070" y="2988"/>
            <a:chExt cx="5615194" cy="5690735"/>
          </a:xfrm>
        </p:grpSpPr>
        <p:sp>
          <p:nvSpPr>
            <p:cNvPr id="283" name="Google Shape;283;p8"/>
            <p:cNvSpPr/>
            <p:nvPr/>
          </p:nvSpPr>
          <p:spPr>
            <a:xfrm>
              <a:off x="2767295" y="712675"/>
              <a:ext cx="54854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 txBox="1"/>
            <p:nvPr/>
          </p:nvSpPr>
          <p:spPr>
            <a:xfrm>
              <a:off x="3027089" y="755499"/>
              <a:ext cx="28957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51070" y="2988"/>
              <a:ext cx="2518024" cy="151081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251070" y="2988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E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Team, a Project or funtional manager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10082" y="1512002"/>
              <a:ext cx="3097170" cy="5485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741"/>
                  </a:lnTo>
                  <a:lnTo>
                    <a:pt x="0" y="63741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2979896" y="1783380"/>
              <a:ext cx="157542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3348240" y="2988"/>
              <a:ext cx="2518024" cy="151081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 txBox="1"/>
            <p:nvPr/>
          </p:nvSpPr>
          <p:spPr>
            <a:xfrm>
              <a:off x="3348240" y="2988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E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Somebody with the authority over the team </a:t>
              </a: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767295" y="2802635"/>
              <a:ext cx="54854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3027089" y="2845460"/>
              <a:ext cx="28957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51070" y="2092948"/>
              <a:ext cx="2518024" cy="1510814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 txBox="1"/>
            <p:nvPr/>
          </p:nvSpPr>
          <p:spPr>
            <a:xfrm>
              <a:off x="251070" y="2092948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E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team leader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510082" y="3601963"/>
              <a:ext cx="3097170" cy="5485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3741"/>
                  </a:lnTo>
                  <a:lnTo>
                    <a:pt x="0" y="63741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 txBox="1"/>
            <p:nvPr/>
          </p:nvSpPr>
          <p:spPr>
            <a:xfrm>
              <a:off x="2979896" y="3873340"/>
              <a:ext cx="157542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3348240" y="2092948"/>
              <a:ext cx="2518024" cy="1510814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 txBox="1"/>
            <p:nvPr/>
          </p:nvSpPr>
          <p:spPr>
            <a:xfrm>
              <a:off x="3348240" y="2092948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E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 easy Role</a:t>
              </a: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767295" y="4892596"/>
              <a:ext cx="54854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 txBox="1"/>
            <p:nvPr/>
          </p:nvSpPr>
          <p:spPr>
            <a:xfrm>
              <a:off x="3027089" y="4935420"/>
              <a:ext cx="28957" cy="57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251070" y="4182909"/>
              <a:ext cx="2518024" cy="1510814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 txBox="1"/>
            <p:nvPr/>
          </p:nvSpPr>
          <p:spPr>
            <a:xfrm>
              <a:off x="251070" y="4182909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E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Necessary a team member</a:t>
              </a: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3348240" y="4182909"/>
              <a:ext cx="2518024" cy="1510814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8"/>
            <p:cNvSpPr txBox="1"/>
            <p:nvPr/>
          </p:nvSpPr>
          <p:spPr>
            <a:xfrm>
              <a:off x="3348240" y="4182909"/>
              <a:ext cx="2518024" cy="1510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375" tIns="129500" rIns="123375" bIns="129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s-ES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Necessary the most team expert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" dirty="0"/>
              <a:t>SCRUM MASTER | FACILITATING</a:t>
            </a:r>
            <a:endParaRPr dirty="0"/>
          </a:p>
        </p:txBody>
      </p:sp>
      <p:sp>
        <p:nvSpPr>
          <p:cNvPr id="359" name="Google Shape;359;p1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and facilitate Scrum meetings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discussions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people keep the right focus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 meeting results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the retrospective meeting (KAIZEN EVENT)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communication between the team and the Product Owner Establish and manage agreements between the team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in the Impediments resolution</a:t>
            </a:r>
          </a:p>
        </p:txBody>
      </p:sp>
      <p:cxnSp>
        <p:nvCxnSpPr>
          <p:cNvPr id="357" name="Google Shape;357;p13"/>
          <p:cNvCxnSpPr/>
          <p:nvPr/>
        </p:nvCxnSpPr>
        <p:spPr>
          <a:xfrm rot="10800000">
            <a:off x="1014141" y="1450655"/>
            <a:ext cx="393203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E7969-6F54-9502-6324-C29443B7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A </a:t>
            </a:r>
            <a:r>
              <a:rPr lang="es-CR" dirty="0" err="1"/>
              <a:t>few</a:t>
            </a:r>
            <a:r>
              <a:rPr lang="es-CR" dirty="0"/>
              <a:t> </a:t>
            </a:r>
            <a:r>
              <a:rPr lang="es-CR" dirty="0" err="1"/>
              <a:t>examples</a:t>
            </a:r>
            <a:r>
              <a:rPr lang="es-CR" dirty="0"/>
              <a:t> </a:t>
            </a:r>
          </a:p>
        </p:txBody>
      </p:sp>
      <p:pic>
        <p:nvPicPr>
          <p:cNvPr id="4" name="Google Shape;428;p21">
            <a:extLst>
              <a:ext uri="{FF2B5EF4-FFF2-40B4-BE49-F238E27FC236}">
                <a16:creationId xmlns:a16="http://schemas.microsoft.com/office/drawing/2014/main" id="{8D183F9C-F25C-68AB-0030-006C0F6DF749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 l="5710" r="3485" b="-1"/>
          <a:stretch/>
        </p:blipFill>
        <p:spPr>
          <a:xfrm>
            <a:off x="640080" y="1484142"/>
            <a:ext cx="10911840" cy="483679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71438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AEB8473-8037-2456-AE4B-1DBB5182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SCRUM MASTER | PROTECT  THE TEAM</a:t>
            </a:r>
            <a:endParaRPr lang="es-CR" dirty="0"/>
          </a:p>
        </p:txBody>
      </p:sp>
      <p:pic>
        <p:nvPicPr>
          <p:cNvPr id="5" name="Google Shape;484;p27">
            <a:extLst>
              <a:ext uri="{FF2B5EF4-FFF2-40B4-BE49-F238E27FC236}">
                <a16:creationId xmlns:a16="http://schemas.microsoft.com/office/drawing/2014/main" id="{83A26E90-1094-1837-2925-3D95EA44DE9D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233485" y="2128610"/>
            <a:ext cx="5725030" cy="2600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647723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Azul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ción Morada">
  <a:themeElements>
    <a:clrScheme name="UCI">
      <a:dk1>
        <a:srgbClr val="000000"/>
      </a:dk1>
      <a:lt1>
        <a:srgbClr val="FFFFFF"/>
      </a:lt1>
      <a:dk2>
        <a:srgbClr val="515354"/>
      </a:dk2>
      <a:lt2>
        <a:srgbClr val="E7E6E6"/>
      </a:lt2>
      <a:accent1>
        <a:srgbClr val="6BAE45"/>
      </a:accent1>
      <a:accent2>
        <a:srgbClr val="4179BB"/>
      </a:accent2>
      <a:accent3>
        <a:srgbClr val="A1A0A0"/>
      </a:accent3>
      <a:accent4>
        <a:srgbClr val="EE9120"/>
      </a:accent4>
      <a:accent5>
        <a:srgbClr val="9C247B"/>
      </a:accent5>
      <a:accent6>
        <a:srgbClr val="CE2041"/>
      </a:accent6>
      <a:hlink>
        <a:srgbClr val="305B8F"/>
      </a:hlink>
      <a:folHlink>
        <a:srgbClr val="80072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730</Words>
  <Application>Microsoft Office PowerPoint</Application>
  <PresentationFormat>Panorámica</PresentationFormat>
  <Paragraphs>104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Barlow Medium</vt:lpstr>
      <vt:lpstr>Calibri</vt:lpstr>
      <vt:lpstr>Barlow</vt:lpstr>
      <vt:lpstr>Barlow SemiBold</vt:lpstr>
      <vt:lpstr>Poppins</vt:lpstr>
      <vt:lpstr>Principal Azul</vt:lpstr>
      <vt:lpstr>Tema de Office</vt:lpstr>
      <vt:lpstr>Tema de Office</vt:lpstr>
      <vt:lpstr>Sección Morada</vt:lpstr>
      <vt:lpstr>Scrum Roles Week3</vt:lpstr>
      <vt:lpstr>Scrum Master (SM)</vt:lpstr>
      <vt:lpstr>Product Owner (PO)</vt:lpstr>
      <vt:lpstr>Developement Team</vt:lpstr>
      <vt:lpstr>Scrum Master (SM) skills</vt:lpstr>
      <vt:lpstr>Scrum Master is not…</vt:lpstr>
      <vt:lpstr>SCRUM MASTER | FACILITATING</vt:lpstr>
      <vt:lpstr>A few examples </vt:lpstr>
      <vt:lpstr>SCRUM MASTER | PROTECT  THE TEAM</vt:lpstr>
      <vt:lpstr>SCRUM MASTER | PROTECT THE TEAM</vt:lpstr>
      <vt:lpstr>SCRUM MASTER | COACHING THE TEAM</vt:lpstr>
      <vt:lpstr>SCRUM MASTER | COACHING THE PRODUCT OWNER</vt:lpstr>
      <vt:lpstr>SCRUM MASTER | COACHING THE ORGANIZATION</vt:lpstr>
      <vt:lpstr>Product Owner</vt:lpstr>
      <vt:lpstr>Product Owner = Owner of WHAT</vt:lpstr>
      <vt:lpstr>Product Vision Board</vt:lpstr>
      <vt:lpstr>Product Owner - Backlog Grooming</vt:lpstr>
      <vt:lpstr>Responsabilidades del Product Owner- Backlog Grooming</vt:lpstr>
      <vt:lpstr>Product Owner Analysis</vt:lpstr>
      <vt:lpstr>Development team</vt:lpstr>
      <vt:lpstr>Development Team</vt:lpstr>
      <vt:lpstr>Team Self-Organization</vt:lpstr>
      <vt:lpstr>Challenges and opportunities </vt:lpstr>
      <vt:lpstr>Professor Carlos Castro Torres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 Roles Wk3</dc:title>
  <dc:creator>Microsoft Office User</dc:creator>
  <cp:lastModifiedBy>Juan Antonio Cordoba Rodriguez</cp:lastModifiedBy>
  <cp:revision>3</cp:revision>
  <dcterms:created xsi:type="dcterms:W3CDTF">2018-06-20T21:30:45Z</dcterms:created>
  <dcterms:modified xsi:type="dcterms:W3CDTF">2023-07-19T18:51:27Z</dcterms:modified>
</cp:coreProperties>
</file>