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8" r:id="rId2"/>
    <p:sldMasterId id="2147483686" r:id="rId3"/>
    <p:sldMasterId id="2147483694" r:id="rId4"/>
    <p:sldMasterId id="2147483707" r:id="rId5"/>
    <p:sldMasterId id="2147483711" r:id="rId6"/>
  </p:sldMasterIdLst>
  <p:notesMasterIdLst>
    <p:notesMasterId r:id="rId104"/>
  </p:notesMasterIdLst>
  <p:sldIdLst>
    <p:sldId id="256" r:id="rId7"/>
    <p:sldId id="257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51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3" r:id="rId29"/>
    <p:sldId id="324" r:id="rId30"/>
    <p:sldId id="330" r:id="rId31"/>
    <p:sldId id="331" r:id="rId32"/>
    <p:sldId id="332" r:id="rId33"/>
    <p:sldId id="333" r:id="rId34"/>
    <p:sldId id="336" r:id="rId35"/>
    <p:sldId id="338" r:id="rId36"/>
    <p:sldId id="339" r:id="rId37"/>
    <p:sldId id="341" r:id="rId38"/>
    <p:sldId id="342" r:id="rId39"/>
    <p:sldId id="345" r:id="rId40"/>
    <p:sldId id="346" r:id="rId41"/>
    <p:sldId id="348" r:id="rId42"/>
    <p:sldId id="349" r:id="rId43"/>
    <p:sldId id="297" r:id="rId44"/>
    <p:sldId id="298" r:id="rId45"/>
    <p:sldId id="299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62" r:id="rId57"/>
    <p:sldId id="363" r:id="rId58"/>
    <p:sldId id="313" r:id="rId59"/>
    <p:sldId id="364" r:id="rId60"/>
    <p:sldId id="365" r:id="rId61"/>
    <p:sldId id="366" r:id="rId62"/>
    <p:sldId id="367" r:id="rId63"/>
    <p:sldId id="368" r:id="rId64"/>
    <p:sldId id="369" r:id="rId65"/>
    <p:sldId id="370" r:id="rId66"/>
    <p:sldId id="321" r:id="rId67"/>
    <p:sldId id="322" r:id="rId68"/>
    <p:sldId id="371" r:id="rId69"/>
    <p:sldId id="372" r:id="rId70"/>
    <p:sldId id="393" r:id="rId71"/>
    <p:sldId id="326" r:id="rId72"/>
    <p:sldId id="327" r:id="rId73"/>
    <p:sldId id="328" r:id="rId74"/>
    <p:sldId id="329" r:id="rId75"/>
    <p:sldId id="373" r:id="rId76"/>
    <p:sldId id="374" r:id="rId77"/>
    <p:sldId id="375" r:id="rId78"/>
    <p:sldId id="376" r:id="rId79"/>
    <p:sldId id="334" r:id="rId80"/>
    <p:sldId id="335" r:id="rId81"/>
    <p:sldId id="377" r:id="rId82"/>
    <p:sldId id="337" r:id="rId83"/>
    <p:sldId id="378" r:id="rId84"/>
    <p:sldId id="379" r:id="rId85"/>
    <p:sldId id="340" r:id="rId86"/>
    <p:sldId id="380" r:id="rId87"/>
    <p:sldId id="381" r:id="rId88"/>
    <p:sldId id="343" r:id="rId89"/>
    <p:sldId id="344" r:id="rId90"/>
    <p:sldId id="382" r:id="rId91"/>
    <p:sldId id="383" r:id="rId92"/>
    <p:sldId id="347" r:id="rId93"/>
    <p:sldId id="384" r:id="rId94"/>
    <p:sldId id="385" r:id="rId95"/>
    <p:sldId id="350" r:id="rId96"/>
    <p:sldId id="386" r:id="rId97"/>
    <p:sldId id="387" r:id="rId98"/>
    <p:sldId id="388" r:id="rId99"/>
    <p:sldId id="389" r:id="rId100"/>
    <p:sldId id="390" r:id="rId101"/>
    <p:sldId id="391" r:id="rId102"/>
    <p:sldId id="392" r:id="rId103"/>
  </p:sldIdLst>
  <p:sldSz cx="12192000" cy="6858000"/>
  <p:notesSz cx="6858000" cy="9144000"/>
  <p:embeddedFontLst>
    <p:embeddedFont>
      <p:font typeface="Aharoni" panose="02010803020104030203" pitchFamily="2" charset="-79"/>
      <p:bold r:id="rId105"/>
    </p:embeddedFont>
    <p:embeddedFont>
      <p:font typeface="Barlow" panose="00000500000000000000" pitchFamily="2" charset="0"/>
      <p:regular r:id="rId106"/>
      <p:bold r:id="rId107"/>
      <p:italic r:id="rId108"/>
      <p:boldItalic r:id="rId109"/>
    </p:embeddedFont>
    <p:embeddedFont>
      <p:font typeface="Barlow SemiBold" panose="00000700000000000000" pitchFamily="2" charset="0"/>
      <p:regular r:id="rId110"/>
      <p:bold r:id="rId111"/>
      <p:italic r:id="rId112"/>
      <p:boldItalic r:id="rId113"/>
    </p:embeddedFont>
    <p:embeddedFont>
      <p:font typeface="Calibri" panose="020F0502020204030204" pitchFamily="34" charset="0"/>
      <p:regular r:id="rId114"/>
      <p:bold r:id="rId115"/>
      <p:italic r:id="rId116"/>
      <p:boldItalic r:id="rId117"/>
    </p:embeddedFont>
    <p:embeddedFont>
      <p:font typeface="Comic Sans MS" panose="030F0702030302020204" pitchFamily="66" charset="0"/>
      <p:regular r:id="rId118"/>
      <p:bold r:id="rId119"/>
      <p:italic r:id="rId120"/>
      <p:boldItalic r:id="rId121"/>
    </p:embeddedFont>
    <p:embeddedFont>
      <p:font typeface="Roboto" panose="02000000000000000000" pitchFamily="2" charset="0"/>
      <p:regular r:id="rId122"/>
      <p:bold r:id="rId123"/>
      <p:italic r:id="rId124"/>
      <p:boldItalic r:id="rId1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6" roundtripDataSignature="AMtx7mj+hfxx+D6A+9+NrZMRgNfcGw91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 snapToObjects="1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3.fntdata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font" Target="fonts/font8.fntdata"/><Relationship Id="rId16" Type="http://schemas.openxmlformats.org/officeDocument/2006/relationships/slide" Target="slides/slide10.xml"/><Relationship Id="rId107" Type="http://schemas.openxmlformats.org/officeDocument/2006/relationships/font" Target="fonts/font3.fntdata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font" Target="fonts/font19.fntdata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font" Target="fonts/font9.fntdata"/><Relationship Id="rId118" Type="http://schemas.openxmlformats.org/officeDocument/2006/relationships/font" Target="fonts/font14.fntdata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font" Target="fonts/font4.fntdata"/><Relationship Id="rId124" Type="http://schemas.openxmlformats.org/officeDocument/2006/relationships/font" Target="fonts/font20.fntdata"/><Relationship Id="rId129" Type="http://schemas.openxmlformats.org/officeDocument/2006/relationships/theme" Target="theme/theme1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font" Target="fonts/font10.fntdata"/><Relationship Id="rId119" Type="http://schemas.openxmlformats.org/officeDocument/2006/relationships/font" Target="fonts/font15.fntdata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tableStyles" Target="tableStyles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font" Target="fonts/font5.fntdata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notesMaster" Target="notesMasters/notesMaster1.xml"/><Relationship Id="rId120" Type="http://schemas.openxmlformats.org/officeDocument/2006/relationships/font" Target="fonts/font16.fntdata"/><Relationship Id="rId125" Type="http://schemas.openxmlformats.org/officeDocument/2006/relationships/font" Target="fonts/font21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font" Target="fonts/font6.fntdata"/><Relationship Id="rId115" Type="http://schemas.openxmlformats.org/officeDocument/2006/relationships/font" Target="fonts/font11.fntdata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font" Target="fonts/font1.fntdata"/><Relationship Id="rId126" Type="http://customschemas.google.com/relationships/presentationmetadata" Target="meta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font" Target="fonts/font12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font" Target="fonts/font7.fntdata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font" Target="fonts/font2.fntdata"/><Relationship Id="rId12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2" name="Google Shape;4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Enseñar el backlog de </a:t>
            </a:r>
            <a:endParaRPr/>
          </a:p>
        </p:txBody>
      </p:sp>
      <p:sp>
        <p:nvSpPr>
          <p:cNvPr id="700" name="Google Shape;700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3" name="Google Shape;8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3" name="Google Shape;81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Johnny</a:t>
            </a:r>
            <a:endParaRPr/>
          </a:p>
        </p:txBody>
      </p:sp>
      <p:sp>
        <p:nvSpPr>
          <p:cNvPr id="814" name="Google Shape;81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4" name="Google Shape;82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Johnny</a:t>
            </a:r>
            <a:endParaRPr/>
          </a:p>
        </p:txBody>
      </p:sp>
      <p:sp>
        <p:nvSpPr>
          <p:cNvPr id="825" name="Google Shape;82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6" name="Google Shape;83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/>
              <a:t>2 min</a:t>
            </a:r>
            <a:endParaRPr/>
          </a:p>
        </p:txBody>
      </p:sp>
      <p:sp>
        <p:nvSpPr>
          <p:cNvPr id="837" name="Google Shape;83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5" name="Google Shape;8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Charlie</a:t>
            </a:r>
            <a:endParaRPr/>
          </a:p>
        </p:txBody>
      </p:sp>
      <p:sp>
        <p:nvSpPr>
          <p:cNvPr id="846" name="Google Shape;84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5" name="Google Shape;85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Charlie</a:t>
            </a:r>
            <a:endParaRPr/>
          </a:p>
        </p:txBody>
      </p:sp>
      <p:sp>
        <p:nvSpPr>
          <p:cNvPr id="856" name="Google Shape;85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4" name="Google Shape;8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3 min - Charlie</a:t>
            </a:r>
            <a:endParaRPr/>
          </a:p>
        </p:txBody>
      </p:sp>
      <p:sp>
        <p:nvSpPr>
          <p:cNvPr id="865" name="Google Shape;8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3" name="Google Shape;87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Charlie</a:t>
            </a:r>
            <a:endParaRPr/>
          </a:p>
        </p:txBody>
      </p:sp>
      <p:sp>
        <p:nvSpPr>
          <p:cNvPr id="874" name="Google Shape;87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2" name="Google Shape;88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Charlie</a:t>
            </a:r>
            <a:endParaRPr/>
          </a:p>
        </p:txBody>
      </p:sp>
      <p:sp>
        <p:nvSpPr>
          <p:cNvPr id="883" name="Google Shape;88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0" name="Google Shape;8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8" name="Google Shape;89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Kaizen: Proceso de mejora continua, que hicimos bien, que Lider de Serviciodemos hacer mejor, empezar hacer </a:t>
            </a:r>
            <a:r>
              <a:rPr lang="en-GB" b="1"/>
              <a:t>3 min  Charlie</a:t>
            </a:r>
            <a:endParaRPr b="1"/>
          </a:p>
        </p:txBody>
      </p:sp>
      <p:sp>
        <p:nvSpPr>
          <p:cNvPr id="899" name="Google Shape;89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7" name="Google Shape;90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 min Charlie</a:t>
            </a:r>
            <a:endParaRPr/>
          </a:p>
        </p:txBody>
      </p:sp>
      <p:sp>
        <p:nvSpPr>
          <p:cNvPr id="908" name="Google Shape;90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4" name="Google Shape;91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 min charlie</a:t>
            </a:r>
            <a:endParaRPr/>
          </a:p>
        </p:txBody>
      </p:sp>
      <p:sp>
        <p:nvSpPr>
          <p:cNvPr id="915" name="Google Shape;91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3" name="Google Shape;92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5 min Charlie </a:t>
            </a:r>
            <a:endParaRPr/>
          </a:p>
        </p:txBody>
      </p:sp>
      <p:sp>
        <p:nvSpPr>
          <p:cNvPr id="924" name="Google Shape;92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2" name="Google Shape;9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8" name="Google Shape;9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8" name="Google Shape;94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3" name="Google Shape;9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3" name="Google Shape;96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1" name="Google Shape;97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1" name="Google Shape;98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1" name="Google Shape;9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4" name="Google Shape;100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0" name="Google Shape;101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9" name="Google Shape;101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7" name="Google Shape;102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Johnny</a:t>
            </a:r>
            <a:endParaRPr/>
          </a:p>
        </p:txBody>
      </p:sp>
      <p:sp>
        <p:nvSpPr>
          <p:cNvPr id="1028" name="Google Shape;102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63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4" name="Google Shape;103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5" name="Google Shape;104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3" name="Google Shape;105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0" name="Google Shape;106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7" name="Google Shape;106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Enfoque en crear valor para el negocio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Entregar valor – identificar barreras lo más temprano posible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Optimizar valor – simplificar procesos , disminuir los hand-offs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Optimizar sistemas – Todo ( procesos mas sistemas TI ) , proponer nuevas formas - innovar</a:t>
            </a:r>
            <a:endParaRPr/>
          </a:p>
        </p:txBody>
      </p:sp>
      <p:sp>
        <p:nvSpPr>
          <p:cNvPr id="1075" name="Google Shape;1075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69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1" name="Google Shape;1081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Todos se enfocan en la mejora del valor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Lean -  Base de todo en negocio:  Minimizar los riesgos ( cuestan plata )  y desperdicios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Agile – Filosofia de capacidad flexible y respuesta al cambio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Scrum – NO ES UNA METOFDOLOGIA:  Marco de trabajo  ( Caja de herramientas ) , roles, practicas y herramientas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Kanban – Metodologia enfocada en entrega continua </a:t>
            </a:r>
            <a:endParaRPr/>
          </a:p>
        </p:txBody>
      </p:sp>
      <p:sp>
        <p:nvSpPr>
          <p:cNvPr id="1082" name="Google Shape;1082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70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/>
              <a:t>3 min</a:t>
            </a:r>
            <a:endParaRPr/>
          </a:p>
        </p:txBody>
      </p:sp>
      <p:sp>
        <p:nvSpPr>
          <p:cNvPr id="1107" name="Google Shape;1107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71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3" name="Google Shape;111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n-GB"/>
              <a:t>Carlos S.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5" name="Google Shape;113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1" name="Google Shape;114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9" name="Google Shape;114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5" name="Google Shape;115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3" name="Google Shape;116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n-GB"/>
              <a:t>Carlos S.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5" name="Google Shape;118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3" name="Google Shape;119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1" name="Google Shape;120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Carlos S.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3" name="Google Shape;122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9" name="Google Shape;122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5" name="Google Shape;1235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Carlos S.</a:t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7" name="Google Shape;125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2" name="Google Shape;1262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Carlos S.</a:t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f6c9ba7c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f6c9ba7cbc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gf6c9ba7cbc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1" name="Google Shape;1291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Carlos S.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3" name="Google Shape;131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5" name="Google Shape;134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Carlos S.</a:t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7" name="Google Shape;136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5" name="Google Shape;137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4" name="Google Shape;1384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Carlos S.</a:t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6" name="Google Shape;140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1" name="Google Shape;141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9" name="Google Shape;1509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2" name="Google Shape;158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7" name="Google Shape;167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ar - Azul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7"/>
          <p:cNvSpPr txBox="1">
            <a:spLocks noGrp="1"/>
          </p:cNvSpPr>
          <p:nvPr>
            <p:ph type="title"/>
          </p:nvPr>
        </p:nvSpPr>
        <p:spPr>
          <a:xfrm>
            <a:off x="831850" y="1637413"/>
            <a:ext cx="10515600" cy="145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79BB"/>
              </a:buClr>
              <a:buSzPts val="6000"/>
              <a:buFont typeface="Barlow SemiBold"/>
              <a:buNone/>
              <a:defRPr sz="6000">
                <a:solidFill>
                  <a:srgbClr val="4279B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body" idx="1"/>
          </p:nvPr>
        </p:nvSpPr>
        <p:spPr>
          <a:xfrm>
            <a:off x="831850" y="3122169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47"/>
          <p:cNvSpPr/>
          <p:nvPr/>
        </p:nvSpPr>
        <p:spPr>
          <a:xfrm flipH="1">
            <a:off x="-26753" y="4051497"/>
            <a:ext cx="12247056" cy="2829868"/>
          </a:xfrm>
          <a:custGeom>
            <a:avLst/>
            <a:gdLst/>
            <a:ahLst/>
            <a:cxnLst/>
            <a:rect l="l" t="t" r="r" b="b"/>
            <a:pathLst>
              <a:path w="12247056" h="2829868" extrusionOk="0">
                <a:moveTo>
                  <a:pt x="0" y="1310556"/>
                </a:moveTo>
                <a:cubicBezTo>
                  <a:pt x="1213339" y="985827"/>
                  <a:pt x="2233267" y="790513"/>
                  <a:pt x="3642150" y="787791"/>
                </a:cubicBezTo>
                <a:cubicBezTo>
                  <a:pt x="5051034" y="785070"/>
                  <a:pt x="7020741" y="1425525"/>
                  <a:pt x="8453301" y="1294227"/>
                </a:cubicBezTo>
                <a:cubicBezTo>
                  <a:pt x="9885861" y="1162929"/>
                  <a:pt x="12066353" y="119575"/>
                  <a:pt x="12237510" y="0"/>
                </a:cubicBezTo>
                <a:cubicBezTo>
                  <a:pt x="12239854" y="893299"/>
                  <a:pt x="12235333" y="1934392"/>
                  <a:pt x="12247056" y="2825346"/>
                </a:cubicBezTo>
                <a:lnTo>
                  <a:pt x="879" y="2829868"/>
                </a:lnTo>
                <a:cubicBezTo>
                  <a:pt x="2009" y="1956458"/>
                  <a:pt x="2512" y="1768510"/>
                  <a:pt x="0" y="1310556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0107" y="92498"/>
            <a:ext cx="3211632" cy="1469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Anaranjada: Título y Contenido - 2 Subtítulo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9121"/>
              </a:buClr>
              <a:buSzPts val="4400"/>
              <a:buFont typeface="Barlow SemiBold"/>
              <a:buNone/>
              <a:defRPr>
                <a:solidFill>
                  <a:srgbClr val="EE912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8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E801C"/>
              </a:buClr>
              <a:buSzPts val="2400"/>
              <a:buNone/>
              <a:defRPr sz="2400" b="1">
                <a:solidFill>
                  <a:srgbClr val="CE801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8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8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E801C"/>
              </a:buClr>
              <a:buSzPts val="2400"/>
              <a:buNone/>
              <a:defRPr sz="2400" b="1">
                <a:solidFill>
                  <a:srgbClr val="CE801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5" name="Google Shape;205;p8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80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80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Anaranjada: Título, Contenido y Fotografía">
  <p:cSld name="Sección Anaranjada: Título, Contenido y Fotografía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1"/>
          <p:cNvSpPr/>
          <p:nvPr/>
        </p:nvSpPr>
        <p:spPr>
          <a:xfrm>
            <a:off x="7144686" y="-56271"/>
            <a:ext cx="5122342" cy="7005711"/>
          </a:xfrm>
          <a:custGeom>
            <a:avLst/>
            <a:gdLst/>
            <a:ahLst/>
            <a:cxnLst/>
            <a:rect l="l" t="t" r="r" b="b"/>
            <a:pathLst>
              <a:path w="5122342" h="7005711" extrusionOk="0">
                <a:moveTo>
                  <a:pt x="311191" y="0"/>
                </a:moveTo>
                <a:cubicBezTo>
                  <a:pt x="117760" y="813582"/>
                  <a:pt x="-75671" y="1627164"/>
                  <a:pt x="29837" y="2630659"/>
                </a:cubicBezTo>
                <a:cubicBezTo>
                  <a:pt x="135345" y="3634154"/>
                  <a:pt x="773080" y="5294142"/>
                  <a:pt x="944237" y="6020973"/>
                </a:cubicBezTo>
                <a:cubicBezTo>
                  <a:pt x="1115394" y="6747804"/>
                  <a:pt x="1056779" y="6991643"/>
                  <a:pt x="1056779" y="6991643"/>
                </a:cubicBezTo>
                <a:lnTo>
                  <a:pt x="1056779" y="6991643"/>
                </a:lnTo>
                <a:lnTo>
                  <a:pt x="5122342" y="7005711"/>
                </a:lnTo>
                <a:cubicBezTo>
                  <a:pt x="5117653" y="4675164"/>
                  <a:pt x="5112963" y="2344616"/>
                  <a:pt x="5108274" y="14069"/>
                </a:cubicBezTo>
                <a:lnTo>
                  <a:pt x="311191" y="0"/>
                </a:lnTo>
                <a:close/>
              </a:path>
            </a:pathLst>
          </a:custGeom>
          <a:solidFill>
            <a:srgbClr val="EE9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1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9121"/>
              </a:buClr>
              <a:buSzPts val="4400"/>
              <a:buFont typeface="Barlow SemiBold"/>
              <a:buNone/>
              <a:defRPr>
                <a:solidFill>
                  <a:srgbClr val="EE912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34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81"/>
          <p:cNvSpPr>
            <a:spLocks noGrp="1"/>
          </p:cNvSpPr>
          <p:nvPr>
            <p:ph type="pic" idx="2"/>
          </p:nvPr>
        </p:nvSpPr>
        <p:spPr>
          <a:xfrm>
            <a:off x="7198921" y="-3446"/>
            <a:ext cx="5013871" cy="689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Anaranjada: Título" type="titleOnly">
  <p:cSld name="TITLE_ONLY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9121"/>
              </a:buClr>
              <a:buSzPts val="4400"/>
              <a:buFont typeface="Barlow SemiBold"/>
              <a:buNone/>
              <a:defRPr>
                <a:solidFill>
                  <a:srgbClr val="EE912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82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82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Anaranjada: Fotografía Completa">
  <p:cSld name="Sección Anaranjada: Fotografía Completa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3"/>
          <p:cNvSpPr>
            <a:spLocks noGrp="1"/>
          </p:cNvSpPr>
          <p:nvPr>
            <p:ph type="pic" idx="2"/>
          </p:nvPr>
        </p:nvSpPr>
        <p:spPr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Google Shape;219;p83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83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Rojo Vivo: Separador">
  <p:cSld name="Sección Rojo Vivo: Separador">
    <p:bg>
      <p:bgPr>
        <a:solidFill>
          <a:srgbClr val="CE214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5"/>
          <p:cNvSpPr>
            <a:spLocks noGrp="1"/>
          </p:cNvSpPr>
          <p:nvPr>
            <p:ph type="pic" idx="2"/>
          </p:nvPr>
        </p:nvSpPr>
        <p:spPr>
          <a:xfrm>
            <a:off x="7196547" y="-19585"/>
            <a:ext cx="5013871" cy="6893644"/>
          </a:xfrm>
          <a:prstGeom prst="rect">
            <a:avLst/>
          </a:prstGeom>
          <a:solidFill>
            <a:srgbClr val="B41C38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85"/>
          <p:cNvSpPr txBox="1">
            <a:spLocks noGrp="1"/>
          </p:cNvSpPr>
          <p:nvPr>
            <p:ph type="ctrTitle"/>
          </p:nvPr>
        </p:nvSpPr>
        <p:spPr>
          <a:xfrm>
            <a:off x="551234" y="2075674"/>
            <a:ext cx="62192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arlow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85"/>
          <p:cNvSpPr txBox="1">
            <a:spLocks noGrp="1"/>
          </p:cNvSpPr>
          <p:nvPr>
            <p:ph type="subTitle" idx="1"/>
          </p:nvPr>
        </p:nvSpPr>
        <p:spPr>
          <a:xfrm>
            <a:off x="551234" y="4555349"/>
            <a:ext cx="621921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31" name="Google Shape;231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1234" y="290065"/>
            <a:ext cx="3211632" cy="1469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Rojo Vivo: Título y Contenido">
  <p:cSld name="Sección Rojo Vivo: Título y Contenido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2142"/>
              </a:buClr>
              <a:buSzPts val="4400"/>
              <a:buFont typeface="Barlow SemiBold"/>
              <a:buNone/>
              <a:defRPr>
                <a:solidFill>
                  <a:srgbClr val="CE214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86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86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Rojo Vivo: Título y Contenido - 2 Columnas" type="twoObj">
  <p:cSld name="TWO_OBJECT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2142"/>
              </a:buClr>
              <a:buSzPts val="4400"/>
              <a:buFont typeface="Barlow SemiBold"/>
              <a:buNone/>
              <a:defRPr>
                <a:solidFill>
                  <a:srgbClr val="CE214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8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87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87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Rojo Vivo: Título y Contenido - 2 Subtítulos" type="twoTxTwoObj">
  <p:cSld name="TWO_OBJECTS_WITH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2142"/>
              </a:buClr>
              <a:buSzPts val="4400"/>
              <a:buFont typeface="Barlow SemiBold"/>
              <a:buNone/>
              <a:defRPr>
                <a:solidFill>
                  <a:srgbClr val="CE214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8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1C38"/>
              </a:buClr>
              <a:buSzPts val="2400"/>
              <a:buNone/>
              <a:defRPr sz="2400" b="1">
                <a:solidFill>
                  <a:srgbClr val="B41C3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6" name="Google Shape;246;p8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8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1C38"/>
              </a:buClr>
              <a:buSzPts val="2400"/>
              <a:buNone/>
              <a:defRPr sz="2400" b="1">
                <a:solidFill>
                  <a:srgbClr val="B41C3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8" name="Google Shape;248;p8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88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88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Rojo Vivo: Título, Contenido y Fotografía">
  <p:cSld name="Sección Rojo Vivo: Título, Contenido y Fotografía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9"/>
          <p:cNvSpPr/>
          <p:nvPr/>
        </p:nvSpPr>
        <p:spPr>
          <a:xfrm>
            <a:off x="7144686" y="-56271"/>
            <a:ext cx="5122342" cy="7005711"/>
          </a:xfrm>
          <a:custGeom>
            <a:avLst/>
            <a:gdLst/>
            <a:ahLst/>
            <a:cxnLst/>
            <a:rect l="l" t="t" r="r" b="b"/>
            <a:pathLst>
              <a:path w="5122342" h="7005711" extrusionOk="0">
                <a:moveTo>
                  <a:pt x="311191" y="0"/>
                </a:moveTo>
                <a:cubicBezTo>
                  <a:pt x="117760" y="813582"/>
                  <a:pt x="-75671" y="1627164"/>
                  <a:pt x="29837" y="2630659"/>
                </a:cubicBezTo>
                <a:cubicBezTo>
                  <a:pt x="135345" y="3634154"/>
                  <a:pt x="773080" y="5294142"/>
                  <a:pt x="944237" y="6020973"/>
                </a:cubicBezTo>
                <a:cubicBezTo>
                  <a:pt x="1115394" y="6747804"/>
                  <a:pt x="1056779" y="6991643"/>
                  <a:pt x="1056779" y="6991643"/>
                </a:cubicBezTo>
                <a:lnTo>
                  <a:pt x="1056779" y="6991643"/>
                </a:lnTo>
                <a:lnTo>
                  <a:pt x="5122342" y="7005711"/>
                </a:lnTo>
                <a:cubicBezTo>
                  <a:pt x="5117653" y="4675164"/>
                  <a:pt x="5112963" y="2344616"/>
                  <a:pt x="5108274" y="14069"/>
                </a:cubicBezTo>
                <a:lnTo>
                  <a:pt x="311191" y="0"/>
                </a:lnTo>
                <a:close/>
              </a:path>
            </a:pathLst>
          </a:custGeom>
          <a:solidFill>
            <a:srgbClr val="CE21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9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2142"/>
              </a:buClr>
              <a:buSzPts val="4400"/>
              <a:buFont typeface="Barlow SemiBold"/>
              <a:buNone/>
              <a:defRPr>
                <a:solidFill>
                  <a:srgbClr val="CE214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34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89"/>
          <p:cNvSpPr>
            <a:spLocks noGrp="1"/>
          </p:cNvSpPr>
          <p:nvPr>
            <p:ph type="pic" idx="2"/>
          </p:nvPr>
        </p:nvSpPr>
        <p:spPr>
          <a:xfrm>
            <a:off x="7198921" y="-3446"/>
            <a:ext cx="5013871" cy="689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Rojo Vivo: Título" type="titleOnly">
  <p:cSld name="TITLE_ONLY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41C38"/>
              </a:buClr>
              <a:buSzPts val="4400"/>
              <a:buFont typeface="Barlow SemiBold"/>
              <a:buNone/>
              <a:defRPr>
                <a:solidFill>
                  <a:srgbClr val="B41C3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90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90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Contenido y Fotografía">
  <p:cSld name="Título, Contenido y Fotografía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8"/>
          <p:cNvSpPr/>
          <p:nvPr/>
        </p:nvSpPr>
        <p:spPr>
          <a:xfrm>
            <a:off x="7144686" y="-56271"/>
            <a:ext cx="5122342" cy="7005711"/>
          </a:xfrm>
          <a:custGeom>
            <a:avLst/>
            <a:gdLst/>
            <a:ahLst/>
            <a:cxnLst/>
            <a:rect l="l" t="t" r="r" b="b"/>
            <a:pathLst>
              <a:path w="5122342" h="7005711" extrusionOk="0">
                <a:moveTo>
                  <a:pt x="311191" y="0"/>
                </a:moveTo>
                <a:cubicBezTo>
                  <a:pt x="117760" y="813582"/>
                  <a:pt x="-75671" y="1627164"/>
                  <a:pt x="29837" y="2630659"/>
                </a:cubicBezTo>
                <a:cubicBezTo>
                  <a:pt x="135345" y="3634154"/>
                  <a:pt x="773080" y="5294142"/>
                  <a:pt x="944237" y="6020973"/>
                </a:cubicBezTo>
                <a:cubicBezTo>
                  <a:pt x="1115394" y="6747804"/>
                  <a:pt x="1056779" y="6991643"/>
                  <a:pt x="1056779" y="6991643"/>
                </a:cubicBezTo>
                <a:lnTo>
                  <a:pt x="1056779" y="6991643"/>
                </a:lnTo>
                <a:lnTo>
                  <a:pt x="5122342" y="7005711"/>
                </a:lnTo>
                <a:cubicBezTo>
                  <a:pt x="5117653" y="4675164"/>
                  <a:pt x="5112963" y="2344616"/>
                  <a:pt x="5108274" y="14069"/>
                </a:cubicBezTo>
                <a:lnTo>
                  <a:pt x="311191" y="0"/>
                </a:lnTo>
                <a:close/>
              </a:path>
            </a:pathLst>
          </a:custGeom>
          <a:solidFill>
            <a:srgbClr val="4279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48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79BB"/>
              </a:buClr>
              <a:buSzPts val="4400"/>
              <a:buFont typeface="Barlow SemiBold"/>
              <a:buNone/>
              <a:defRPr>
                <a:solidFill>
                  <a:srgbClr val="4279B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34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48"/>
          <p:cNvSpPr>
            <a:spLocks noGrp="1"/>
          </p:cNvSpPr>
          <p:nvPr>
            <p:ph type="pic" idx="2"/>
          </p:nvPr>
        </p:nvSpPr>
        <p:spPr>
          <a:xfrm>
            <a:off x="7198921" y="-3446"/>
            <a:ext cx="5013871" cy="689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Rojo Vivo: Fotografía Completa">
  <p:cSld name="Sección Rojo Vivo: Fotografía Completa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1"/>
          <p:cNvSpPr>
            <a:spLocks noGrp="1"/>
          </p:cNvSpPr>
          <p:nvPr>
            <p:ph type="pic" idx="2"/>
          </p:nvPr>
        </p:nvSpPr>
        <p:spPr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91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91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42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822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430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5764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4891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7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809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7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7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7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6142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7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545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7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529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ontenido">
  <p:cSld name="Título y Contenid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9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6BAE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79BB"/>
              </a:buClr>
              <a:buSzPts val="4400"/>
              <a:buFont typeface="Barlow SemiBold"/>
              <a:buNone/>
              <a:defRPr>
                <a:solidFill>
                  <a:srgbClr val="4279B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9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732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0951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6255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5094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9415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39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ontenido - 2 Columnas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0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6BAE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79BB"/>
              </a:buClr>
              <a:buSzPts val="4400"/>
              <a:buFont typeface="Barlow SemiBold"/>
              <a:buNone/>
              <a:defRPr>
                <a:solidFill>
                  <a:srgbClr val="4279B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60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ontenido - 2 Subtítulo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1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6BAE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6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79BB"/>
              </a:buClr>
              <a:buSzPts val="4400"/>
              <a:buFont typeface="Barlow SemiBold"/>
              <a:buNone/>
              <a:defRPr>
                <a:solidFill>
                  <a:srgbClr val="4279B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79BB"/>
              </a:buClr>
              <a:buSzPts val="2400"/>
              <a:buNone/>
              <a:defRPr sz="2400" b="1">
                <a:solidFill>
                  <a:srgbClr val="4279BB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79BB"/>
              </a:buClr>
              <a:buSzPts val="2400"/>
              <a:buNone/>
              <a:defRPr sz="2400" b="1">
                <a:solidFill>
                  <a:srgbClr val="4279BB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1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8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Anaranjada: Separador">
  <p:cSld name="Sección Anaranjada: Separador">
    <p:bg>
      <p:bgPr>
        <a:solidFill>
          <a:srgbClr val="EE912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7"/>
          <p:cNvSpPr>
            <a:spLocks noGrp="1"/>
          </p:cNvSpPr>
          <p:nvPr>
            <p:ph type="pic" idx="2"/>
          </p:nvPr>
        </p:nvSpPr>
        <p:spPr>
          <a:xfrm>
            <a:off x="7196547" y="-19585"/>
            <a:ext cx="5013871" cy="6893644"/>
          </a:xfrm>
          <a:prstGeom prst="rect">
            <a:avLst/>
          </a:prstGeom>
          <a:solidFill>
            <a:srgbClr val="CE801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77"/>
          <p:cNvSpPr txBox="1">
            <a:spLocks noGrp="1"/>
          </p:cNvSpPr>
          <p:nvPr>
            <p:ph type="ctrTitle"/>
          </p:nvPr>
        </p:nvSpPr>
        <p:spPr>
          <a:xfrm>
            <a:off x="551234" y="2075674"/>
            <a:ext cx="62192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arlow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77"/>
          <p:cNvSpPr txBox="1">
            <a:spLocks noGrp="1"/>
          </p:cNvSpPr>
          <p:nvPr>
            <p:ph type="subTitle" idx="1"/>
          </p:nvPr>
        </p:nvSpPr>
        <p:spPr>
          <a:xfrm>
            <a:off x="551234" y="4555349"/>
            <a:ext cx="621921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88" name="Google Shape;188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1234" y="290065"/>
            <a:ext cx="3211632" cy="1469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Anaranjada: Título y Contenido">
  <p:cSld name="Sección Anaranjada: Título y Contenido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9121"/>
              </a:buClr>
              <a:buSzPts val="4400"/>
              <a:buFont typeface="Barlow SemiBold"/>
              <a:buNone/>
              <a:defRPr>
                <a:solidFill>
                  <a:srgbClr val="EE912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7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78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78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 Anaranjada: Título y Contenido - 2 Columnas" type="twoObj">
  <p:cSld name="TWO_OBJECT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9121"/>
              </a:buClr>
              <a:buSzPts val="4400"/>
              <a:buFont typeface="Barlow SemiBold"/>
              <a:buNone/>
              <a:defRPr>
                <a:solidFill>
                  <a:srgbClr val="EE912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7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79"/>
          <p:cNvSpPr/>
          <p:nvPr/>
        </p:nvSpPr>
        <p:spPr>
          <a:xfrm flipH="1">
            <a:off x="-12659" y="6333512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79"/>
          <p:cNvSpPr/>
          <p:nvPr/>
        </p:nvSpPr>
        <p:spPr>
          <a:xfrm>
            <a:off x="-9297" y="6350924"/>
            <a:ext cx="12204659" cy="524488"/>
          </a:xfrm>
          <a:custGeom>
            <a:avLst/>
            <a:gdLst/>
            <a:ahLst/>
            <a:cxnLst/>
            <a:rect l="l" t="t" r="r" b="b"/>
            <a:pathLst>
              <a:path w="12204659" h="524488" extrusionOk="0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arlow SemiBold"/>
              <a:buNone/>
              <a:defRPr sz="4400" b="1" i="0" u="none" strike="noStrike" cap="non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71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arlow SemiBold"/>
              <a:buNone/>
              <a:defRPr sz="4400" b="1" i="0" u="none" strike="noStrike" cap="non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3" name="Google Shape;183;p7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arlow SemiBold"/>
              <a:buNone/>
              <a:defRPr sz="4400" b="1" i="0" u="none" strike="noStrike" cap="non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3" name="Google Shape;223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4029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2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612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www.youtube.com/watch?v=dJNCHvqKljU" TargetMode="External"/><Relationship Id="rId18" Type="http://schemas.openxmlformats.org/officeDocument/2006/relationships/slide" Target="slide2.xml"/><Relationship Id="rId3" Type="http://schemas.openxmlformats.org/officeDocument/2006/relationships/hyperlink" Target="https://www.youtube.com/watch?v=9NWbQlRcdh0" TargetMode="External"/><Relationship Id="rId7" Type="http://schemas.openxmlformats.org/officeDocument/2006/relationships/image" Target="../media/image15.png"/><Relationship Id="rId12" Type="http://schemas.openxmlformats.org/officeDocument/2006/relationships/hyperlink" Target="https://www.youtube.com/watch?v=pSguy2FuC2c" TargetMode="External"/><Relationship Id="rId17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11" Type="http://schemas.openxmlformats.org/officeDocument/2006/relationships/hyperlink" Target="https://www.youtube.com/watch?v=InXAS_zRvqQ" TargetMode="External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hyperlink" Target="https://confluence.corp.redbac.com/pages/viewpage.action?pageId=90274619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s://www.youtube.com/watch?v=er9gntPjTJU" TargetMode="External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2HKzohWTB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pm0lpa1VVw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7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"/>
          <p:cNvSpPr txBox="1">
            <a:spLocks noGrp="1"/>
          </p:cNvSpPr>
          <p:nvPr>
            <p:ph type="title"/>
          </p:nvPr>
        </p:nvSpPr>
        <p:spPr>
          <a:xfrm>
            <a:off x="743360" y="1699156"/>
            <a:ext cx="10515600" cy="145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Barlow SemiBold"/>
              <a:buNone/>
            </a:pPr>
            <a:br>
              <a:rPr lang="es-CR" sz="4000" dirty="0">
                <a:solidFill>
                  <a:srgbClr val="000000"/>
                </a:solidFill>
              </a:rPr>
            </a:br>
            <a:br>
              <a:rPr lang="es-CR" sz="4000" dirty="0">
                <a:solidFill>
                  <a:srgbClr val="000000"/>
                </a:solidFill>
              </a:rPr>
            </a:br>
            <a:r>
              <a:rPr lang="es-CR" sz="4000" dirty="0">
                <a:solidFill>
                  <a:srgbClr val="000000"/>
                </a:solidFill>
              </a:rPr>
              <a:t>Actualización Profesional en Dirección de Proyectos</a:t>
            </a:r>
            <a:r>
              <a:rPr lang="es-CR" sz="4400" dirty="0">
                <a:solidFill>
                  <a:srgbClr val="000000"/>
                </a:solidFill>
              </a:rPr>
              <a:t>  - </a:t>
            </a:r>
            <a:r>
              <a:rPr lang="es-CR" sz="4400">
                <a:solidFill>
                  <a:srgbClr val="000000"/>
                </a:solidFill>
              </a:rPr>
              <a:t>Semana </a:t>
            </a:r>
            <a:r>
              <a:rPr lang="es-CR" sz="4400" dirty="0">
                <a:solidFill>
                  <a:srgbClr val="000000"/>
                </a:solidFill>
              </a:rPr>
              <a:t>6</a:t>
            </a:r>
            <a:endParaRPr sz="4400" dirty="0"/>
          </a:p>
        </p:txBody>
      </p:sp>
      <p:sp>
        <p:nvSpPr>
          <p:cNvPr id="269" name="Google Shape;269;p1"/>
          <p:cNvSpPr txBox="1">
            <a:spLocks noGrp="1"/>
          </p:cNvSpPr>
          <p:nvPr>
            <p:ph type="body" idx="1"/>
          </p:nvPr>
        </p:nvSpPr>
        <p:spPr>
          <a:xfrm>
            <a:off x="838200" y="331881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s-CR" dirty="0"/>
              <a:t>Universidad para la Cooperación Internacional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"/>
          <p:cNvSpPr/>
          <p:nvPr/>
        </p:nvSpPr>
        <p:spPr>
          <a:xfrm>
            <a:off x="1524000" y="0"/>
            <a:ext cx="9171095" cy="15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5"/>
          <p:cNvSpPr/>
          <p:nvPr/>
        </p:nvSpPr>
        <p:spPr>
          <a:xfrm>
            <a:off x="1512919" y="5283201"/>
            <a:ext cx="9182176" cy="16163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2919" y="1302328"/>
            <a:ext cx="9182176" cy="4304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6"/>
          <p:cNvSpPr/>
          <p:nvPr/>
        </p:nvSpPr>
        <p:spPr>
          <a:xfrm>
            <a:off x="0" y="0"/>
            <a:ext cx="7539505" cy="6857542"/>
          </a:xfrm>
          <a:custGeom>
            <a:avLst/>
            <a:gdLst/>
            <a:ahLst/>
            <a:cxnLst/>
            <a:rect l="l" t="t" r="r" b="b"/>
            <a:pathLst>
              <a:path w="7539505" h="6857542" extrusionOk="0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0" name="Google Shape;290;p16"/>
          <p:cNvGrpSpPr/>
          <p:nvPr/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291" name="Google Shape;291;p16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" name="Google Shape;293;p16"/>
          <p:cNvSpPr txBox="1"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</a:pPr>
            <a:r>
              <a:rPr lang="en-US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Manifiesto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7"/>
          <p:cNvSpPr/>
          <p:nvPr/>
        </p:nvSpPr>
        <p:spPr>
          <a:xfrm>
            <a:off x="2783632" y="1988840"/>
            <a:ext cx="2808312" cy="72008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Individuos e interacciones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17"/>
          <p:cNvSpPr/>
          <p:nvPr/>
        </p:nvSpPr>
        <p:spPr>
          <a:xfrm>
            <a:off x="2783632" y="2780928"/>
            <a:ext cx="2808312" cy="72008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Software funcionando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2783632" y="3573016"/>
            <a:ext cx="2808312" cy="72008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Colaboración con el cliente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2783632" y="4365104"/>
            <a:ext cx="2808312" cy="72008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Respuesta ante el cambio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02;p17"/>
          <p:cNvSpPr/>
          <p:nvPr/>
        </p:nvSpPr>
        <p:spPr>
          <a:xfrm>
            <a:off x="6168008" y="1988840"/>
            <a:ext cx="2808312" cy="7200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sobre procesos y herramientas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17"/>
          <p:cNvSpPr/>
          <p:nvPr/>
        </p:nvSpPr>
        <p:spPr>
          <a:xfrm>
            <a:off x="6168008" y="2780928"/>
            <a:ext cx="2808312" cy="7200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sobre documentación extensiva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6168008" y="3573016"/>
            <a:ext cx="2808312" cy="7200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sobre negociación contractual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6168008" y="4365104"/>
            <a:ext cx="2808312" cy="7200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sobre seguir un plan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Manifiesto ágil</a:t>
            </a:r>
            <a:endParaRPr/>
          </a:p>
        </p:txBody>
      </p:sp>
      <p:sp>
        <p:nvSpPr>
          <p:cNvPr id="307" name="Google Shape;307;p17"/>
          <p:cNvSpPr txBox="1"/>
          <p:nvPr/>
        </p:nvSpPr>
        <p:spPr>
          <a:xfrm>
            <a:off x="3215680" y="5661248"/>
            <a:ext cx="5328592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Aunque valoramos los elementos de la derecha, valoramos más los de la izquierda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17"/>
          <p:cNvSpPr txBox="1"/>
          <p:nvPr/>
        </p:nvSpPr>
        <p:spPr>
          <a:xfrm>
            <a:off x="1524000" y="0"/>
            <a:ext cx="9144000" cy="9573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Manifesto Ágil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9"/>
          <p:cNvSpPr/>
          <p:nvPr/>
        </p:nvSpPr>
        <p:spPr>
          <a:xfrm>
            <a:off x="0" y="0"/>
            <a:ext cx="7539505" cy="6857542"/>
          </a:xfrm>
          <a:custGeom>
            <a:avLst/>
            <a:gdLst/>
            <a:ahLst/>
            <a:cxnLst/>
            <a:rect l="l" t="t" r="r" b="b"/>
            <a:pathLst>
              <a:path w="7539505" h="6857542" extrusionOk="0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0" name="Google Shape;320;p19"/>
          <p:cNvGrpSpPr/>
          <p:nvPr/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321" name="Google Shape;321;p19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p19"/>
          <p:cNvSpPr txBox="1"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</a:pPr>
            <a:r>
              <a:rPr lang="en-US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Ceremonias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28;p20">
            <a:extLst>
              <a:ext uri="{FF2B5EF4-FFF2-40B4-BE49-F238E27FC236}">
                <a16:creationId xmlns:a16="http://schemas.microsoft.com/office/drawing/2014/main" id="{B3039CDC-4A0E-E140-9648-2CEBF647B47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96846" y="5336566"/>
            <a:ext cx="82867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29;p20">
            <a:extLst>
              <a:ext uri="{FF2B5EF4-FFF2-40B4-BE49-F238E27FC236}">
                <a16:creationId xmlns:a16="http://schemas.microsoft.com/office/drawing/2014/main" id="{BFD30349-9995-434B-9269-618906A21CDC}"/>
              </a:ext>
            </a:extLst>
          </p:cNvPr>
          <p:cNvSpPr txBox="1">
            <a:spLocks/>
          </p:cNvSpPr>
          <p:nvPr/>
        </p:nvSpPr>
        <p:spPr>
          <a:xfrm>
            <a:off x="504978" y="246589"/>
            <a:ext cx="11285969" cy="39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1"/>
              </a:buClr>
              <a:buSzPts val="2800"/>
              <a:buFont typeface="Arial"/>
              <a:buNone/>
            </a:pPr>
            <a:r>
              <a:rPr lang="en-US"/>
              <a:t>Ceremonias de Scrum</a:t>
            </a:r>
          </a:p>
        </p:txBody>
      </p:sp>
      <p:cxnSp>
        <p:nvCxnSpPr>
          <p:cNvPr id="6" name="Google Shape;330;p20">
            <a:extLst>
              <a:ext uri="{FF2B5EF4-FFF2-40B4-BE49-F238E27FC236}">
                <a16:creationId xmlns:a16="http://schemas.microsoft.com/office/drawing/2014/main" id="{D9D0DB9D-E8E5-1842-8673-45452C59FD7F}"/>
              </a:ext>
            </a:extLst>
          </p:cNvPr>
          <p:cNvCxnSpPr/>
          <p:nvPr/>
        </p:nvCxnSpPr>
        <p:spPr>
          <a:xfrm>
            <a:off x="2555248" y="2140359"/>
            <a:ext cx="1775460" cy="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" name="Google Shape;331;p20">
            <a:extLst>
              <a:ext uri="{FF2B5EF4-FFF2-40B4-BE49-F238E27FC236}">
                <a16:creationId xmlns:a16="http://schemas.microsoft.com/office/drawing/2014/main" id="{A5D08A76-5023-8C4B-A195-65323DC194CE}"/>
              </a:ext>
            </a:extLst>
          </p:cNvPr>
          <p:cNvGrpSpPr/>
          <p:nvPr/>
        </p:nvGrpSpPr>
        <p:grpSpPr>
          <a:xfrm>
            <a:off x="2349071" y="2010331"/>
            <a:ext cx="251670" cy="260059"/>
            <a:chOff x="1031846" y="3338818"/>
            <a:chExt cx="251670" cy="260059"/>
          </a:xfrm>
        </p:grpSpPr>
        <p:sp>
          <p:nvSpPr>
            <p:cNvPr id="8" name="Google Shape;332;p20">
              <a:extLst>
                <a:ext uri="{FF2B5EF4-FFF2-40B4-BE49-F238E27FC236}">
                  <a16:creationId xmlns:a16="http://schemas.microsoft.com/office/drawing/2014/main" id="{0972D6E3-190C-8E46-9EE4-F73CCAA236D0}"/>
                </a:ext>
              </a:extLst>
            </p:cNvPr>
            <p:cNvSpPr/>
            <p:nvPr/>
          </p:nvSpPr>
          <p:spPr>
            <a:xfrm>
              <a:off x="1031846" y="3338818"/>
              <a:ext cx="251670" cy="2600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33;p20">
              <a:extLst>
                <a:ext uri="{FF2B5EF4-FFF2-40B4-BE49-F238E27FC236}">
                  <a16:creationId xmlns:a16="http://schemas.microsoft.com/office/drawing/2014/main" id="{D142B37C-FDCB-EB46-978E-F440732909B6}"/>
                </a:ext>
              </a:extLst>
            </p:cNvPr>
            <p:cNvSpPr/>
            <p:nvPr/>
          </p:nvSpPr>
          <p:spPr>
            <a:xfrm>
              <a:off x="1077339" y="3395496"/>
              <a:ext cx="160684" cy="14670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" name="Google Shape;334;p20">
            <a:extLst>
              <a:ext uri="{FF2B5EF4-FFF2-40B4-BE49-F238E27FC236}">
                <a16:creationId xmlns:a16="http://schemas.microsoft.com/office/drawing/2014/main" id="{B2F74F84-0B08-544C-9198-4395C98F38AE}"/>
              </a:ext>
            </a:extLst>
          </p:cNvPr>
          <p:cNvCxnSpPr/>
          <p:nvPr/>
        </p:nvCxnSpPr>
        <p:spPr>
          <a:xfrm>
            <a:off x="4536885" y="2134974"/>
            <a:ext cx="1775460" cy="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" name="Google Shape;335;p20">
            <a:extLst>
              <a:ext uri="{FF2B5EF4-FFF2-40B4-BE49-F238E27FC236}">
                <a16:creationId xmlns:a16="http://schemas.microsoft.com/office/drawing/2014/main" id="{2C52B1C1-6D39-BD4D-B82E-8867A2DF998A}"/>
              </a:ext>
            </a:extLst>
          </p:cNvPr>
          <p:cNvGrpSpPr/>
          <p:nvPr/>
        </p:nvGrpSpPr>
        <p:grpSpPr>
          <a:xfrm>
            <a:off x="4330708" y="2004946"/>
            <a:ext cx="251670" cy="260059"/>
            <a:chOff x="1031846" y="3338818"/>
            <a:chExt cx="251670" cy="260059"/>
          </a:xfrm>
        </p:grpSpPr>
        <p:sp>
          <p:nvSpPr>
            <p:cNvPr id="12" name="Google Shape;336;p20">
              <a:extLst>
                <a:ext uri="{FF2B5EF4-FFF2-40B4-BE49-F238E27FC236}">
                  <a16:creationId xmlns:a16="http://schemas.microsoft.com/office/drawing/2014/main" id="{FE850FE4-F2E6-424C-BAC4-E145D05C6194}"/>
                </a:ext>
              </a:extLst>
            </p:cNvPr>
            <p:cNvSpPr/>
            <p:nvPr/>
          </p:nvSpPr>
          <p:spPr>
            <a:xfrm>
              <a:off x="1031846" y="3338818"/>
              <a:ext cx="251670" cy="2600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337;p20">
              <a:extLst>
                <a:ext uri="{FF2B5EF4-FFF2-40B4-BE49-F238E27FC236}">
                  <a16:creationId xmlns:a16="http://schemas.microsoft.com/office/drawing/2014/main" id="{F786DEFF-3310-0D41-8804-DDF6E4745232}"/>
                </a:ext>
              </a:extLst>
            </p:cNvPr>
            <p:cNvSpPr/>
            <p:nvPr/>
          </p:nvSpPr>
          <p:spPr>
            <a:xfrm>
              <a:off x="1077339" y="3395496"/>
              <a:ext cx="160684" cy="14670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4" name="Google Shape;338;p20">
            <a:extLst>
              <a:ext uri="{FF2B5EF4-FFF2-40B4-BE49-F238E27FC236}">
                <a16:creationId xmlns:a16="http://schemas.microsoft.com/office/drawing/2014/main" id="{6E708189-035F-B74B-BC4D-76FA3D8F3CE5}"/>
              </a:ext>
            </a:extLst>
          </p:cNvPr>
          <p:cNvCxnSpPr/>
          <p:nvPr/>
        </p:nvCxnSpPr>
        <p:spPr>
          <a:xfrm>
            <a:off x="6540926" y="2134974"/>
            <a:ext cx="1775460" cy="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5" name="Google Shape;339;p20">
            <a:extLst>
              <a:ext uri="{FF2B5EF4-FFF2-40B4-BE49-F238E27FC236}">
                <a16:creationId xmlns:a16="http://schemas.microsoft.com/office/drawing/2014/main" id="{92129780-8B60-9440-A110-E5809C53B214}"/>
              </a:ext>
            </a:extLst>
          </p:cNvPr>
          <p:cNvGrpSpPr/>
          <p:nvPr/>
        </p:nvGrpSpPr>
        <p:grpSpPr>
          <a:xfrm>
            <a:off x="6312345" y="2004946"/>
            <a:ext cx="251670" cy="260059"/>
            <a:chOff x="1031846" y="3338818"/>
            <a:chExt cx="251670" cy="260059"/>
          </a:xfrm>
        </p:grpSpPr>
        <p:sp>
          <p:nvSpPr>
            <p:cNvPr id="16" name="Google Shape;340;p20">
              <a:extLst>
                <a:ext uri="{FF2B5EF4-FFF2-40B4-BE49-F238E27FC236}">
                  <a16:creationId xmlns:a16="http://schemas.microsoft.com/office/drawing/2014/main" id="{700CE432-29F0-294B-98E6-0FF406DFBE29}"/>
                </a:ext>
              </a:extLst>
            </p:cNvPr>
            <p:cNvSpPr/>
            <p:nvPr/>
          </p:nvSpPr>
          <p:spPr>
            <a:xfrm>
              <a:off x="1031846" y="3338818"/>
              <a:ext cx="251670" cy="2600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341;p20">
              <a:extLst>
                <a:ext uri="{FF2B5EF4-FFF2-40B4-BE49-F238E27FC236}">
                  <a16:creationId xmlns:a16="http://schemas.microsoft.com/office/drawing/2014/main" id="{342290A0-5F17-DC45-92E9-F7B2100CA3ED}"/>
                </a:ext>
              </a:extLst>
            </p:cNvPr>
            <p:cNvSpPr/>
            <p:nvPr/>
          </p:nvSpPr>
          <p:spPr>
            <a:xfrm>
              <a:off x="1077339" y="3395496"/>
              <a:ext cx="160684" cy="14670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342;p20">
            <a:extLst>
              <a:ext uri="{FF2B5EF4-FFF2-40B4-BE49-F238E27FC236}">
                <a16:creationId xmlns:a16="http://schemas.microsoft.com/office/drawing/2014/main" id="{7533CB20-B785-2845-9361-021346F4F78C}"/>
              </a:ext>
            </a:extLst>
          </p:cNvPr>
          <p:cNvGrpSpPr/>
          <p:nvPr/>
        </p:nvGrpSpPr>
        <p:grpSpPr>
          <a:xfrm>
            <a:off x="8316386" y="2004946"/>
            <a:ext cx="251670" cy="260059"/>
            <a:chOff x="1031846" y="3338818"/>
            <a:chExt cx="251670" cy="260059"/>
          </a:xfrm>
        </p:grpSpPr>
        <p:sp>
          <p:nvSpPr>
            <p:cNvPr id="19" name="Google Shape;343;p20">
              <a:extLst>
                <a:ext uri="{FF2B5EF4-FFF2-40B4-BE49-F238E27FC236}">
                  <a16:creationId xmlns:a16="http://schemas.microsoft.com/office/drawing/2014/main" id="{87401C00-9717-4E4B-9D81-97CFA7AE3703}"/>
                </a:ext>
              </a:extLst>
            </p:cNvPr>
            <p:cNvSpPr/>
            <p:nvPr/>
          </p:nvSpPr>
          <p:spPr>
            <a:xfrm>
              <a:off x="1031846" y="3338818"/>
              <a:ext cx="251670" cy="2600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44;p20">
              <a:extLst>
                <a:ext uri="{FF2B5EF4-FFF2-40B4-BE49-F238E27FC236}">
                  <a16:creationId xmlns:a16="http://schemas.microsoft.com/office/drawing/2014/main" id="{E28DAF7B-F357-5146-B28D-B750932E374D}"/>
                </a:ext>
              </a:extLst>
            </p:cNvPr>
            <p:cNvSpPr/>
            <p:nvPr/>
          </p:nvSpPr>
          <p:spPr>
            <a:xfrm>
              <a:off x="1077339" y="3395496"/>
              <a:ext cx="160684" cy="146701"/>
            </a:xfrm>
            <a:prstGeom prst="ellipse">
              <a:avLst/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45;p20">
            <a:extLst>
              <a:ext uri="{FF2B5EF4-FFF2-40B4-BE49-F238E27FC236}">
                <a16:creationId xmlns:a16="http://schemas.microsoft.com/office/drawing/2014/main" id="{4166CAB4-19E2-144E-8881-6885FD54CAB8}"/>
              </a:ext>
            </a:extLst>
          </p:cNvPr>
          <p:cNvGrpSpPr/>
          <p:nvPr/>
        </p:nvGrpSpPr>
        <p:grpSpPr>
          <a:xfrm>
            <a:off x="1834889" y="515499"/>
            <a:ext cx="1249554" cy="1255659"/>
            <a:chOff x="220484" y="2537406"/>
            <a:chExt cx="1249554" cy="1255659"/>
          </a:xfrm>
        </p:grpSpPr>
        <p:sp>
          <p:nvSpPr>
            <p:cNvPr id="22" name="Google Shape;346;p20">
              <a:extLst>
                <a:ext uri="{FF2B5EF4-FFF2-40B4-BE49-F238E27FC236}">
                  <a16:creationId xmlns:a16="http://schemas.microsoft.com/office/drawing/2014/main" id="{18D9AC77-692B-084C-AC44-299284F93C80}"/>
                </a:ext>
              </a:extLst>
            </p:cNvPr>
            <p:cNvSpPr/>
            <p:nvPr/>
          </p:nvSpPr>
          <p:spPr>
            <a:xfrm rot="7926502">
              <a:off x="380441" y="2743200"/>
              <a:ext cx="929640" cy="844072"/>
            </a:xfrm>
            <a:prstGeom prst="teardrop">
              <a:avLst>
                <a:gd name="adj" fmla="val 13454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47;p20">
              <a:extLst>
                <a:ext uri="{FF2B5EF4-FFF2-40B4-BE49-F238E27FC236}">
                  <a16:creationId xmlns:a16="http://schemas.microsoft.com/office/drawing/2014/main" id="{FA8E8C3A-9BAD-AC4D-B5B4-55415E58291A}"/>
                </a:ext>
              </a:extLst>
            </p:cNvPr>
            <p:cNvSpPr/>
            <p:nvPr/>
          </p:nvSpPr>
          <p:spPr>
            <a:xfrm>
              <a:off x="504978" y="2804160"/>
              <a:ext cx="691362" cy="69342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348;p20">
            <a:extLst>
              <a:ext uri="{FF2B5EF4-FFF2-40B4-BE49-F238E27FC236}">
                <a16:creationId xmlns:a16="http://schemas.microsoft.com/office/drawing/2014/main" id="{0CF84B5A-60EA-0D47-850E-3398E3A1EE96}"/>
              </a:ext>
            </a:extLst>
          </p:cNvPr>
          <p:cNvGrpSpPr/>
          <p:nvPr/>
        </p:nvGrpSpPr>
        <p:grpSpPr>
          <a:xfrm>
            <a:off x="3831766" y="540829"/>
            <a:ext cx="1249554" cy="1255659"/>
            <a:chOff x="220484" y="2537406"/>
            <a:chExt cx="1249554" cy="1255659"/>
          </a:xfrm>
        </p:grpSpPr>
        <p:sp>
          <p:nvSpPr>
            <p:cNvPr id="25" name="Google Shape;349;p20">
              <a:extLst>
                <a:ext uri="{FF2B5EF4-FFF2-40B4-BE49-F238E27FC236}">
                  <a16:creationId xmlns:a16="http://schemas.microsoft.com/office/drawing/2014/main" id="{4D6C980E-6B2E-D842-BC29-68D68CEA8987}"/>
                </a:ext>
              </a:extLst>
            </p:cNvPr>
            <p:cNvSpPr/>
            <p:nvPr/>
          </p:nvSpPr>
          <p:spPr>
            <a:xfrm rot="7926502">
              <a:off x="380441" y="2743200"/>
              <a:ext cx="929640" cy="844072"/>
            </a:xfrm>
            <a:prstGeom prst="teardrop">
              <a:avLst>
                <a:gd name="adj" fmla="val 134545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0;p20">
              <a:extLst>
                <a:ext uri="{FF2B5EF4-FFF2-40B4-BE49-F238E27FC236}">
                  <a16:creationId xmlns:a16="http://schemas.microsoft.com/office/drawing/2014/main" id="{FD5ADDE3-60CF-D043-A29B-91DD7F730C54}"/>
                </a:ext>
              </a:extLst>
            </p:cNvPr>
            <p:cNvSpPr/>
            <p:nvPr/>
          </p:nvSpPr>
          <p:spPr>
            <a:xfrm>
              <a:off x="504978" y="2804160"/>
              <a:ext cx="691362" cy="69342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oogle Shape;351;p20">
            <a:extLst>
              <a:ext uri="{FF2B5EF4-FFF2-40B4-BE49-F238E27FC236}">
                <a16:creationId xmlns:a16="http://schemas.microsoft.com/office/drawing/2014/main" id="{DA412EFA-F0DB-E241-93B6-2673609B1DA1}"/>
              </a:ext>
            </a:extLst>
          </p:cNvPr>
          <p:cNvGrpSpPr/>
          <p:nvPr/>
        </p:nvGrpSpPr>
        <p:grpSpPr>
          <a:xfrm>
            <a:off x="5813403" y="540829"/>
            <a:ext cx="1249554" cy="1255659"/>
            <a:chOff x="220484" y="2537406"/>
            <a:chExt cx="1249554" cy="1255659"/>
          </a:xfrm>
        </p:grpSpPr>
        <p:sp>
          <p:nvSpPr>
            <p:cNvPr id="28" name="Google Shape;352;p20">
              <a:extLst>
                <a:ext uri="{FF2B5EF4-FFF2-40B4-BE49-F238E27FC236}">
                  <a16:creationId xmlns:a16="http://schemas.microsoft.com/office/drawing/2014/main" id="{2074867B-5E6A-0541-8079-E6F4CA759A27}"/>
                </a:ext>
              </a:extLst>
            </p:cNvPr>
            <p:cNvSpPr/>
            <p:nvPr/>
          </p:nvSpPr>
          <p:spPr>
            <a:xfrm rot="7926502">
              <a:off x="380441" y="2743200"/>
              <a:ext cx="929640" cy="844072"/>
            </a:xfrm>
            <a:prstGeom prst="teardrop">
              <a:avLst>
                <a:gd name="adj" fmla="val 134545"/>
              </a:avLst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53;p20">
              <a:extLst>
                <a:ext uri="{FF2B5EF4-FFF2-40B4-BE49-F238E27FC236}">
                  <a16:creationId xmlns:a16="http://schemas.microsoft.com/office/drawing/2014/main" id="{C57AB3AC-5183-574A-BE5F-4861CCB31DC7}"/>
                </a:ext>
              </a:extLst>
            </p:cNvPr>
            <p:cNvSpPr/>
            <p:nvPr/>
          </p:nvSpPr>
          <p:spPr>
            <a:xfrm>
              <a:off x="504978" y="2804160"/>
              <a:ext cx="691362" cy="69342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54;p20">
            <a:extLst>
              <a:ext uri="{FF2B5EF4-FFF2-40B4-BE49-F238E27FC236}">
                <a16:creationId xmlns:a16="http://schemas.microsoft.com/office/drawing/2014/main" id="{9C0792A3-808C-C84F-BDFB-B82D5367A524}"/>
              </a:ext>
            </a:extLst>
          </p:cNvPr>
          <p:cNvGrpSpPr/>
          <p:nvPr/>
        </p:nvGrpSpPr>
        <p:grpSpPr>
          <a:xfrm>
            <a:off x="7817444" y="540829"/>
            <a:ext cx="1249554" cy="1255659"/>
            <a:chOff x="220484" y="2537406"/>
            <a:chExt cx="1249554" cy="1255659"/>
          </a:xfrm>
        </p:grpSpPr>
        <p:sp>
          <p:nvSpPr>
            <p:cNvPr id="31" name="Google Shape;355;p20">
              <a:extLst>
                <a:ext uri="{FF2B5EF4-FFF2-40B4-BE49-F238E27FC236}">
                  <a16:creationId xmlns:a16="http://schemas.microsoft.com/office/drawing/2014/main" id="{0155085B-D3AB-2E4F-8675-E055A15098BF}"/>
                </a:ext>
              </a:extLst>
            </p:cNvPr>
            <p:cNvSpPr/>
            <p:nvPr/>
          </p:nvSpPr>
          <p:spPr>
            <a:xfrm rot="7926502">
              <a:off x="380441" y="2743200"/>
              <a:ext cx="929640" cy="844072"/>
            </a:xfrm>
            <a:prstGeom prst="teardrop">
              <a:avLst>
                <a:gd name="adj" fmla="val 134545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56;p20">
              <a:extLst>
                <a:ext uri="{FF2B5EF4-FFF2-40B4-BE49-F238E27FC236}">
                  <a16:creationId xmlns:a16="http://schemas.microsoft.com/office/drawing/2014/main" id="{45CDF46D-FE8A-2C45-8185-D8E58175DD0A}"/>
                </a:ext>
              </a:extLst>
            </p:cNvPr>
            <p:cNvSpPr/>
            <p:nvPr/>
          </p:nvSpPr>
          <p:spPr>
            <a:xfrm>
              <a:off x="504978" y="2804160"/>
              <a:ext cx="691362" cy="69342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" name="Google Shape;357;p20">
            <a:extLst>
              <a:ext uri="{FF2B5EF4-FFF2-40B4-BE49-F238E27FC236}">
                <a16:creationId xmlns:a16="http://schemas.microsoft.com/office/drawing/2014/main" id="{C24B4122-FA1E-1446-906B-F3F20A006D8D}"/>
              </a:ext>
            </a:extLst>
          </p:cNvPr>
          <p:cNvSpPr txBox="1"/>
          <p:nvPr/>
        </p:nvSpPr>
        <p:spPr>
          <a:xfrm>
            <a:off x="1644076" y="2364258"/>
            <a:ext cx="17831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SPRINT PLANNING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58;p20">
            <a:extLst>
              <a:ext uri="{FF2B5EF4-FFF2-40B4-BE49-F238E27FC236}">
                <a16:creationId xmlns:a16="http://schemas.microsoft.com/office/drawing/2014/main" id="{8D954500-685F-CC45-862B-05564AC1AC5B}"/>
              </a:ext>
            </a:extLst>
          </p:cNvPr>
          <p:cNvSpPr txBox="1"/>
          <p:nvPr/>
        </p:nvSpPr>
        <p:spPr>
          <a:xfrm>
            <a:off x="1623332" y="2733459"/>
            <a:ext cx="1661657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 </a:t>
            </a:r>
            <a:r>
              <a:rPr kumimoji="0" lang="en-US" sz="9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hacer</a:t>
            </a: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9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un sprint planning https://www.youtube.com/watch?v=9NWbQlRcdh0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9;p20">
            <a:extLst>
              <a:ext uri="{FF2B5EF4-FFF2-40B4-BE49-F238E27FC236}">
                <a16:creationId xmlns:a16="http://schemas.microsoft.com/office/drawing/2014/main" id="{C7B529E7-020E-FA4B-BBC3-AE1EFEF86354}"/>
              </a:ext>
            </a:extLst>
          </p:cNvPr>
          <p:cNvSpPr txBox="1"/>
          <p:nvPr/>
        </p:nvSpPr>
        <p:spPr>
          <a:xfrm>
            <a:off x="3831765" y="2380680"/>
            <a:ext cx="13106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Daily Scrum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0;p20">
            <a:extLst>
              <a:ext uri="{FF2B5EF4-FFF2-40B4-BE49-F238E27FC236}">
                <a16:creationId xmlns:a16="http://schemas.microsoft.com/office/drawing/2014/main" id="{119117DF-6E63-4741-8DF3-D44AB2DDFF94}"/>
              </a:ext>
            </a:extLst>
          </p:cNvPr>
          <p:cNvSpPr txBox="1"/>
          <p:nvPr/>
        </p:nvSpPr>
        <p:spPr>
          <a:xfrm>
            <a:off x="7817442" y="2366516"/>
            <a:ext cx="17754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SPRINT REVIEW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54813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61;p20">
            <a:extLst>
              <a:ext uri="{FF2B5EF4-FFF2-40B4-BE49-F238E27FC236}">
                <a16:creationId xmlns:a16="http://schemas.microsoft.com/office/drawing/2014/main" id="{1D2DB5C9-FC10-9D4F-9E22-8FF69FEF61FE}"/>
              </a:ext>
            </a:extLst>
          </p:cNvPr>
          <p:cNvSpPr txBox="1"/>
          <p:nvPr/>
        </p:nvSpPr>
        <p:spPr>
          <a:xfrm>
            <a:off x="5759195" y="2358930"/>
            <a:ext cx="153525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REFINAMIENTO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" name="Google Shape;362;p20">
            <a:extLst>
              <a:ext uri="{FF2B5EF4-FFF2-40B4-BE49-F238E27FC236}">
                <a16:creationId xmlns:a16="http://schemas.microsoft.com/office/drawing/2014/main" id="{BFB30097-A67E-7349-95E7-6D80AFE54352}"/>
              </a:ext>
            </a:extLst>
          </p:cNvPr>
          <p:cNvCxnSpPr/>
          <p:nvPr/>
        </p:nvCxnSpPr>
        <p:spPr>
          <a:xfrm>
            <a:off x="8539111" y="2134974"/>
            <a:ext cx="1775460" cy="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9" name="Google Shape;363;p20">
            <a:extLst>
              <a:ext uri="{FF2B5EF4-FFF2-40B4-BE49-F238E27FC236}">
                <a16:creationId xmlns:a16="http://schemas.microsoft.com/office/drawing/2014/main" id="{0E8B5CFC-8D04-9B48-A2FD-DD8E2B34FF98}"/>
              </a:ext>
            </a:extLst>
          </p:cNvPr>
          <p:cNvGrpSpPr/>
          <p:nvPr/>
        </p:nvGrpSpPr>
        <p:grpSpPr>
          <a:xfrm>
            <a:off x="10314571" y="2004946"/>
            <a:ext cx="251670" cy="260059"/>
            <a:chOff x="1031846" y="3338818"/>
            <a:chExt cx="251670" cy="260059"/>
          </a:xfrm>
        </p:grpSpPr>
        <p:sp>
          <p:nvSpPr>
            <p:cNvPr id="40" name="Google Shape;364;p20">
              <a:extLst>
                <a:ext uri="{FF2B5EF4-FFF2-40B4-BE49-F238E27FC236}">
                  <a16:creationId xmlns:a16="http://schemas.microsoft.com/office/drawing/2014/main" id="{D2BC818F-A8AD-2843-A055-355B3C75E9FC}"/>
                </a:ext>
              </a:extLst>
            </p:cNvPr>
            <p:cNvSpPr/>
            <p:nvPr/>
          </p:nvSpPr>
          <p:spPr>
            <a:xfrm>
              <a:off x="1031846" y="3338818"/>
              <a:ext cx="251670" cy="2600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365;p20">
              <a:extLst>
                <a:ext uri="{FF2B5EF4-FFF2-40B4-BE49-F238E27FC236}">
                  <a16:creationId xmlns:a16="http://schemas.microsoft.com/office/drawing/2014/main" id="{2B4043E1-51CE-6547-B9CF-49CB44412584}"/>
                </a:ext>
              </a:extLst>
            </p:cNvPr>
            <p:cNvSpPr/>
            <p:nvPr/>
          </p:nvSpPr>
          <p:spPr>
            <a:xfrm>
              <a:off x="1077339" y="3395496"/>
              <a:ext cx="160684" cy="14670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366;p20">
            <a:extLst>
              <a:ext uri="{FF2B5EF4-FFF2-40B4-BE49-F238E27FC236}">
                <a16:creationId xmlns:a16="http://schemas.microsoft.com/office/drawing/2014/main" id="{D7930F42-BE32-6E4D-A706-3A3626F8BEDD}"/>
              </a:ext>
            </a:extLst>
          </p:cNvPr>
          <p:cNvGrpSpPr/>
          <p:nvPr/>
        </p:nvGrpSpPr>
        <p:grpSpPr>
          <a:xfrm>
            <a:off x="9815629" y="540829"/>
            <a:ext cx="1249554" cy="1255659"/>
            <a:chOff x="220484" y="2537406"/>
            <a:chExt cx="1249554" cy="1255659"/>
          </a:xfrm>
        </p:grpSpPr>
        <p:sp>
          <p:nvSpPr>
            <p:cNvPr id="43" name="Google Shape;367;p20">
              <a:extLst>
                <a:ext uri="{FF2B5EF4-FFF2-40B4-BE49-F238E27FC236}">
                  <a16:creationId xmlns:a16="http://schemas.microsoft.com/office/drawing/2014/main" id="{D10D501B-FEF7-0543-AEC4-C188C810A50D}"/>
                </a:ext>
              </a:extLst>
            </p:cNvPr>
            <p:cNvSpPr/>
            <p:nvPr/>
          </p:nvSpPr>
          <p:spPr>
            <a:xfrm rot="7926502">
              <a:off x="380441" y="2743200"/>
              <a:ext cx="929640" cy="844072"/>
            </a:xfrm>
            <a:prstGeom prst="teardrop">
              <a:avLst>
                <a:gd name="adj" fmla="val 134545"/>
              </a:avLst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368;p20">
              <a:extLst>
                <a:ext uri="{FF2B5EF4-FFF2-40B4-BE49-F238E27FC236}">
                  <a16:creationId xmlns:a16="http://schemas.microsoft.com/office/drawing/2014/main" id="{7EE62234-96C6-2740-8315-D9AFEF559448}"/>
                </a:ext>
              </a:extLst>
            </p:cNvPr>
            <p:cNvSpPr/>
            <p:nvPr/>
          </p:nvSpPr>
          <p:spPr>
            <a:xfrm>
              <a:off x="504978" y="2804160"/>
              <a:ext cx="691362" cy="69342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369;p20">
            <a:extLst>
              <a:ext uri="{FF2B5EF4-FFF2-40B4-BE49-F238E27FC236}">
                <a16:creationId xmlns:a16="http://schemas.microsoft.com/office/drawing/2014/main" id="{CF99E77E-C989-D444-90B8-E98093FEE215}"/>
              </a:ext>
            </a:extLst>
          </p:cNvPr>
          <p:cNvSpPr txBox="1"/>
          <p:nvPr/>
        </p:nvSpPr>
        <p:spPr>
          <a:xfrm>
            <a:off x="9815627" y="2366516"/>
            <a:ext cx="17754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RETROSPECTIVA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370;p20">
            <a:extLst>
              <a:ext uri="{FF2B5EF4-FFF2-40B4-BE49-F238E27FC236}">
                <a16:creationId xmlns:a16="http://schemas.microsoft.com/office/drawing/2014/main" id="{442ECF97-42BF-8748-B8DC-D253ECAD0ED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9390" y="1000340"/>
            <a:ext cx="571348" cy="28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371;p20">
            <a:extLst>
              <a:ext uri="{FF2B5EF4-FFF2-40B4-BE49-F238E27FC236}">
                <a16:creationId xmlns:a16="http://schemas.microsoft.com/office/drawing/2014/main" id="{AE46240D-BCB7-BC4C-B4A8-6167572B3A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0113" y="919930"/>
            <a:ext cx="526212" cy="366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372;p20">
            <a:extLst>
              <a:ext uri="{FF2B5EF4-FFF2-40B4-BE49-F238E27FC236}">
                <a16:creationId xmlns:a16="http://schemas.microsoft.com/office/drawing/2014/main" id="{EC4DF9FD-60B2-4344-8606-E20865DC1DF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81373" y="1005118"/>
            <a:ext cx="523685" cy="292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373;p20">
            <a:extLst>
              <a:ext uri="{FF2B5EF4-FFF2-40B4-BE49-F238E27FC236}">
                <a16:creationId xmlns:a16="http://schemas.microsoft.com/office/drawing/2014/main" id="{DA4AE8A2-6714-5E4A-9580-86331BC8B43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04287" y="973027"/>
            <a:ext cx="466527" cy="339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374;p20">
            <a:extLst>
              <a:ext uri="{FF2B5EF4-FFF2-40B4-BE49-F238E27FC236}">
                <a16:creationId xmlns:a16="http://schemas.microsoft.com/office/drawing/2014/main" id="{B3B4556A-6855-1543-B75C-4B3D1DB3B6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2566" y="983913"/>
            <a:ext cx="596987" cy="31055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375;p20">
            <a:extLst>
              <a:ext uri="{FF2B5EF4-FFF2-40B4-BE49-F238E27FC236}">
                <a16:creationId xmlns:a16="http://schemas.microsoft.com/office/drawing/2014/main" id="{AC116C72-B394-2549-A31F-03F07614575D}"/>
              </a:ext>
            </a:extLst>
          </p:cNvPr>
          <p:cNvSpPr txBox="1"/>
          <p:nvPr/>
        </p:nvSpPr>
        <p:spPr>
          <a:xfrm>
            <a:off x="3625714" y="2732467"/>
            <a:ext cx="1661657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 </a:t>
            </a:r>
            <a:r>
              <a:rPr kumimoji="0" lang="en-US" sz="9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hacer</a:t>
            </a: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9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un Stand up meeting https://www.youtube.com/watch?v=er9gntPjTJU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2" name="Google Shape;376;p20">
            <a:extLst>
              <a:ext uri="{FF2B5EF4-FFF2-40B4-BE49-F238E27FC236}">
                <a16:creationId xmlns:a16="http://schemas.microsoft.com/office/drawing/2014/main" id="{F610B0FE-1B53-C94B-8DB1-707EA6B0372D}"/>
              </a:ext>
            </a:extLst>
          </p:cNvPr>
          <p:cNvSpPr txBox="1"/>
          <p:nvPr/>
        </p:nvSpPr>
        <p:spPr>
          <a:xfrm>
            <a:off x="7609733" y="2773823"/>
            <a:ext cx="1661657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 </a:t>
            </a:r>
            <a:r>
              <a:rPr kumimoji="0" lang="en-US" sz="9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hacer</a:t>
            </a: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9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un sprint review https://www.youtube.com/watch?v=InXAS_zRvqQ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3" name="Google Shape;377;p20">
            <a:extLst>
              <a:ext uri="{FF2B5EF4-FFF2-40B4-BE49-F238E27FC236}">
                <a16:creationId xmlns:a16="http://schemas.microsoft.com/office/drawing/2014/main" id="{D1536EF0-E8BF-5D4A-B489-D8C6245AF278}"/>
              </a:ext>
            </a:extLst>
          </p:cNvPr>
          <p:cNvSpPr txBox="1"/>
          <p:nvPr/>
        </p:nvSpPr>
        <p:spPr>
          <a:xfrm>
            <a:off x="5607351" y="2773823"/>
            <a:ext cx="1661657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 </a:t>
            </a:r>
            <a:r>
              <a:rPr kumimoji="0" lang="en-US" sz="9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hacer</a:t>
            </a: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9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un </a:t>
            </a:r>
            <a:r>
              <a:rPr kumimoji="0" lang="en-US" sz="9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refinamiento</a:t>
            </a: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https://www.youtube.com/watch?v=pSguy2FuC2c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4" name="Google Shape;378;p20">
            <a:extLst>
              <a:ext uri="{FF2B5EF4-FFF2-40B4-BE49-F238E27FC236}">
                <a16:creationId xmlns:a16="http://schemas.microsoft.com/office/drawing/2014/main" id="{4DB2359A-0697-AA4C-BEA9-19041CABCF57}"/>
              </a:ext>
            </a:extLst>
          </p:cNvPr>
          <p:cNvSpPr txBox="1"/>
          <p:nvPr/>
        </p:nvSpPr>
        <p:spPr>
          <a:xfrm>
            <a:off x="9570581" y="2758516"/>
            <a:ext cx="1661657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SzPts val="900"/>
              <a:buFont typeface="Arial"/>
              <a:buChar char="•"/>
              <a:defRPr/>
            </a:pP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 </a:t>
            </a:r>
            <a:r>
              <a:rPr kumimoji="0" lang="en-US" sz="9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hacer</a:t>
            </a: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9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9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una</a:t>
            </a: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retrospectiv</a:t>
            </a: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3"/>
              </a:rPr>
              <a:t>e</a:t>
            </a:r>
            <a:endParaRPr kumimoji="0" lang="en-US" sz="9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71450" indent="-171450">
              <a:buSzPts val="900"/>
              <a:buFont typeface="Arial"/>
              <a:buChar char="•"/>
              <a:defRPr/>
            </a:pPr>
            <a:r>
              <a:rPr lang="es-CR" sz="900" u="sng" dirty="0">
                <a:latin typeface="Calibri"/>
                <a:ea typeface="Calibri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Retrospectivas ágiles bien aplicadas. El orientador ágil. </a:t>
            </a:r>
            <a:r>
              <a:rPr lang="es-CR" sz="900" u="sng" dirty="0" err="1">
                <a:latin typeface="Calibri"/>
                <a:ea typeface="Calibri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</a:t>
            </a:r>
            <a:r>
              <a:rPr lang="es-CR" sz="900" u="sng" dirty="0">
                <a:latin typeface="Calibri"/>
                <a:ea typeface="Calibri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10 - YouTube</a:t>
            </a:r>
            <a:endParaRPr sz="900" u="sng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" name="Google Shape;379;p20">
            <a:extLst>
              <a:ext uri="{FF2B5EF4-FFF2-40B4-BE49-F238E27FC236}">
                <a16:creationId xmlns:a16="http://schemas.microsoft.com/office/drawing/2014/main" id="{8397CD87-5BE5-A945-BC4D-F69BA0192420}"/>
              </a:ext>
            </a:extLst>
          </p:cNvPr>
          <p:cNvCxnSpPr/>
          <p:nvPr/>
        </p:nvCxnSpPr>
        <p:spPr>
          <a:xfrm rot="10800000">
            <a:off x="3473817" y="2134975"/>
            <a:ext cx="0" cy="4273255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" name="Google Shape;380;p20">
            <a:extLst>
              <a:ext uri="{FF2B5EF4-FFF2-40B4-BE49-F238E27FC236}">
                <a16:creationId xmlns:a16="http://schemas.microsoft.com/office/drawing/2014/main" id="{16DABA59-70E5-E444-ADD3-512139966F93}"/>
              </a:ext>
            </a:extLst>
          </p:cNvPr>
          <p:cNvCxnSpPr/>
          <p:nvPr/>
        </p:nvCxnSpPr>
        <p:spPr>
          <a:xfrm rot="10800000">
            <a:off x="5480896" y="2134975"/>
            <a:ext cx="0" cy="4273255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" name="Google Shape;381;p20">
            <a:extLst>
              <a:ext uri="{FF2B5EF4-FFF2-40B4-BE49-F238E27FC236}">
                <a16:creationId xmlns:a16="http://schemas.microsoft.com/office/drawing/2014/main" id="{87FC60EB-74A1-3640-A9E9-09DC4DC3110B}"/>
              </a:ext>
            </a:extLst>
          </p:cNvPr>
          <p:cNvCxnSpPr/>
          <p:nvPr/>
        </p:nvCxnSpPr>
        <p:spPr>
          <a:xfrm rot="10800000">
            <a:off x="7462096" y="2134975"/>
            <a:ext cx="0" cy="4273255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" name="Google Shape;382;p20">
            <a:extLst>
              <a:ext uri="{FF2B5EF4-FFF2-40B4-BE49-F238E27FC236}">
                <a16:creationId xmlns:a16="http://schemas.microsoft.com/office/drawing/2014/main" id="{DEBD681D-DF55-4B4F-B9B3-17299DBCC426}"/>
              </a:ext>
            </a:extLst>
          </p:cNvPr>
          <p:cNvCxnSpPr/>
          <p:nvPr/>
        </p:nvCxnSpPr>
        <p:spPr>
          <a:xfrm rot="10800000">
            <a:off x="9549688" y="2134975"/>
            <a:ext cx="0" cy="4273255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383;p20">
            <a:extLst>
              <a:ext uri="{FF2B5EF4-FFF2-40B4-BE49-F238E27FC236}">
                <a16:creationId xmlns:a16="http://schemas.microsoft.com/office/drawing/2014/main" id="{D53D7E73-3B81-1B4D-8A29-F4E641CC6F4A}"/>
              </a:ext>
            </a:extLst>
          </p:cNvPr>
          <p:cNvSpPr txBox="1"/>
          <p:nvPr/>
        </p:nvSpPr>
        <p:spPr>
          <a:xfrm>
            <a:off x="286082" y="2998458"/>
            <a:ext cx="1833301" cy="51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CEREMONIA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384;p20">
            <a:extLst>
              <a:ext uri="{FF2B5EF4-FFF2-40B4-BE49-F238E27FC236}">
                <a16:creationId xmlns:a16="http://schemas.microsoft.com/office/drawing/2014/main" id="{78E8F515-CB97-FD49-8B25-D969ACC6474A}"/>
              </a:ext>
            </a:extLst>
          </p:cNvPr>
          <p:cNvSpPr txBox="1"/>
          <p:nvPr/>
        </p:nvSpPr>
        <p:spPr>
          <a:xfrm>
            <a:off x="240733" y="4600326"/>
            <a:ext cx="1833301" cy="51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RESULTADO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385;p20">
            <a:extLst>
              <a:ext uri="{FF2B5EF4-FFF2-40B4-BE49-F238E27FC236}">
                <a16:creationId xmlns:a16="http://schemas.microsoft.com/office/drawing/2014/main" id="{D5A27012-E8A5-D840-8C1D-2285C7181AC6}"/>
              </a:ext>
            </a:extLst>
          </p:cNvPr>
          <p:cNvSpPr txBox="1"/>
          <p:nvPr/>
        </p:nvSpPr>
        <p:spPr>
          <a:xfrm>
            <a:off x="1648199" y="4341572"/>
            <a:ext cx="1661657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Sprint Backlog </a:t>
            </a: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Impedimentos, mejoras y productos a trabajar (Historias) con sus respectivas estrategias (sub-task)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386;p20">
            <a:extLst>
              <a:ext uri="{FF2B5EF4-FFF2-40B4-BE49-F238E27FC236}">
                <a16:creationId xmlns:a16="http://schemas.microsoft.com/office/drawing/2014/main" id="{40ADCDDC-60C4-CC43-BCC7-A6A6285F0926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59504" y="5233345"/>
            <a:ext cx="1733801" cy="127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387;p20">
            <a:extLst>
              <a:ext uri="{FF2B5EF4-FFF2-40B4-BE49-F238E27FC236}">
                <a16:creationId xmlns:a16="http://schemas.microsoft.com/office/drawing/2014/main" id="{E2FFF960-C208-C345-83B9-205D7C49F5C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45999" y="5404532"/>
            <a:ext cx="1836837" cy="87794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388;p20">
            <a:extLst>
              <a:ext uri="{FF2B5EF4-FFF2-40B4-BE49-F238E27FC236}">
                <a16:creationId xmlns:a16="http://schemas.microsoft.com/office/drawing/2014/main" id="{62CD3CB8-B142-204A-A341-F92F6985D146}"/>
              </a:ext>
            </a:extLst>
          </p:cNvPr>
          <p:cNvSpPr txBox="1"/>
          <p:nvPr/>
        </p:nvSpPr>
        <p:spPr>
          <a:xfrm>
            <a:off x="3620115" y="4341572"/>
            <a:ext cx="1661657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Estrategia del día: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¿Qué hice ayer?, ¿Qué voy hacer hoy? Y ¿Cuáles impedimentos tengo?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89;p20">
            <a:extLst>
              <a:ext uri="{FF2B5EF4-FFF2-40B4-BE49-F238E27FC236}">
                <a16:creationId xmlns:a16="http://schemas.microsoft.com/office/drawing/2014/main" id="{37DB9D48-11E5-4C4B-8C96-431CAFED29B8}"/>
              </a:ext>
            </a:extLst>
          </p:cNvPr>
          <p:cNvSpPr txBox="1"/>
          <p:nvPr/>
        </p:nvSpPr>
        <p:spPr>
          <a:xfrm>
            <a:off x="5759195" y="4341572"/>
            <a:ext cx="16616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n-US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Definición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¡READY!: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Historias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impedimentos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productos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¡ready! para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trabajar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6" name="Google Shape;390;p20">
            <a:extLst>
              <a:ext uri="{FF2B5EF4-FFF2-40B4-BE49-F238E27FC236}">
                <a16:creationId xmlns:a16="http://schemas.microsoft.com/office/drawing/2014/main" id="{DF53EF4E-D0B5-2140-A7B4-79AE750C4A3A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551245" y="5374708"/>
            <a:ext cx="1836835" cy="103352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391;p20">
            <a:extLst>
              <a:ext uri="{FF2B5EF4-FFF2-40B4-BE49-F238E27FC236}">
                <a16:creationId xmlns:a16="http://schemas.microsoft.com/office/drawing/2014/main" id="{CD92CABE-9848-0141-8AE5-7CE57326D950}"/>
              </a:ext>
            </a:extLst>
          </p:cNvPr>
          <p:cNvSpPr txBox="1"/>
          <p:nvPr/>
        </p:nvSpPr>
        <p:spPr>
          <a:xfrm>
            <a:off x="7708194" y="4363503"/>
            <a:ext cx="1661657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1" indent="-171450">
              <a:buSzPts val="900"/>
              <a:buFont typeface="Arial"/>
              <a:buChar char="•"/>
              <a:defRPr/>
            </a:pPr>
            <a:r>
              <a:rPr kumimoji="0" lang="en-US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Definición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¡DONE!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Historias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impedimentos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productos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listos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entregar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clientes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n-US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Actualización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kumimoji="0" lang="en-US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Métricas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392;p20">
            <a:extLst>
              <a:ext uri="{FF2B5EF4-FFF2-40B4-BE49-F238E27FC236}">
                <a16:creationId xmlns:a16="http://schemas.microsoft.com/office/drawing/2014/main" id="{20B751C1-C8F9-874D-A4DE-E37F8C169AB5}"/>
              </a:ext>
            </a:extLst>
          </p:cNvPr>
          <p:cNvSpPr txBox="1"/>
          <p:nvPr/>
        </p:nvSpPr>
        <p:spPr>
          <a:xfrm>
            <a:off x="9648149" y="4363503"/>
            <a:ext cx="18092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AutoNum type="arabicPeriod"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Plan de </a:t>
            </a:r>
            <a:r>
              <a:rPr kumimoji="0" lang="en-US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Mejora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Continua: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¿Que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hicimos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bien? ¿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Qué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hicimos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Mal? ¿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Acciones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AutoNum type="arabicPeriod"/>
              <a:tabLst/>
              <a:defRPr/>
            </a:pPr>
            <a:r>
              <a:rPr kumimoji="0" lang="en-US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Documentación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9" name="Google Shape;393;p20">
            <a:extLst>
              <a:ext uri="{FF2B5EF4-FFF2-40B4-BE49-F238E27FC236}">
                <a16:creationId xmlns:a16="http://schemas.microsoft.com/office/drawing/2014/main" id="{63B166B9-C413-EA48-9EBC-3B74DD3F92B1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911449" y="5339329"/>
            <a:ext cx="1269652" cy="10876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394;p20">
            <a:extLst>
              <a:ext uri="{FF2B5EF4-FFF2-40B4-BE49-F238E27FC236}">
                <a16:creationId xmlns:a16="http://schemas.microsoft.com/office/drawing/2014/main" id="{0BB4AFA9-0757-224E-AF60-F70DDB3A645A}"/>
              </a:ext>
            </a:extLst>
          </p:cNvPr>
          <p:cNvCxnSpPr/>
          <p:nvPr/>
        </p:nvCxnSpPr>
        <p:spPr>
          <a:xfrm>
            <a:off x="1713011" y="4251151"/>
            <a:ext cx="1775460" cy="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" name="Google Shape;395;p20">
            <a:extLst>
              <a:ext uri="{FF2B5EF4-FFF2-40B4-BE49-F238E27FC236}">
                <a16:creationId xmlns:a16="http://schemas.microsoft.com/office/drawing/2014/main" id="{03DD6E02-A193-1246-9193-910F2C348569}"/>
              </a:ext>
            </a:extLst>
          </p:cNvPr>
          <p:cNvCxnSpPr/>
          <p:nvPr/>
        </p:nvCxnSpPr>
        <p:spPr>
          <a:xfrm>
            <a:off x="3473817" y="4254712"/>
            <a:ext cx="2007079" cy="7325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" name="Google Shape;396;p20">
            <a:extLst>
              <a:ext uri="{FF2B5EF4-FFF2-40B4-BE49-F238E27FC236}">
                <a16:creationId xmlns:a16="http://schemas.microsoft.com/office/drawing/2014/main" id="{23F45E02-1F6D-A24B-BAB7-970C62F1BAFD}"/>
              </a:ext>
            </a:extLst>
          </p:cNvPr>
          <p:cNvCxnSpPr/>
          <p:nvPr/>
        </p:nvCxnSpPr>
        <p:spPr>
          <a:xfrm>
            <a:off x="5459403" y="4262037"/>
            <a:ext cx="2002693" cy="9565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" name="Google Shape;397;p20">
            <a:extLst>
              <a:ext uri="{FF2B5EF4-FFF2-40B4-BE49-F238E27FC236}">
                <a16:creationId xmlns:a16="http://schemas.microsoft.com/office/drawing/2014/main" id="{CF46B0E7-4402-BE4F-BE11-677620002158}"/>
              </a:ext>
            </a:extLst>
          </p:cNvPr>
          <p:cNvCxnSpPr/>
          <p:nvPr/>
        </p:nvCxnSpPr>
        <p:spPr>
          <a:xfrm rot="10800000" flipH="1">
            <a:off x="7431735" y="4266819"/>
            <a:ext cx="2117953" cy="1226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4" name="Google Shape;398;p20">
            <a:extLst>
              <a:ext uri="{FF2B5EF4-FFF2-40B4-BE49-F238E27FC236}">
                <a16:creationId xmlns:a16="http://schemas.microsoft.com/office/drawing/2014/main" id="{9767F05E-BB50-0749-8A1C-06106559FBBE}"/>
              </a:ext>
            </a:extLst>
          </p:cNvPr>
          <p:cNvCxnSpPr/>
          <p:nvPr/>
        </p:nvCxnSpPr>
        <p:spPr>
          <a:xfrm rot="10800000" flipH="1">
            <a:off x="9567801" y="4256988"/>
            <a:ext cx="2117953" cy="1226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Google Shape;399;p20">
            <a:hlinkClick r:id="rId18" action="ppaction://hlinksldjump"/>
            <a:extLst>
              <a:ext uri="{FF2B5EF4-FFF2-40B4-BE49-F238E27FC236}">
                <a16:creationId xmlns:a16="http://schemas.microsoft.com/office/drawing/2014/main" id="{6F2F4711-4942-C04A-87A6-07BC7A4AE969}"/>
              </a:ext>
            </a:extLst>
          </p:cNvPr>
          <p:cNvSpPr/>
          <p:nvPr/>
        </p:nvSpPr>
        <p:spPr>
          <a:xfrm>
            <a:off x="9937715" y="6463083"/>
            <a:ext cx="1065561" cy="39491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Journey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69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75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25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5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5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5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"/>
                            </p:stCondLst>
                            <p:childTnLst>
                              <p:par>
                                <p:cTn id="1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5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25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000"/>
                            </p:stCondLst>
                            <p:childTnLst>
                              <p:par>
                                <p:cTn id="1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25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75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"/>
                            </p:stCondLst>
                            <p:childTnLst>
                              <p:par>
                                <p:cTn id="20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5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1"/>
          <p:cNvSpPr/>
          <p:nvPr/>
        </p:nvSpPr>
        <p:spPr>
          <a:xfrm>
            <a:off x="-123163" y="0"/>
            <a:ext cx="7539505" cy="6857542"/>
          </a:xfrm>
          <a:custGeom>
            <a:avLst/>
            <a:gdLst/>
            <a:ahLst/>
            <a:cxnLst/>
            <a:rect l="l" t="t" r="r" b="b"/>
            <a:pathLst>
              <a:path w="7539505" h="6857542" extrusionOk="0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6" name="Google Shape;406;p21"/>
          <p:cNvGrpSpPr/>
          <p:nvPr/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407" name="Google Shape;407;p21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21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9" name="Google Shape;409;p21"/>
          <p:cNvSpPr txBox="1">
            <a:spLocks noGrp="1"/>
          </p:cNvSpPr>
          <p:nvPr>
            <p:ph type="title"/>
          </p:nvPr>
        </p:nvSpPr>
        <p:spPr>
          <a:xfrm>
            <a:off x="-447539" y="1191348"/>
            <a:ext cx="7553864" cy="431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</a:pPr>
            <a:r>
              <a:rPr lang="en-US" sz="7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Responsabilidades</a:t>
            </a:r>
            <a:r>
              <a:rPr lang="en-US" sz="7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7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Scrum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2"/>
          <p:cNvSpPr txBox="1"/>
          <p:nvPr/>
        </p:nvSpPr>
        <p:spPr>
          <a:xfrm>
            <a:off x="838200" y="448721"/>
            <a:ext cx="4707671" cy="12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S.M=Scrum Master</a:t>
            </a:r>
            <a:endParaRPr kumimoji="0" sz="38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6" name="Google Shape;416;p22"/>
          <p:cNvCxnSpPr/>
          <p:nvPr/>
        </p:nvCxnSpPr>
        <p:spPr>
          <a:xfrm rot="10800000">
            <a:off x="831873" y="1749756"/>
            <a:ext cx="4718304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7" name="Google Shape;417;p22"/>
          <p:cNvSpPr txBox="1"/>
          <p:nvPr/>
        </p:nvSpPr>
        <p:spPr>
          <a:xfrm>
            <a:off x="897769" y="1909192"/>
            <a:ext cx="4586513" cy="3647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Facilita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proceso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Scrum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Ayuda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 resolver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impedimentos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ambiente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propicio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para la auto-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organización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equipo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Captura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datos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empíricos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ajustar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previsiones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Protege al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equipo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interferencias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externas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distracciones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mantener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flujo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s-CR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del trabajo.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Aplica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timeboxes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Mantiene</a:t>
            </a:r>
            <a:r>
              <a:rPr kumimoji="0" lang="en-US" sz="13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visibles</a:t>
            </a:r>
            <a:r>
              <a:rPr kumimoji="0" lang="en-US" sz="13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kumimoji="0" lang="en-US" sz="13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artefactos</a:t>
            </a:r>
            <a:r>
              <a:rPr kumimoji="0" lang="en-US" sz="13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Scrum</a:t>
            </a:r>
            <a:endParaRPr kumimoji="0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tiene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autoridad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gestión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equipo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cualquier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persona que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tenga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autoridad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equipo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no es,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definición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ScrumMaster)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Tiene un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papel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liderazgo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8" name="Google Shape;418;p22"/>
          <p:cNvCxnSpPr/>
          <p:nvPr/>
        </p:nvCxnSpPr>
        <p:spPr>
          <a:xfrm rot="10800000">
            <a:off x="834027" y="5707672"/>
            <a:ext cx="4713997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9" name="Google Shape;419;p22"/>
          <p:cNvPicPr preferRelativeResize="0"/>
          <p:nvPr/>
        </p:nvPicPr>
        <p:blipFill rotWithShape="1">
          <a:blip r:embed="rId3">
            <a:alphaModFix/>
          </a:blip>
          <a:srcRect t="9333" b="18656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/>
                                        <p:tgtEl>
                                          <p:spTgt spid="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4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4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3"/>
          <p:cNvSpPr txBox="1"/>
          <p:nvPr/>
        </p:nvSpPr>
        <p:spPr>
          <a:xfrm>
            <a:off x="838200" y="448721"/>
            <a:ext cx="4707671" cy="12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P.O=Product Owner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26" name="Google Shape;426;p23"/>
          <p:cNvCxnSpPr/>
          <p:nvPr/>
        </p:nvCxnSpPr>
        <p:spPr>
          <a:xfrm rot="10800000">
            <a:off x="831873" y="1749756"/>
            <a:ext cx="4718304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7" name="Google Shape;427;p23"/>
          <p:cNvSpPr txBox="1"/>
          <p:nvPr/>
        </p:nvSpPr>
        <p:spPr>
          <a:xfrm>
            <a:off x="897769" y="1909192"/>
            <a:ext cx="4586513" cy="3647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Responsable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visión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producto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Constantemente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re-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prioriza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Backlog del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Producto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ajustando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tareas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árbitro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final de las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preguntas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requerimientos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Acepta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rechaza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cada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incremento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producto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Decide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debe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liberar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Decide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debe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continuar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Considera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intereses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interesados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Puede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contribuir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miembro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equipo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Tiene un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papel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liderazgo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28" name="Google Shape;428;p23"/>
          <p:cNvCxnSpPr/>
          <p:nvPr/>
        </p:nvCxnSpPr>
        <p:spPr>
          <a:xfrm rot="10800000">
            <a:off x="834027" y="5707672"/>
            <a:ext cx="4713997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9" name="Google Shape;429;p23"/>
          <p:cNvPicPr preferRelativeResize="0"/>
          <p:nvPr/>
        </p:nvPicPr>
        <p:blipFill rotWithShape="1">
          <a:blip r:embed="rId3">
            <a:alphaModFix/>
          </a:blip>
          <a:srcRect l="7367" r="938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/>
                                        <p:tgtEl>
                                          <p:spTgt spid="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4"/>
          <p:cNvSpPr txBox="1"/>
          <p:nvPr/>
        </p:nvSpPr>
        <p:spPr>
          <a:xfrm>
            <a:off x="648929" y="629266"/>
            <a:ext cx="6586491" cy="1676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Developers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4"/>
          <p:cNvSpPr txBox="1"/>
          <p:nvPr/>
        </p:nvSpPr>
        <p:spPr>
          <a:xfrm>
            <a:off x="648930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Multifuncional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incluye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miembros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habilidades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testing y a menudo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otros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llamados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tradicionalmente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desarrolladores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analistas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negocio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expertos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dominio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etc.)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Autoorganizado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autogestionado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sin roles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asignados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externamente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Negocia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compromisos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Product Owner</a:t>
            </a:r>
            <a:endParaRPr lang="en-US" sz="15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Trabajan</a:t>
            </a:r>
            <a:r>
              <a:rPr kumimoji="0" lang="en-US" sz="15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 Sprint a la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vez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Tiene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autonomía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respecto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 la forma de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lograr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sus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compromisos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Intensamente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colaborativo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Tiene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éxito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involucramiento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equipo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es a largo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plazo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y full-time. Scrum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promueve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evitar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traslado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personas o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dividirlas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entre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otros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equipos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Tiene un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papel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liderazgo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4"/>
          <p:cNvSpPr/>
          <p:nvPr/>
        </p:nvSpPr>
        <p:spPr>
          <a:xfrm>
            <a:off x="7552944" y="2"/>
            <a:ext cx="4639056" cy="68579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p24"/>
          <p:cNvPicPr preferRelativeResize="0"/>
          <p:nvPr/>
        </p:nvPicPr>
        <p:blipFill rotWithShape="1">
          <a:blip r:embed="rId3">
            <a:alphaModFix/>
          </a:blip>
          <a:srcRect l="7919" r="-2" b="-2"/>
          <a:stretch/>
        </p:blipFill>
        <p:spPr>
          <a:xfrm>
            <a:off x="8193023" y="640082"/>
            <a:ext cx="3359313" cy="557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/>
                                        <p:tgtEl>
                                          <p:spTgt spid="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1730"/>
              </a:buClr>
              <a:buSzPts val="4400"/>
              <a:buFont typeface="Times New Roman"/>
              <a:buNone/>
            </a:pPr>
            <a:r>
              <a:rPr lang="es-CR">
                <a:solidFill>
                  <a:srgbClr val="9A17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Índice</a:t>
            </a:r>
            <a:endParaRPr/>
          </a:p>
        </p:txBody>
      </p:sp>
      <p:sp>
        <p:nvSpPr>
          <p:cNvPr id="275" name="Google Shape;275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34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R" sz="3600" dirty="0">
                <a:latin typeface="Times New Roman"/>
                <a:ea typeface="Times New Roman"/>
                <a:cs typeface="Times New Roman"/>
                <a:sym typeface="Times New Roman"/>
              </a:rPr>
              <a:t>Teoría del Empirismo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R" sz="3600" dirty="0">
                <a:latin typeface="Times New Roman"/>
                <a:ea typeface="Times New Roman"/>
                <a:cs typeface="Times New Roman"/>
                <a:sym typeface="Times New Roman"/>
              </a:rPr>
              <a:t>Proceso de control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R" sz="3600">
                <a:latin typeface="Times New Roman"/>
                <a:ea typeface="Times New Roman"/>
                <a:cs typeface="Times New Roman"/>
                <a:sym typeface="Times New Roman"/>
              </a:rPr>
              <a:t>Scrum</a:t>
            </a:r>
            <a:endParaRPr sz="3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6" name="Google Shape;276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142" r="24142"/>
          <a:stretch/>
        </p:blipFill>
        <p:spPr>
          <a:xfrm>
            <a:off x="7198921" y="-3446"/>
            <a:ext cx="5013871" cy="6897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p25"/>
          <p:cNvPicPr preferRelativeResize="0"/>
          <p:nvPr/>
        </p:nvPicPr>
        <p:blipFill rotWithShape="1">
          <a:blip r:embed="rId3">
            <a:alphaModFix/>
          </a:blip>
          <a:srcRect t="19539" r="-1" b="28862"/>
          <a:stretch/>
        </p:blipFill>
        <p:spPr>
          <a:xfrm>
            <a:off x="4283902" y="10"/>
            <a:ext cx="7908098" cy="6857992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C0C0C"/>
              </a:gs>
              <a:gs pos="36000">
                <a:srgbClr val="0C0C0C"/>
              </a:gs>
              <a:gs pos="81000">
                <a:srgbClr val="0C0C0C">
                  <a:alpha val="0"/>
                </a:srgbClr>
              </a:gs>
              <a:gs pos="100000">
                <a:srgbClr val="0C0C0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5"/>
          <p:cNvSpPr txBox="1">
            <a:spLocks noGrp="1"/>
          </p:cNvSpPr>
          <p:nvPr>
            <p:ph type="title"/>
          </p:nvPr>
        </p:nvSpPr>
        <p:spPr>
          <a:xfrm>
            <a:off x="728663" y="1115219"/>
            <a:ext cx="550544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sz="5000">
                <a:solidFill>
                  <a:schemeClr val="lt1"/>
                </a:solidFill>
              </a:rPr>
              <a:t>Habilidades de un Scrum Master</a:t>
            </a:r>
            <a:endParaRPr/>
          </a:p>
        </p:txBody>
      </p:sp>
      <p:cxnSp>
        <p:nvCxnSpPr>
          <p:cNvPr id="446" name="Google Shape;446;p25"/>
          <p:cNvCxnSpPr/>
          <p:nvPr/>
        </p:nvCxnSpPr>
        <p:spPr>
          <a:xfrm rot="10800000">
            <a:off x="128585" y="3681408"/>
            <a:ext cx="1193482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6"/>
          <p:cNvSpPr/>
          <p:nvPr/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6"/>
          <p:cNvSpPr txBox="1"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en-US" sz="5000"/>
              <a:t>Scrum Master no es…</a:t>
            </a:r>
            <a:endParaRPr sz="5000"/>
          </a:p>
        </p:txBody>
      </p:sp>
      <p:grpSp>
        <p:nvGrpSpPr>
          <p:cNvPr id="454" name="Google Shape;454;p26"/>
          <p:cNvGrpSpPr/>
          <p:nvPr/>
        </p:nvGrpSpPr>
        <p:grpSpPr>
          <a:xfrm>
            <a:off x="594360" y="73152"/>
            <a:ext cx="1178966" cy="232963"/>
            <a:chOff x="594360" y="73152"/>
            <a:chExt cx="1178966" cy="232963"/>
          </a:xfrm>
        </p:grpSpPr>
        <p:sp>
          <p:nvSpPr>
            <p:cNvPr id="455" name="Google Shape;455;p26"/>
            <p:cNvSpPr/>
            <p:nvPr/>
          </p:nvSpPr>
          <p:spPr>
            <a:xfrm>
              <a:off x="109418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109418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96922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96922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84427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84427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71931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26"/>
            <p:cNvSpPr/>
            <p:nvPr/>
          </p:nvSpPr>
          <p:spPr>
            <a:xfrm>
              <a:off x="71931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6"/>
            <p:cNvSpPr/>
            <p:nvPr/>
          </p:nvSpPr>
          <p:spPr>
            <a:xfrm>
              <a:off x="59436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26"/>
            <p:cNvSpPr/>
            <p:nvPr/>
          </p:nvSpPr>
          <p:spPr>
            <a:xfrm>
              <a:off x="59436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26"/>
            <p:cNvSpPr/>
            <p:nvPr/>
          </p:nvSpPr>
          <p:spPr>
            <a:xfrm>
              <a:off x="171895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26"/>
            <p:cNvSpPr/>
            <p:nvPr/>
          </p:nvSpPr>
          <p:spPr>
            <a:xfrm>
              <a:off x="171895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26"/>
            <p:cNvSpPr/>
            <p:nvPr/>
          </p:nvSpPr>
          <p:spPr>
            <a:xfrm>
              <a:off x="159400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26"/>
            <p:cNvSpPr/>
            <p:nvPr/>
          </p:nvSpPr>
          <p:spPr>
            <a:xfrm>
              <a:off x="159400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6"/>
            <p:cNvSpPr/>
            <p:nvPr/>
          </p:nvSpPr>
          <p:spPr>
            <a:xfrm>
              <a:off x="146904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146904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134409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134409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6"/>
            <p:cNvSpPr/>
            <p:nvPr/>
          </p:nvSpPr>
          <p:spPr>
            <a:xfrm>
              <a:off x="121913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6"/>
            <p:cNvSpPr/>
            <p:nvPr/>
          </p:nvSpPr>
          <p:spPr>
            <a:xfrm>
              <a:off x="121913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5" name="Google Shape;475;p26"/>
          <p:cNvSpPr/>
          <p:nvPr/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6" name="Google Shape;476;p26"/>
          <p:cNvGrpSpPr/>
          <p:nvPr/>
        </p:nvGrpSpPr>
        <p:grpSpPr>
          <a:xfrm>
            <a:off x="5865486" y="460188"/>
            <a:ext cx="5615194" cy="5690735"/>
            <a:chOff x="251070" y="2988"/>
            <a:chExt cx="5615194" cy="5690735"/>
          </a:xfrm>
        </p:grpSpPr>
        <p:sp>
          <p:nvSpPr>
            <p:cNvPr id="477" name="Google Shape;477;p26"/>
            <p:cNvSpPr/>
            <p:nvPr/>
          </p:nvSpPr>
          <p:spPr>
            <a:xfrm>
              <a:off x="2767295" y="712675"/>
              <a:ext cx="54854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6"/>
            <p:cNvSpPr txBox="1"/>
            <p:nvPr/>
          </p:nvSpPr>
          <p:spPr>
            <a:xfrm>
              <a:off x="3027089" y="755499"/>
              <a:ext cx="28957" cy="5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Calibri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26"/>
            <p:cNvSpPr/>
            <p:nvPr/>
          </p:nvSpPr>
          <p:spPr>
            <a:xfrm>
              <a:off x="251070" y="2988"/>
              <a:ext cx="2518024" cy="1510814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6"/>
            <p:cNvSpPr txBox="1"/>
            <p:nvPr/>
          </p:nvSpPr>
          <p:spPr>
            <a:xfrm>
              <a:off x="251070" y="2988"/>
              <a:ext cx="2518024" cy="15108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375" tIns="129500" rIns="123375" bIns="1295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Un equipo o Project Manager o Funtional Manager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26"/>
            <p:cNvSpPr/>
            <p:nvPr/>
          </p:nvSpPr>
          <p:spPr>
            <a:xfrm>
              <a:off x="1510082" y="1512002"/>
              <a:ext cx="3097170" cy="54854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741"/>
                  </a:lnTo>
                  <a:lnTo>
                    <a:pt x="0" y="63741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6"/>
            <p:cNvSpPr txBox="1"/>
            <p:nvPr/>
          </p:nvSpPr>
          <p:spPr>
            <a:xfrm>
              <a:off x="2979896" y="1783380"/>
              <a:ext cx="157542" cy="5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Calibri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26"/>
            <p:cNvSpPr/>
            <p:nvPr/>
          </p:nvSpPr>
          <p:spPr>
            <a:xfrm>
              <a:off x="3348240" y="2988"/>
              <a:ext cx="2518024" cy="1510814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6"/>
            <p:cNvSpPr txBox="1"/>
            <p:nvPr/>
          </p:nvSpPr>
          <p:spPr>
            <a:xfrm>
              <a:off x="3348240" y="2988"/>
              <a:ext cx="2518024" cy="15108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375" tIns="129500" rIns="123375" bIns="1295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Alguien con autoridad sobre el equipo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26"/>
            <p:cNvSpPr/>
            <p:nvPr/>
          </p:nvSpPr>
          <p:spPr>
            <a:xfrm>
              <a:off x="2767295" y="2802635"/>
              <a:ext cx="54854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6"/>
            <p:cNvSpPr txBox="1"/>
            <p:nvPr/>
          </p:nvSpPr>
          <p:spPr>
            <a:xfrm>
              <a:off x="3027089" y="2845460"/>
              <a:ext cx="28957" cy="5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Calibri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6"/>
            <p:cNvSpPr/>
            <p:nvPr/>
          </p:nvSpPr>
          <p:spPr>
            <a:xfrm>
              <a:off x="251070" y="2092948"/>
              <a:ext cx="2518024" cy="1510814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6"/>
            <p:cNvSpPr txBox="1"/>
            <p:nvPr/>
          </p:nvSpPr>
          <p:spPr>
            <a:xfrm>
              <a:off x="251070" y="2092948"/>
              <a:ext cx="2518024" cy="15108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375" tIns="129500" rIns="123375" bIns="1295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Un Líder de equipo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26"/>
            <p:cNvSpPr/>
            <p:nvPr/>
          </p:nvSpPr>
          <p:spPr>
            <a:xfrm>
              <a:off x="1510082" y="3601963"/>
              <a:ext cx="3097170" cy="54854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741"/>
                  </a:lnTo>
                  <a:lnTo>
                    <a:pt x="0" y="63741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6"/>
            <p:cNvSpPr txBox="1"/>
            <p:nvPr/>
          </p:nvSpPr>
          <p:spPr>
            <a:xfrm>
              <a:off x="2979896" y="3873340"/>
              <a:ext cx="157542" cy="5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Calibri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26"/>
            <p:cNvSpPr/>
            <p:nvPr/>
          </p:nvSpPr>
          <p:spPr>
            <a:xfrm>
              <a:off x="3348240" y="2092948"/>
              <a:ext cx="2518024" cy="1510814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6"/>
            <p:cNvSpPr txBox="1"/>
            <p:nvPr/>
          </p:nvSpPr>
          <p:spPr>
            <a:xfrm>
              <a:off x="3348240" y="2092948"/>
              <a:ext cx="2518024" cy="15108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375" tIns="129500" rIns="123375" bIns="1295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Una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responsabilidad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fácil</a:t>
              </a:r>
              <a:endPara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6"/>
            <p:cNvSpPr txBox="1"/>
            <p:nvPr/>
          </p:nvSpPr>
          <p:spPr>
            <a:xfrm>
              <a:off x="3027089" y="4935420"/>
              <a:ext cx="28957" cy="5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Calibri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251070" y="4182909"/>
              <a:ext cx="2518024" cy="1510814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 txBox="1"/>
            <p:nvPr/>
          </p:nvSpPr>
          <p:spPr>
            <a:xfrm>
              <a:off x="251070" y="4182909"/>
              <a:ext cx="2518024" cy="15108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375" tIns="129500" rIns="123375" bIns="1295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Necesariamente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la persona de mayor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experiencia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el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equipo</a:t>
              </a:r>
              <a:endPara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27"/>
          <p:cNvSpPr txBox="1"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Calibri"/>
              <a:buNone/>
            </a:pPr>
            <a:r>
              <a:rPr lang="en-US" sz="5600">
                <a:solidFill>
                  <a:schemeClr val="lt1"/>
                </a:solidFill>
              </a:rPr>
              <a:t>Scrum Master</a:t>
            </a:r>
            <a:endParaRPr/>
          </a:p>
        </p:txBody>
      </p:sp>
      <p:pic>
        <p:nvPicPr>
          <p:cNvPr id="505" name="Google Shape;505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7077" b="17554"/>
          <a:stretch/>
        </p:blipFill>
        <p:spPr>
          <a:xfrm>
            <a:off x="20" y="-1"/>
            <a:ext cx="12191980" cy="3984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6" name="Google Shape;506;p27"/>
          <p:cNvGrpSpPr/>
          <p:nvPr/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507" name="Google Shape;507;p27"/>
            <p:cNvSpPr/>
            <p:nvPr/>
          </p:nvSpPr>
          <p:spPr>
            <a:xfrm>
              <a:off x="0" y="2959818"/>
              <a:ext cx="12192000" cy="757168"/>
            </a:xfrm>
            <a:custGeom>
              <a:avLst/>
              <a:gdLst/>
              <a:ahLst/>
              <a:cxnLst/>
              <a:rect l="l" t="t" r="r" b="b"/>
              <a:pathLst>
                <a:path w="12192000" h="757168" extrusionOk="0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5400000" algn="t" rotWithShape="0">
                <a:srgbClr val="000000">
                  <a:alpha val="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0" y="2959818"/>
              <a:ext cx="12192000" cy="757168"/>
            </a:xfrm>
            <a:custGeom>
              <a:avLst/>
              <a:gdLst/>
              <a:ahLst/>
              <a:cxnLst/>
              <a:rect l="l" t="t" r="r" b="b"/>
              <a:pathLst>
                <a:path w="12192000" h="757168" extrusionOk="0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tile tx="0" ty="0" sx="100000" sy="100000" flip="none" algn="tl"/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0"/>
          <p:cNvSpPr/>
          <p:nvPr/>
        </p:nvSpPr>
        <p:spPr>
          <a:xfrm>
            <a:off x="0" y="0"/>
            <a:ext cx="497259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30"/>
          <p:cNvSpPr txBox="1"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Scrum Master debe…</a:t>
            </a:r>
            <a:br>
              <a:rPr lang="en-US">
                <a:solidFill>
                  <a:schemeClr val="lt1"/>
                </a:solidFill>
              </a:rPr>
            </a:br>
            <a:r>
              <a:rPr lang="en-US">
                <a:solidFill>
                  <a:schemeClr val="lt1"/>
                </a:solidFill>
              </a:rPr>
              <a:t>FACILITAR</a:t>
            </a:r>
            <a:endParaRPr/>
          </a:p>
        </p:txBody>
      </p:sp>
      <p:pic>
        <p:nvPicPr>
          <p:cNvPr id="544" name="Google Shape;544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05" r="9740" b="-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31"/>
          <p:cNvSpPr txBox="1"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sz="5000" dirty="0">
                <a:solidFill>
                  <a:schemeClr val="lt1"/>
                </a:solidFill>
              </a:rPr>
              <a:t>SCRUM MASTER</a:t>
            </a:r>
            <a:endParaRPr sz="5000" dirty="0">
              <a:solidFill>
                <a:schemeClr val="lt1"/>
              </a:solidFill>
            </a:endParaRPr>
          </a:p>
        </p:txBody>
      </p:sp>
      <p:cxnSp>
        <p:nvCxnSpPr>
          <p:cNvPr id="551" name="Google Shape;551;p31"/>
          <p:cNvCxnSpPr/>
          <p:nvPr/>
        </p:nvCxnSpPr>
        <p:spPr>
          <a:xfrm rot="10800000">
            <a:off x="1014141" y="1450655"/>
            <a:ext cx="393203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2" name="Google Shape;552;p31"/>
          <p:cNvCxnSpPr/>
          <p:nvPr/>
        </p:nvCxnSpPr>
        <p:spPr>
          <a:xfrm rot="10800000">
            <a:off x="1014141" y="5408571"/>
            <a:ext cx="393203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3" name="Google Shape;553;p31"/>
          <p:cNvSpPr txBox="1">
            <a:spLocks noGrp="1"/>
          </p:cNvSpPr>
          <p:nvPr>
            <p:ph type="body" idx="1"/>
          </p:nvPr>
        </p:nvSpPr>
        <p:spPr>
          <a:xfrm>
            <a:off x="6096000" y="1108061"/>
            <a:ext cx="5008901" cy="457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 err="1">
                <a:solidFill>
                  <a:schemeClr val="lt1"/>
                </a:solidFill>
              </a:rPr>
              <a:t>Planear</a:t>
            </a:r>
            <a:r>
              <a:rPr lang="en-US" sz="2000" dirty="0">
                <a:solidFill>
                  <a:schemeClr val="lt1"/>
                </a:solidFill>
              </a:rPr>
              <a:t> y </a:t>
            </a:r>
            <a:r>
              <a:rPr lang="en-US" sz="2000" dirty="0" err="1">
                <a:solidFill>
                  <a:schemeClr val="lt1"/>
                </a:solidFill>
              </a:rPr>
              <a:t>facilitar</a:t>
            </a:r>
            <a:r>
              <a:rPr lang="en-US" sz="2000" dirty="0">
                <a:solidFill>
                  <a:schemeClr val="lt1"/>
                </a:solidFill>
              </a:rPr>
              <a:t> las </a:t>
            </a:r>
            <a:r>
              <a:rPr lang="en-US" sz="2000" dirty="0" err="1">
                <a:solidFill>
                  <a:schemeClr val="lt1"/>
                </a:solidFill>
              </a:rPr>
              <a:t>reuniones</a:t>
            </a:r>
            <a:r>
              <a:rPr lang="en-US" sz="2000" dirty="0">
                <a:solidFill>
                  <a:schemeClr val="lt1"/>
                </a:solidFill>
              </a:rPr>
              <a:t> de Scrum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 err="1">
                <a:solidFill>
                  <a:schemeClr val="lt1"/>
                </a:solidFill>
              </a:rPr>
              <a:t>Gestionar</a:t>
            </a:r>
            <a:r>
              <a:rPr lang="en-US" sz="2000" dirty="0">
                <a:solidFill>
                  <a:schemeClr val="lt1"/>
                </a:solidFill>
              </a:rPr>
              <a:t> la </a:t>
            </a:r>
            <a:r>
              <a:rPr lang="en-US" sz="2000" dirty="0" err="1">
                <a:solidFill>
                  <a:schemeClr val="lt1"/>
                </a:solidFill>
              </a:rPr>
              <a:t>discusiones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 err="1">
                <a:solidFill>
                  <a:schemeClr val="lt1"/>
                </a:solidFill>
              </a:rPr>
              <a:t>Asegurarse</a:t>
            </a:r>
            <a:r>
              <a:rPr lang="en-US" sz="2000" dirty="0">
                <a:solidFill>
                  <a:schemeClr val="lt1"/>
                </a:solidFill>
              </a:rPr>
              <a:t> que las personas </a:t>
            </a:r>
            <a:r>
              <a:rPr lang="en-US" sz="2000" dirty="0" err="1">
                <a:solidFill>
                  <a:schemeClr val="lt1"/>
                </a:solidFill>
              </a:rPr>
              <a:t>mantengan</a:t>
            </a:r>
            <a:r>
              <a:rPr lang="en-US" sz="2000" dirty="0">
                <a:solidFill>
                  <a:schemeClr val="lt1"/>
                </a:solidFill>
              </a:rPr>
              <a:t> </a:t>
            </a:r>
            <a:r>
              <a:rPr lang="en-US" sz="2000" dirty="0" err="1">
                <a:solidFill>
                  <a:schemeClr val="lt1"/>
                </a:solidFill>
              </a:rPr>
              <a:t>el</a:t>
            </a:r>
            <a:r>
              <a:rPr lang="en-US" sz="2000" dirty="0">
                <a:solidFill>
                  <a:schemeClr val="lt1"/>
                </a:solidFill>
              </a:rPr>
              <a:t> </a:t>
            </a:r>
            <a:r>
              <a:rPr lang="en-US" sz="2000" dirty="0" err="1">
                <a:solidFill>
                  <a:schemeClr val="lt1"/>
                </a:solidFill>
              </a:rPr>
              <a:t>enfoque</a:t>
            </a:r>
            <a:r>
              <a:rPr lang="en-US" sz="2000" dirty="0">
                <a:solidFill>
                  <a:schemeClr val="lt1"/>
                </a:solidFill>
              </a:rPr>
              <a:t> </a:t>
            </a:r>
            <a:r>
              <a:rPr lang="en-US" sz="2000" dirty="0" err="1">
                <a:solidFill>
                  <a:schemeClr val="lt1"/>
                </a:solidFill>
              </a:rPr>
              <a:t>correcto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 err="1">
                <a:solidFill>
                  <a:schemeClr val="lt1"/>
                </a:solidFill>
              </a:rPr>
              <a:t>Gestionar</a:t>
            </a:r>
            <a:r>
              <a:rPr lang="en-US" sz="2000" dirty="0">
                <a:solidFill>
                  <a:schemeClr val="lt1"/>
                </a:solidFill>
              </a:rPr>
              <a:t> </a:t>
            </a:r>
            <a:r>
              <a:rPr lang="en-US" sz="2000" dirty="0" err="1">
                <a:solidFill>
                  <a:schemeClr val="lt1"/>
                </a:solidFill>
              </a:rPr>
              <a:t>los</a:t>
            </a:r>
            <a:r>
              <a:rPr lang="en-US" sz="2000" dirty="0">
                <a:solidFill>
                  <a:schemeClr val="lt1"/>
                </a:solidFill>
              </a:rPr>
              <a:t> </a:t>
            </a:r>
            <a:r>
              <a:rPr lang="en-US" sz="2000" dirty="0" err="1">
                <a:solidFill>
                  <a:schemeClr val="lt1"/>
                </a:solidFill>
              </a:rPr>
              <a:t>resultados</a:t>
            </a:r>
            <a:r>
              <a:rPr lang="en-US" sz="2000" dirty="0">
                <a:solidFill>
                  <a:schemeClr val="lt1"/>
                </a:solidFill>
              </a:rPr>
              <a:t> de la </a:t>
            </a:r>
            <a:r>
              <a:rPr lang="en-US" sz="2000" dirty="0" err="1">
                <a:solidFill>
                  <a:schemeClr val="lt1"/>
                </a:solidFill>
              </a:rPr>
              <a:t>reunión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 err="1">
                <a:solidFill>
                  <a:schemeClr val="lt1"/>
                </a:solidFill>
              </a:rPr>
              <a:t>Facilitar</a:t>
            </a:r>
            <a:r>
              <a:rPr lang="en-US" sz="2000" dirty="0">
                <a:solidFill>
                  <a:schemeClr val="lt1"/>
                </a:solidFill>
              </a:rPr>
              <a:t> la </a:t>
            </a:r>
            <a:r>
              <a:rPr lang="en-US" sz="2000" dirty="0" err="1">
                <a:solidFill>
                  <a:schemeClr val="lt1"/>
                </a:solidFill>
              </a:rPr>
              <a:t>reunión</a:t>
            </a:r>
            <a:r>
              <a:rPr lang="en-US" sz="2000" dirty="0">
                <a:solidFill>
                  <a:schemeClr val="lt1"/>
                </a:solidFill>
              </a:rPr>
              <a:t> de </a:t>
            </a:r>
            <a:r>
              <a:rPr lang="en-US" sz="2000" dirty="0" err="1">
                <a:solidFill>
                  <a:schemeClr val="lt1"/>
                </a:solidFill>
              </a:rPr>
              <a:t>retrospectiva</a:t>
            </a:r>
            <a:r>
              <a:rPr lang="en-US" sz="2000" dirty="0">
                <a:solidFill>
                  <a:schemeClr val="lt1"/>
                </a:solidFill>
              </a:rPr>
              <a:t> (KAIZEN EVENT)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 err="1">
                <a:solidFill>
                  <a:schemeClr val="lt1"/>
                </a:solidFill>
              </a:rPr>
              <a:t>Facilitar</a:t>
            </a:r>
            <a:r>
              <a:rPr lang="en-US" sz="2000" dirty="0">
                <a:solidFill>
                  <a:schemeClr val="lt1"/>
                </a:solidFill>
              </a:rPr>
              <a:t> la </a:t>
            </a:r>
            <a:r>
              <a:rPr lang="en-US" sz="2000" dirty="0" err="1">
                <a:solidFill>
                  <a:schemeClr val="lt1"/>
                </a:solidFill>
              </a:rPr>
              <a:t>comunicación</a:t>
            </a:r>
            <a:r>
              <a:rPr lang="en-US" sz="2000" dirty="0">
                <a:solidFill>
                  <a:schemeClr val="lt1"/>
                </a:solidFill>
              </a:rPr>
              <a:t> entre </a:t>
            </a:r>
            <a:r>
              <a:rPr lang="en-US" sz="2000" dirty="0" err="1">
                <a:solidFill>
                  <a:schemeClr val="lt1"/>
                </a:solidFill>
              </a:rPr>
              <a:t>el</a:t>
            </a:r>
            <a:r>
              <a:rPr lang="en-US" sz="2000" dirty="0">
                <a:solidFill>
                  <a:schemeClr val="lt1"/>
                </a:solidFill>
              </a:rPr>
              <a:t> </a:t>
            </a:r>
            <a:r>
              <a:rPr lang="en-US" sz="2000" dirty="0" err="1">
                <a:solidFill>
                  <a:schemeClr val="lt1"/>
                </a:solidFill>
              </a:rPr>
              <a:t>equipo</a:t>
            </a:r>
            <a:r>
              <a:rPr lang="en-US" sz="2000" dirty="0">
                <a:solidFill>
                  <a:schemeClr val="lt1"/>
                </a:solidFill>
              </a:rPr>
              <a:t> y </a:t>
            </a:r>
            <a:r>
              <a:rPr lang="en-US" sz="2000" dirty="0" err="1">
                <a:solidFill>
                  <a:schemeClr val="lt1"/>
                </a:solidFill>
              </a:rPr>
              <a:t>el</a:t>
            </a:r>
            <a:r>
              <a:rPr lang="en-US" sz="2000" dirty="0">
                <a:solidFill>
                  <a:schemeClr val="lt1"/>
                </a:solidFill>
              </a:rPr>
              <a:t> Product Owner</a:t>
            </a:r>
            <a:endParaRPr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37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37"/>
          <p:cNvSpPr txBox="1">
            <a:spLocks noGrp="1"/>
          </p:cNvSpPr>
          <p:nvPr>
            <p:ph type="title"/>
          </p:nvPr>
        </p:nvSpPr>
        <p:spPr>
          <a:xfrm>
            <a:off x="767290" y="1289146"/>
            <a:ext cx="4153626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</a:pPr>
            <a:r>
              <a:rPr lang="en-US" sz="4200" dirty="0">
                <a:solidFill>
                  <a:schemeClr val="lt1"/>
                </a:solidFill>
              </a:rPr>
              <a:t>Scrum Master </a:t>
            </a:r>
            <a:r>
              <a:rPr lang="en-US" sz="4200" dirty="0" err="1">
                <a:solidFill>
                  <a:schemeClr val="lt1"/>
                </a:solidFill>
              </a:rPr>
              <a:t>debe</a:t>
            </a:r>
            <a:r>
              <a:rPr lang="en-US" sz="4200" dirty="0">
                <a:solidFill>
                  <a:schemeClr val="lt1"/>
                </a:solidFill>
              </a:rPr>
              <a:t>…</a:t>
            </a:r>
            <a:br>
              <a:rPr lang="en-US" sz="4200" dirty="0">
                <a:solidFill>
                  <a:schemeClr val="lt1"/>
                </a:solidFill>
              </a:rPr>
            </a:br>
            <a:r>
              <a:rPr lang="en-US" sz="4200" dirty="0">
                <a:solidFill>
                  <a:schemeClr val="lt1"/>
                </a:solidFill>
              </a:rPr>
              <a:t>Resolver </a:t>
            </a:r>
            <a:r>
              <a:rPr lang="en-US" sz="4200" dirty="0" err="1">
                <a:solidFill>
                  <a:schemeClr val="lt1"/>
                </a:solidFill>
              </a:rPr>
              <a:t>los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4200" dirty="0" err="1">
                <a:solidFill>
                  <a:schemeClr val="lt1"/>
                </a:solidFill>
              </a:rPr>
              <a:t>impedimentos</a:t>
            </a:r>
            <a:endParaRPr sz="4200" dirty="0">
              <a:solidFill>
                <a:schemeClr val="lt1"/>
              </a:solidFill>
            </a:endParaRPr>
          </a:p>
        </p:txBody>
      </p:sp>
      <p:grpSp>
        <p:nvGrpSpPr>
          <p:cNvPr id="606" name="Google Shape;606;p37"/>
          <p:cNvGrpSpPr/>
          <p:nvPr/>
        </p:nvGrpSpPr>
        <p:grpSpPr>
          <a:xfrm>
            <a:off x="6103027" y="681628"/>
            <a:ext cx="1562267" cy="1172973"/>
            <a:chOff x="7493121" y="1000124"/>
            <a:chExt cx="1562267" cy="1172973"/>
          </a:xfrm>
        </p:grpSpPr>
        <p:sp>
          <p:nvSpPr>
            <p:cNvPr id="607" name="Google Shape;607;p37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37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09" name="Google Shape;609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13513" y="2353107"/>
            <a:ext cx="4776787" cy="2151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8"/>
          <p:cNvSpPr/>
          <p:nvPr/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38"/>
          <p:cNvSpPr txBox="1"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alibri"/>
              <a:buNone/>
            </a:pPr>
            <a:r>
              <a:rPr lang="en-US" sz="5200" dirty="0">
                <a:solidFill>
                  <a:schemeClr val="lt1"/>
                </a:solidFill>
              </a:rPr>
              <a:t>Resolver </a:t>
            </a:r>
            <a:r>
              <a:rPr lang="en-US" sz="5200" dirty="0" err="1">
                <a:solidFill>
                  <a:schemeClr val="lt1"/>
                </a:solidFill>
              </a:rPr>
              <a:t>los</a:t>
            </a:r>
            <a:r>
              <a:rPr lang="en-US" sz="5200" dirty="0">
                <a:solidFill>
                  <a:schemeClr val="lt1"/>
                </a:solidFill>
              </a:rPr>
              <a:t> </a:t>
            </a:r>
            <a:r>
              <a:rPr lang="en-US" sz="5200" dirty="0" err="1">
                <a:solidFill>
                  <a:schemeClr val="lt1"/>
                </a:solidFill>
              </a:rPr>
              <a:t>impedimentos</a:t>
            </a:r>
            <a:endParaRPr sz="5200" dirty="0">
              <a:solidFill>
                <a:schemeClr val="lt1"/>
              </a:solidFill>
            </a:endParaRPr>
          </a:p>
        </p:txBody>
      </p:sp>
      <p:sp>
        <p:nvSpPr>
          <p:cNvPr id="616" name="Google Shape;616;p38"/>
          <p:cNvSpPr txBox="1">
            <a:spLocks noGrp="1"/>
          </p:cNvSpPr>
          <p:nvPr>
            <p:ph type="body" idx="1"/>
          </p:nvPr>
        </p:nvSpPr>
        <p:spPr>
          <a:xfrm>
            <a:off x="6521450" y="621792"/>
            <a:ext cx="4832349" cy="541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es un </a:t>
            </a:r>
            <a:r>
              <a:rPr lang="en-US" sz="2400" dirty="0" err="1"/>
              <a:t>impedimento</a:t>
            </a:r>
            <a:r>
              <a:rPr lang="en-US" sz="2400" dirty="0"/>
              <a:t>?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 err="1"/>
              <a:t>Situación</a:t>
            </a:r>
            <a:r>
              <a:rPr lang="en-US" sz="2000" dirty="0"/>
              <a:t> o </a:t>
            </a:r>
            <a:r>
              <a:rPr lang="en-US" sz="2000" dirty="0" err="1"/>
              <a:t>problema</a:t>
            </a:r>
            <a:r>
              <a:rPr lang="en-US" sz="2000" dirty="0"/>
              <a:t> que </a:t>
            </a:r>
            <a:r>
              <a:rPr lang="en-US" sz="2000" dirty="0" err="1"/>
              <a:t>esta</a:t>
            </a:r>
            <a:r>
              <a:rPr lang="en-US" sz="2000" dirty="0"/>
              <a:t> </a:t>
            </a:r>
            <a:r>
              <a:rPr lang="en-US" sz="2000" dirty="0" err="1"/>
              <a:t>bloqueando</a:t>
            </a:r>
            <a:r>
              <a:rPr lang="en-US" sz="2000" dirty="0"/>
              <a:t> a la </a:t>
            </a:r>
            <a:r>
              <a:rPr lang="en-US" sz="2000" dirty="0" err="1"/>
              <a:t>gente</a:t>
            </a:r>
            <a:r>
              <a:rPr lang="en-US" sz="2000" dirty="0"/>
              <a:t> de </a:t>
            </a:r>
            <a:r>
              <a:rPr lang="en-US" sz="2000" dirty="0" err="1"/>
              <a:t>lograr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meta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Pero no solo </a:t>
            </a:r>
            <a:r>
              <a:rPr lang="en-US" sz="2400" dirty="0" err="1"/>
              <a:t>problemas</a:t>
            </a:r>
            <a:r>
              <a:rPr lang="en-US" sz="2400" dirty="0"/>
              <a:t> o </a:t>
            </a:r>
            <a:r>
              <a:rPr lang="en-US" sz="2400" dirty="0" err="1"/>
              <a:t>situaciones</a:t>
            </a:r>
            <a:r>
              <a:rPr lang="en-US" sz="2400" dirty="0"/>
              <a:t>…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Sino </a:t>
            </a:r>
            <a:r>
              <a:rPr lang="en-US" sz="2000" dirty="0" err="1"/>
              <a:t>cualquiera</a:t>
            </a:r>
            <a:r>
              <a:rPr lang="en-US" sz="2000" dirty="0"/>
              <a:t> que evite que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equipo</a:t>
            </a:r>
            <a:r>
              <a:rPr lang="en-US" sz="2000" dirty="0"/>
              <a:t> </a:t>
            </a:r>
            <a:r>
              <a:rPr lang="en-US" sz="2000" dirty="0" err="1"/>
              <a:t>mejore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rendimiento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9"/>
          <p:cNvSpPr txBox="1"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 dirty="0" err="1"/>
              <a:t>Ejemplos</a:t>
            </a:r>
            <a:r>
              <a:rPr lang="en-US" sz="3200" dirty="0"/>
              <a:t> de </a:t>
            </a:r>
            <a:r>
              <a:rPr lang="en-US" sz="3200" dirty="0" err="1"/>
              <a:t>impedimentos</a:t>
            </a:r>
            <a:endParaRPr dirty="0"/>
          </a:p>
        </p:txBody>
      </p:sp>
      <p:pic>
        <p:nvPicPr>
          <p:cNvPr id="622" name="Google Shape;622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710" r="3485" b="-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40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40"/>
          <p:cNvSpPr txBox="1">
            <a:spLocks noGrp="1"/>
          </p:cNvSpPr>
          <p:nvPr>
            <p:ph type="title"/>
          </p:nvPr>
        </p:nvSpPr>
        <p:spPr>
          <a:xfrm>
            <a:off x="249381" y="1289146"/>
            <a:ext cx="5150669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 dirty="0">
                <a:solidFill>
                  <a:schemeClr val="lt1"/>
                </a:solidFill>
              </a:rPr>
              <a:t>SCRUM MASTER| IMPEDIMENTOS</a:t>
            </a:r>
            <a:endParaRPr sz="5400" dirty="0">
              <a:solidFill>
                <a:schemeClr val="lt1"/>
              </a:solidFill>
            </a:endParaRPr>
          </a:p>
        </p:txBody>
      </p:sp>
      <p:grpSp>
        <p:nvGrpSpPr>
          <p:cNvPr id="630" name="Google Shape;630;p40"/>
          <p:cNvGrpSpPr/>
          <p:nvPr/>
        </p:nvGrpSpPr>
        <p:grpSpPr>
          <a:xfrm>
            <a:off x="6103027" y="681628"/>
            <a:ext cx="1562267" cy="1172973"/>
            <a:chOff x="7493121" y="1000124"/>
            <a:chExt cx="1562267" cy="1172973"/>
          </a:xfrm>
        </p:grpSpPr>
        <p:sp>
          <p:nvSpPr>
            <p:cNvPr id="631" name="Google Shape;631;p40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40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3" name="Google Shape;633;p40"/>
          <p:cNvSpPr txBox="1">
            <a:spLocks noGrp="1"/>
          </p:cNvSpPr>
          <p:nvPr>
            <p:ph type="body" idx="1"/>
          </p:nvPr>
        </p:nvSpPr>
        <p:spPr>
          <a:xfrm>
            <a:off x="6514140" y="1854601"/>
            <a:ext cx="4776711" cy="314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Scrum master RESUELVE los impedimientos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EL Scrum Master ASEGURA que los impedimentos sean resueltos </a:t>
            </a:r>
            <a:endParaRPr sz="2400"/>
          </a:p>
        </p:txBody>
      </p:sp>
      <p:pic>
        <p:nvPicPr>
          <p:cNvPr id="634" name="Google Shape;634;p40" descr="Cerra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2170" y="242281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0" descr="Marca de verificació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70975" y="3436553"/>
            <a:ext cx="722852" cy="722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3"/>
          <p:cNvSpPr/>
          <p:nvPr/>
        </p:nvSpPr>
        <p:spPr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43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Calibri"/>
              <a:buNone/>
            </a:pPr>
            <a:r>
              <a:rPr lang="en-US" sz="4100">
                <a:solidFill>
                  <a:srgbClr val="FFFFFF"/>
                </a:solidFill>
              </a:rPr>
              <a:t>SCRUM MASTER | IMPEDIMENTOS</a:t>
            </a:r>
            <a:endParaRPr/>
          </a:p>
        </p:txBody>
      </p:sp>
      <p:pic>
        <p:nvPicPr>
          <p:cNvPr id="704" name="Google Shape;704;p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-1" b="1558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5" name="Google Shape;705;p43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8"/>
          <p:cNvSpPr/>
          <p:nvPr/>
        </p:nvSpPr>
        <p:spPr>
          <a:xfrm>
            <a:off x="0" y="458"/>
            <a:ext cx="7539505" cy="6857542"/>
          </a:xfrm>
          <a:custGeom>
            <a:avLst/>
            <a:gdLst/>
            <a:ahLst/>
            <a:cxnLst/>
            <a:rect l="l" t="t" r="r" b="b"/>
            <a:pathLst>
              <a:path w="7539505" h="6857542" extrusionOk="0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7" name="Google Shape;207;p8"/>
          <p:cNvGrpSpPr/>
          <p:nvPr/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208" name="Google Shape;208;p8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8"/>
          <p:cNvSpPr txBox="1"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</a:pPr>
            <a:r>
              <a:rPr lang="en-US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Teoría del Empirismo</a:t>
            </a:r>
            <a:endParaRPr/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45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45"/>
          <p:cNvSpPr txBox="1">
            <a:spLocks noGrp="1"/>
          </p:cNvSpPr>
          <p:nvPr>
            <p:ph type="title"/>
          </p:nvPr>
        </p:nvSpPr>
        <p:spPr>
          <a:xfrm>
            <a:off x="249382" y="1289146"/>
            <a:ext cx="4671534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>
                <a:solidFill>
                  <a:schemeClr val="lt1"/>
                </a:solidFill>
              </a:rPr>
              <a:t>SCRUM MASTER | PROTEJE AL EQUIPO</a:t>
            </a:r>
            <a:endParaRPr sz="5400">
              <a:solidFill>
                <a:schemeClr val="lt1"/>
              </a:solidFill>
            </a:endParaRPr>
          </a:p>
        </p:txBody>
      </p:sp>
      <p:grpSp>
        <p:nvGrpSpPr>
          <p:cNvPr id="725" name="Google Shape;725;p45"/>
          <p:cNvGrpSpPr/>
          <p:nvPr/>
        </p:nvGrpSpPr>
        <p:grpSpPr>
          <a:xfrm>
            <a:off x="6103027" y="681628"/>
            <a:ext cx="1562267" cy="1172973"/>
            <a:chOff x="7493121" y="1000124"/>
            <a:chExt cx="1562267" cy="1172973"/>
          </a:xfrm>
        </p:grpSpPr>
        <p:sp>
          <p:nvSpPr>
            <p:cNvPr id="726" name="Google Shape;726;p45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45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28" name="Google Shape;728;p4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68570" y="2383829"/>
            <a:ext cx="5181600" cy="22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6"/>
          <p:cNvSpPr txBox="1"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SCRUM MASTER | PROTEJE AL EQUIPO</a:t>
            </a:r>
            <a:endParaRPr/>
          </a:p>
        </p:txBody>
      </p:sp>
      <p:sp>
        <p:nvSpPr>
          <p:cNvPr id="734" name="Google Shape;734;p46"/>
          <p:cNvSpPr txBox="1">
            <a:spLocks noGrp="1"/>
          </p:cNvSpPr>
          <p:nvPr>
            <p:ph type="body" idx="1"/>
          </p:nvPr>
        </p:nvSpPr>
        <p:spPr>
          <a:xfrm>
            <a:off x="762000" y="2279018"/>
            <a:ext cx="5314543" cy="337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dirty="0"/>
              <a:t>¿</a:t>
            </a:r>
            <a:r>
              <a:rPr lang="en-US" sz="1800" dirty="0" err="1"/>
              <a:t>Cómo</a:t>
            </a:r>
            <a:r>
              <a:rPr lang="en-US" sz="1800" dirty="0"/>
              <a:t> es que protege al </a:t>
            </a:r>
            <a:r>
              <a:rPr lang="en-US" sz="1800" dirty="0" err="1"/>
              <a:t>equipo</a:t>
            </a:r>
            <a:r>
              <a:rPr lang="en-US" sz="1800" dirty="0"/>
              <a:t> del </a:t>
            </a:r>
            <a:r>
              <a:rPr lang="en-US" sz="1800" dirty="0" err="1"/>
              <a:t>equipo</a:t>
            </a:r>
            <a:r>
              <a:rPr lang="en-US" sz="1800" dirty="0"/>
              <a:t>?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dirty="0" err="1"/>
              <a:t>Sobre</a:t>
            </a:r>
            <a:r>
              <a:rPr lang="en-US" sz="1800" dirty="0"/>
              <a:t> </a:t>
            </a:r>
            <a:r>
              <a:rPr lang="en-US" sz="1800" dirty="0" err="1"/>
              <a:t>compromiso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dirty="0" err="1"/>
              <a:t>Complacencia</a:t>
            </a:r>
            <a:endParaRPr sz="1800" dirty="0"/>
          </a:p>
        </p:txBody>
      </p:sp>
      <p:sp>
        <p:nvSpPr>
          <p:cNvPr id="735" name="Google Shape;735;p46"/>
          <p:cNvSpPr/>
          <p:nvPr/>
        </p:nvSpPr>
        <p:spPr>
          <a:xfrm flipH="1">
            <a:off x="6582780" y="-2008"/>
            <a:ext cx="5609220" cy="5840278"/>
          </a:xfrm>
          <a:custGeom>
            <a:avLst/>
            <a:gdLst/>
            <a:ahLst/>
            <a:cxnLst/>
            <a:rect l="l" t="t" r="r" b="b"/>
            <a:pathLst>
              <a:path w="5609220" h="5840278" extrusionOk="0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46"/>
          <p:cNvSpPr/>
          <p:nvPr/>
        </p:nvSpPr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 extrusionOk="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" name="Google Shape;737;p46" descr="Group of Peop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057" y="643002"/>
            <a:ext cx="3796790" cy="3796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48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48"/>
          <p:cNvSpPr txBox="1">
            <a:spLocks noGrp="1"/>
          </p:cNvSpPr>
          <p:nvPr>
            <p:ph type="title"/>
          </p:nvPr>
        </p:nvSpPr>
        <p:spPr>
          <a:xfrm>
            <a:off x="249382" y="1289146"/>
            <a:ext cx="4671534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>
                <a:solidFill>
                  <a:schemeClr val="lt1"/>
                </a:solidFill>
              </a:rPr>
              <a:t>SCRUM MASTER | COACHING</a:t>
            </a:r>
            <a:endParaRPr sz="5400">
              <a:solidFill>
                <a:schemeClr val="lt1"/>
              </a:solidFill>
            </a:endParaRPr>
          </a:p>
        </p:txBody>
      </p:sp>
      <p:grpSp>
        <p:nvGrpSpPr>
          <p:cNvPr id="758" name="Google Shape;758;p48"/>
          <p:cNvGrpSpPr/>
          <p:nvPr/>
        </p:nvGrpSpPr>
        <p:grpSpPr>
          <a:xfrm>
            <a:off x="6103027" y="681628"/>
            <a:ext cx="1562267" cy="1172973"/>
            <a:chOff x="7493121" y="1000124"/>
            <a:chExt cx="1562267" cy="1172973"/>
          </a:xfrm>
        </p:grpSpPr>
        <p:sp>
          <p:nvSpPr>
            <p:cNvPr id="759" name="Google Shape;759;p48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48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61" name="Google Shape;761;p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51263" y="1825034"/>
            <a:ext cx="3607145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49"/>
          <p:cNvSpPr/>
          <p:nvPr/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8" name="Google Shape;768;p49"/>
          <p:cNvGrpSpPr/>
          <p:nvPr/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769" name="Google Shape;769;p49"/>
            <p:cNvSpPr/>
            <p:nvPr/>
          </p:nvSpPr>
          <p:spPr>
            <a:xfrm>
              <a:off x="668003" y="1935883"/>
              <a:ext cx="675351" cy="595380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49"/>
            <p:cNvSpPr/>
            <p:nvPr/>
          </p:nvSpPr>
          <p:spPr>
            <a:xfrm>
              <a:off x="1245893" y="1684057"/>
              <a:ext cx="550492" cy="48530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1" name="Google Shape;771;p49"/>
          <p:cNvSpPr txBox="1"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lt1"/>
                </a:solidFill>
              </a:rPr>
              <a:t>SCRUM MASTER | COACHING AL TEAM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772" name="Google Shape;772;p49"/>
          <p:cNvSpPr txBox="1">
            <a:spLocks noGrp="1"/>
          </p:cNvSpPr>
          <p:nvPr>
            <p:ph type="body" idx="1"/>
          </p:nvPr>
        </p:nvSpPr>
        <p:spPr>
          <a:xfrm>
            <a:off x="5573864" y="1166933"/>
            <a:ext cx="5716988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Ayuda</a:t>
            </a:r>
            <a:r>
              <a:rPr lang="en-US" sz="2400" dirty="0"/>
              <a:t> al </a:t>
            </a:r>
            <a:r>
              <a:rPr lang="en-US" sz="2400" dirty="0" err="1"/>
              <a:t>equipo</a:t>
            </a:r>
            <a:r>
              <a:rPr lang="en-US" sz="2400" dirty="0"/>
              <a:t> a resolver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problemas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 err="1"/>
              <a:t>Conflictos</a:t>
            </a:r>
            <a:r>
              <a:rPr lang="en-US" sz="2000" dirty="0"/>
              <a:t> entre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equipo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 err="1"/>
              <a:t>Conflictos</a:t>
            </a:r>
            <a:r>
              <a:rPr lang="en-US" sz="2000" dirty="0"/>
              <a:t> entre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equipo</a:t>
            </a:r>
            <a:r>
              <a:rPr lang="en-US" sz="2000" dirty="0"/>
              <a:t> y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interesados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Educa al </a:t>
            </a:r>
            <a:r>
              <a:rPr lang="en-US" sz="2400" dirty="0" err="1"/>
              <a:t>equipo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marco</a:t>
            </a:r>
            <a:r>
              <a:rPr lang="en-US" sz="2400" dirty="0"/>
              <a:t> de </a:t>
            </a:r>
            <a:r>
              <a:rPr lang="en-US" sz="2400" dirty="0" err="1"/>
              <a:t>trabajo</a:t>
            </a:r>
            <a:r>
              <a:rPr lang="en-US" sz="2400" dirty="0"/>
              <a:t> Scrum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Guía</a:t>
            </a:r>
            <a:r>
              <a:rPr lang="en-US" sz="2400" dirty="0"/>
              <a:t> al </a:t>
            </a:r>
            <a:r>
              <a:rPr lang="en-US" sz="2400" dirty="0" err="1"/>
              <a:t>equipo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rendimiento</a:t>
            </a:r>
            <a:endParaRPr dirty="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52"/>
          <p:cNvSpPr/>
          <p:nvPr/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3" name="Google Shape;803;p52"/>
          <p:cNvGrpSpPr/>
          <p:nvPr/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804" name="Google Shape;804;p52"/>
            <p:cNvSpPr/>
            <p:nvPr/>
          </p:nvSpPr>
          <p:spPr>
            <a:xfrm>
              <a:off x="668003" y="1935883"/>
              <a:ext cx="675351" cy="595380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52"/>
            <p:cNvSpPr/>
            <p:nvPr/>
          </p:nvSpPr>
          <p:spPr>
            <a:xfrm>
              <a:off x="1245893" y="1684057"/>
              <a:ext cx="550492" cy="48530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6" name="Google Shape;806;p52"/>
          <p:cNvSpPr txBox="1"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lt1"/>
                </a:solidFill>
              </a:rPr>
              <a:t>SCRUM MASTER | COACHING AL PRODUCT OWNER</a:t>
            </a:r>
            <a:endParaRPr sz="4800">
              <a:solidFill>
                <a:schemeClr val="lt1"/>
              </a:solidFill>
            </a:endParaRPr>
          </a:p>
        </p:txBody>
      </p:sp>
      <p:pic>
        <p:nvPicPr>
          <p:cNvPr id="807" name="Google Shape;807;p5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94548" y="1405901"/>
            <a:ext cx="7497452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5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53"/>
          <p:cNvSpPr/>
          <p:nvPr/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4" name="Google Shape;814;p53"/>
          <p:cNvGrpSpPr/>
          <p:nvPr/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815" name="Google Shape;815;p53"/>
            <p:cNvSpPr/>
            <p:nvPr/>
          </p:nvSpPr>
          <p:spPr>
            <a:xfrm>
              <a:off x="668003" y="1935883"/>
              <a:ext cx="675351" cy="595380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53"/>
            <p:cNvSpPr/>
            <p:nvPr/>
          </p:nvSpPr>
          <p:spPr>
            <a:xfrm>
              <a:off x="1245893" y="1684057"/>
              <a:ext cx="550492" cy="48530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7" name="Google Shape;817;p53"/>
          <p:cNvSpPr txBox="1">
            <a:spLocks noGrp="1"/>
          </p:cNvSpPr>
          <p:nvPr>
            <p:ph type="title"/>
          </p:nvPr>
        </p:nvSpPr>
        <p:spPr>
          <a:xfrm>
            <a:off x="133092" y="1166932"/>
            <a:ext cx="4694547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dirty="0">
                <a:solidFill>
                  <a:schemeClr val="lt1"/>
                </a:solidFill>
              </a:rPr>
              <a:t>SCRUM MASTER | COACHING A LA ORGANIZACIÓN</a:t>
            </a:r>
            <a:endParaRPr sz="4800" dirty="0">
              <a:solidFill>
                <a:schemeClr val="lt1"/>
              </a:solidFill>
            </a:endParaRPr>
          </a:p>
        </p:txBody>
      </p:sp>
      <p:pic>
        <p:nvPicPr>
          <p:cNvPr id="818" name="Google Shape;818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28143" y="1904632"/>
            <a:ext cx="7563857" cy="2482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55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55"/>
          <p:cNvSpPr txBox="1">
            <a:spLocks noGrp="1"/>
          </p:cNvSpPr>
          <p:nvPr>
            <p:ph type="title"/>
          </p:nvPr>
        </p:nvSpPr>
        <p:spPr>
          <a:xfrm>
            <a:off x="249382" y="1289146"/>
            <a:ext cx="4671534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>
                <a:solidFill>
                  <a:schemeClr val="lt1"/>
                </a:solidFill>
              </a:rPr>
              <a:t>SCRUM MASTER | AUTORIDAD</a:t>
            </a:r>
            <a:endParaRPr sz="5400">
              <a:solidFill>
                <a:schemeClr val="lt1"/>
              </a:solidFill>
            </a:endParaRPr>
          </a:p>
        </p:txBody>
      </p:sp>
      <p:grpSp>
        <p:nvGrpSpPr>
          <p:cNvPr id="840" name="Google Shape;840;p55"/>
          <p:cNvGrpSpPr/>
          <p:nvPr/>
        </p:nvGrpSpPr>
        <p:grpSpPr>
          <a:xfrm>
            <a:off x="6103027" y="681628"/>
            <a:ext cx="1562267" cy="1172973"/>
            <a:chOff x="7493121" y="1000124"/>
            <a:chExt cx="1562267" cy="1172973"/>
          </a:xfrm>
        </p:grpSpPr>
        <p:sp>
          <p:nvSpPr>
            <p:cNvPr id="841" name="Google Shape;841;p55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55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43" name="Google Shape;843;p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13094" y="1929551"/>
            <a:ext cx="5892552" cy="4020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56"/>
          <p:cNvSpPr txBox="1">
            <a:spLocks noGrp="1"/>
          </p:cNvSpPr>
          <p:nvPr>
            <p:ph type="title"/>
          </p:nvPr>
        </p:nvSpPr>
        <p:spPr>
          <a:xfrm>
            <a:off x="8006085" y="1470990"/>
            <a:ext cx="3689091" cy="377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Resumen del Scrum master</a:t>
            </a:r>
            <a:endParaRPr/>
          </a:p>
        </p:txBody>
      </p:sp>
      <p:sp>
        <p:nvSpPr>
          <p:cNvPr id="850" name="Google Shape;850;p56"/>
          <p:cNvSpPr/>
          <p:nvPr/>
        </p:nvSpPr>
        <p:spPr>
          <a:xfrm>
            <a:off x="0" y="0"/>
            <a:ext cx="7743949" cy="6858000"/>
          </a:xfrm>
          <a:custGeom>
            <a:avLst/>
            <a:gdLst/>
            <a:ahLst/>
            <a:cxnLst/>
            <a:rect l="l" t="t" r="r" b="b"/>
            <a:pathLst>
              <a:path w="7743949" h="6858000" extrusionOk="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56"/>
          <p:cNvSpPr txBox="1">
            <a:spLocks noGrp="1"/>
          </p:cNvSpPr>
          <p:nvPr>
            <p:ph type="body" idx="1"/>
          </p:nvPr>
        </p:nvSpPr>
        <p:spPr>
          <a:xfrm>
            <a:off x="756746" y="2863018"/>
            <a:ext cx="4666592" cy="330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u="sng" dirty="0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https://www.youtube.com/watch?v=x2HKzohWTBM</a:t>
            </a:r>
            <a:endParaRPr sz="2400" dirty="0">
              <a:solidFill>
                <a:schemeClr val="lt1"/>
              </a:solidFill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6" name="Google Shape;806;p7"/>
          <p:cNvPicPr preferRelativeResize="0"/>
          <p:nvPr/>
        </p:nvPicPr>
        <p:blipFill rotWithShape="1">
          <a:blip r:embed="rId3">
            <a:alphaModFix/>
          </a:blip>
          <a:srcRect r="9093" b="2861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7"/>
          <p:cNvSpPr/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529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7"/>
          <p:cNvSpPr txBox="1"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GB" sz="4800" dirty="0" err="1">
                <a:solidFill>
                  <a:schemeClr val="bg1"/>
                </a:solidFill>
              </a:rPr>
              <a:t>Habilidades</a:t>
            </a:r>
            <a:r>
              <a:rPr lang="en-GB" sz="4800" dirty="0">
                <a:solidFill>
                  <a:schemeClr val="bg1"/>
                </a:solidFill>
              </a:rPr>
              <a:t> de un Product Owner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09" name="Google Shape;809;p7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7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8"/>
          <p:cNvSpPr txBox="1"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GB" sz="4000">
                <a:solidFill>
                  <a:schemeClr val="lt1"/>
                </a:solidFill>
              </a:rPr>
              <a:t>¿Qué es un Product Owner?</a:t>
            </a:r>
            <a:endParaRPr sz="4000">
              <a:solidFill>
                <a:schemeClr val="lt1"/>
              </a:solidFill>
            </a:endParaRPr>
          </a:p>
        </p:txBody>
      </p:sp>
      <p:pic>
        <p:nvPicPr>
          <p:cNvPr id="818" name="Google Shape;818;p8"/>
          <p:cNvPicPr preferRelativeResize="0"/>
          <p:nvPr/>
        </p:nvPicPr>
        <p:blipFill rotWithShape="1">
          <a:blip r:embed="rId3">
            <a:alphaModFix/>
          </a:blip>
          <a:srcRect l="3543" r="5558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 extrusionOk="0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noFill/>
          <a:ln>
            <a:noFill/>
          </a:ln>
          <a:effectLst>
            <a:outerShdw blurRad="381000" dist="152400" algn="tl" rotWithShape="0">
              <a:srgbClr val="000000">
                <a:alpha val="9411"/>
              </a:srgbClr>
            </a:outerShdw>
          </a:effectLst>
        </p:spPr>
      </p:pic>
      <p:grpSp>
        <p:nvGrpSpPr>
          <p:cNvPr id="819" name="Google Shape;819;p8"/>
          <p:cNvGrpSpPr/>
          <p:nvPr/>
        </p:nvGrpSpPr>
        <p:grpSpPr>
          <a:xfrm>
            <a:off x="5395368" y="1"/>
            <a:ext cx="874718" cy="6857455"/>
            <a:chOff x="5395368" y="1"/>
            <a:chExt cx="874718" cy="6857455"/>
          </a:xfrm>
        </p:grpSpPr>
        <p:sp>
          <p:nvSpPr>
            <p:cNvPr id="820" name="Google Shape;820;p8"/>
            <p:cNvSpPr/>
            <p:nvPr/>
          </p:nvSpPr>
          <p:spPr>
            <a:xfrm rot="-5400000">
              <a:off x="2404000" y="2991370"/>
              <a:ext cx="6857455" cy="874716"/>
            </a:xfrm>
            <a:custGeom>
              <a:avLst/>
              <a:gdLst/>
              <a:ahLst/>
              <a:cxnLst/>
              <a:rect l="l" t="t" r="r" b="b"/>
              <a:pathLst>
                <a:path w="6857455" h="874716" extrusionOk="0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8"/>
            <p:cNvSpPr/>
            <p:nvPr/>
          </p:nvSpPr>
          <p:spPr>
            <a:xfrm rot="-5400000">
              <a:off x="2403998" y="2991370"/>
              <a:ext cx="6857455" cy="874716"/>
            </a:xfrm>
            <a:custGeom>
              <a:avLst/>
              <a:gdLst/>
              <a:ahLst/>
              <a:cxnLst/>
              <a:rect l="l" t="t" r="r" b="b"/>
              <a:pathLst>
                <a:path w="6857455" h="874716" extrusionOk="0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rotWithShape="1">
              <a:blip r:embed="rId4">
                <a:alphaModFix amt="57000"/>
              </a:blip>
              <a:tile tx="0" ty="0" sx="100000" sy="100000" flip="none" algn="tl"/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9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767290" y="1289146"/>
            <a:ext cx="4153626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>
                <a:solidFill>
                  <a:schemeClr val="lt1"/>
                </a:solidFill>
              </a:rPr>
              <a:t>¿Qué es un proceso de control?</a:t>
            </a:r>
            <a:endParaRPr sz="5400">
              <a:solidFill>
                <a:schemeClr val="lt1"/>
              </a:solidFill>
            </a:endParaRPr>
          </a:p>
        </p:txBody>
      </p:sp>
      <p:grpSp>
        <p:nvGrpSpPr>
          <p:cNvPr id="218" name="Google Shape;218;p9"/>
          <p:cNvGrpSpPr/>
          <p:nvPr/>
        </p:nvGrpSpPr>
        <p:grpSpPr>
          <a:xfrm>
            <a:off x="6103027" y="681628"/>
            <a:ext cx="1562267" cy="1172973"/>
            <a:chOff x="7493121" y="1000124"/>
            <a:chExt cx="1562267" cy="1172973"/>
          </a:xfrm>
        </p:grpSpPr>
        <p:sp>
          <p:nvSpPr>
            <p:cNvPr id="219" name="Google Shape;219;p9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9"/>
          <p:cNvSpPr txBox="1">
            <a:spLocks noGrp="1"/>
          </p:cNvSpPr>
          <p:nvPr>
            <p:ph type="body" idx="1"/>
          </p:nvPr>
        </p:nvSpPr>
        <p:spPr>
          <a:xfrm>
            <a:off x="6514140" y="1854601"/>
            <a:ext cx="4776711" cy="314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Common and Control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Plan what you expect to happen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Enforce the plan, sometimes regardless of change condition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Use change control because change is expensive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9"/>
          <p:cNvSpPr/>
          <p:nvPr/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9" name="Google Shape;829;p9"/>
          <p:cNvGrpSpPr/>
          <p:nvPr/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830" name="Google Shape;830;p9"/>
            <p:cNvSpPr/>
            <p:nvPr/>
          </p:nvSpPr>
          <p:spPr>
            <a:xfrm>
              <a:off x="668003" y="1935883"/>
              <a:ext cx="675351" cy="595380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1245893" y="1684057"/>
              <a:ext cx="550492" cy="48530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2" name="Google Shape;832;p9"/>
          <p:cNvSpPr txBox="1"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GB" sz="4800">
                <a:solidFill>
                  <a:schemeClr val="lt1"/>
                </a:solidFill>
              </a:rPr>
              <a:t>El Product Owner es el dueño del “Qué”</a:t>
            </a:r>
            <a:endParaRPr/>
          </a:p>
        </p:txBody>
      </p:sp>
      <p:sp>
        <p:nvSpPr>
          <p:cNvPr id="833" name="Google Shape;833;p9"/>
          <p:cNvSpPr txBox="1">
            <a:spLocks noGrp="1"/>
          </p:cNvSpPr>
          <p:nvPr>
            <p:ph type="body" idx="1"/>
          </p:nvPr>
        </p:nvSpPr>
        <p:spPr>
          <a:xfrm>
            <a:off x="5573864" y="1166933"/>
            <a:ext cx="5716988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❑"/>
            </a:pPr>
            <a:r>
              <a:rPr lang="en-GB" sz="1500"/>
              <a:t>Tiene una visión convincente del producto, que es ejecutable,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genera mucho dinero, genera pasión en el equiLider de Servicio, la compañía y los clientes.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❑"/>
            </a:pPr>
            <a:r>
              <a:rPr lang="en-GB" sz="1500"/>
              <a:t>Construye un “roadmap” para el desarrollo de la visión, que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todos pueden ver y apuntarse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❑"/>
            </a:pPr>
            <a:r>
              <a:rPr lang="en-GB" sz="1500"/>
              <a:t>Crea un backlog de especificaciones que son: suficientes y 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tiemLider de Servicio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❑"/>
            </a:pPr>
            <a:r>
              <a:rPr lang="en-GB" sz="1500"/>
              <a:t>Usa la mitad de su tiemLider de Servicio con los clientes, ventas y Mercadeo.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❑"/>
            </a:pPr>
            <a:r>
              <a:rPr lang="en-GB" sz="1500"/>
              <a:t>La otra mitad trabaja de cerca con el equiLider de Servicio clarificando las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Especificaciones.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❑"/>
            </a:pPr>
            <a:r>
              <a:rPr lang="en-GB" sz="1500"/>
              <a:t>Liderar el grooming del Backlog.</a:t>
            </a:r>
            <a:endParaRPr/>
          </a:p>
          <a:p>
            <a:pPr marL="228600" lvl="0" indent="-133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0"/>
          <p:cNvSpPr/>
          <p:nvPr/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10"/>
          <p:cNvSpPr txBox="1">
            <a:spLocks noGrp="1"/>
          </p:cNvSpPr>
          <p:nvPr>
            <p:ph type="title"/>
          </p:nvPr>
        </p:nvSpPr>
        <p:spPr>
          <a:xfrm>
            <a:off x="1155556" y="6214530"/>
            <a:ext cx="4284418" cy="32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None/>
            </a:pPr>
            <a:r>
              <a:rPr lang="en-GB" sz="1500">
                <a:solidFill>
                  <a:schemeClr val="lt1"/>
                </a:solidFill>
              </a:rPr>
              <a:t>Un Product Owner Exitoso</a:t>
            </a:r>
            <a:endParaRPr/>
          </a:p>
        </p:txBody>
      </p:sp>
      <p:sp>
        <p:nvSpPr>
          <p:cNvPr id="841" name="Google Shape;841;p10"/>
          <p:cNvSpPr/>
          <p:nvPr/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2" name="Google Shape;842;p10"/>
          <p:cNvPicPr preferRelativeResize="0"/>
          <p:nvPr/>
        </p:nvPicPr>
        <p:blipFill rotWithShape="1">
          <a:blip r:embed="rId3">
            <a:alphaModFix/>
          </a:blip>
          <a:srcRect t="1072" r="-2"/>
          <a:stretch/>
        </p:blipFill>
        <p:spPr>
          <a:xfrm>
            <a:off x="1155556" y="637761"/>
            <a:ext cx="9889765" cy="5576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1"/>
          <p:cNvSpPr/>
          <p:nvPr/>
        </p:nvSpPr>
        <p:spPr>
          <a:xfrm>
            <a:off x="0" y="-296562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11"/>
          <p:cNvSpPr txBox="1">
            <a:spLocks noGrp="1"/>
          </p:cNvSpPr>
          <p:nvPr>
            <p:ph type="title"/>
          </p:nvPr>
        </p:nvSpPr>
        <p:spPr>
          <a:xfrm>
            <a:off x="6538686" y="1361246"/>
            <a:ext cx="4818290" cy="267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</a:pPr>
            <a:r>
              <a:rPr lang="en-GB" sz="4500" dirty="0">
                <a:solidFill>
                  <a:schemeClr val="tx1"/>
                </a:solidFill>
              </a:rPr>
              <a:t>Product Owner - Backlog Grooming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850" name="Google Shape;850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7710" r="23453" b="-1"/>
          <a:stretch/>
        </p:blipFill>
        <p:spPr>
          <a:xfrm>
            <a:off x="827088" y="1498600"/>
            <a:ext cx="5260975" cy="4707593"/>
          </a:xfrm>
          <a:prstGeom prst="rect">
            <a:avLst/>
          </a:prstGeom>
          <a:noFill/>
          <a:ln>
            <a:noFill/>
          </a:ln>
          <a:effectLst>
            <a:outerShdw blurRad="381000" dist="152400" dir="5400000" algn="t" rotWithShape="0">
              <a:srgbClr val="000000">
                <a:alpha val="9411"/>
              </a:srgbClr>
            </a:outerShdw>
          </a:effectLst>
        </p:spPr>
      </p:pic>
      <p:sp>
        <p:nvSpPr>
          <p:cNvPr id="851" name="Google Shape;851;p11"/>
          <p:cNvSpPr/>
          <p:nvPr/>
        </p:nvSpPr>
        <p:spPr>
          <a:xfrm>
            <a:off x="827088" y="4795537"/>
            <a:ext cx="5260975" cy="1410656"/>
          </a:xfrm>
          <a:custGeom>
            <a:avLst/>
            <a:gdLst/>
            <a:ahLst/>
            <a:cxnLst/>
            <a:rect l="l" t="t" r="r" b="b"/>
            <a:pathLst>
              <a:path w="5260975" h="1410656" extrusionOk="0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827088" y="4795537"/>
            <a:ext cx="5260975" cy="1410656"/>
          </a:xfrm>
          <a:custGeom>
            <a:avLst/>
            <a:gdLst/>
            <a:ahLst/>
            <a:cxnLst/>
            <a:rect l="l" t="t" r="r" b="b"/>
            <a:pathLst>
              <a:path w="5260975" h="1410656" extrusionOk="0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rotWithShape="1">
            <a:blip r:embed="rId4">
              <a:alphaModFix amt="57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2"/>
          <p:cNvSpPr/>
          <p:nvPr/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12"/>
          <p:cNvSpPr txBox="1">
            <a:spLocks noGrp="1"/>
          </p:cNvSpPr>
          <p:nvPr>
            <p:ph type="title"/>
          </p:nvPr>
        </p:nvSpPr>
        <p:spPr>
          <a:xfrm>
            <a:off x="1155556" y="6214530"/>
            <a:ext cx="4284418" cy="32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n-GB" sz="1400">
                <a:solidFill>
                  <a:schemeClr val="lt1"/>
                </a:solidFill>
              </a:rPr>
              <a:t>Responsabilidades del Product Owner- Backlog Grooming</a:t>
            </a:r>
            <a:endParaRPr/>
          </a:p>
        </p:txBody>
      </p:sp>
      <p:sp>
        <p:nvSpPr>
          <p:cNvPr id="860" name="Google Shape;860;p12"/>
          <p:cNvSpPr/>
          <p:nvPr/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1" name="Google Shape;861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248" r="-2" b="1525"/>
          <a:stretch/>
        </p:blipFill>
        <p:spPr>
          <a:xfrm>
            <a:off x="1155556" y="637761"/>
            <a:ext cx="9889765" cy="5576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3"/>
          <p:cNvSpPr/>
          <p:nvPr/>
        </p:nvSpPr>
        <p:spPr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13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GB" sz="4800">
                <a:solidFill>
                  <a:srgbClr val="FFFFFF"/>
                </a:solidFill>
              </a:rPr>
              <a:t>Confianza es la clave</a:t>
            </a:r>
            <a:endParaRPr/>
          </a:p>
        </p:txBody>
      </p:sp>
      <p:pic>
        <p:nvPicPr>
          <p:cNvPr id="869" name="Google Shape;869;p13"/>
          <p:cNvPicPr preferRelativeResize="0"/>
          <p:nvPr/>
        </p:nvPicPr>
        <p:blipFill rotWithShape="1">
          <a:blip r:embed="rId3">
            <a:alphaModFix/>
          </a:blip>
          <a:srcRect t="9328" r="-1" b="9328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0" name="Google Shape;870;p13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4"/>
          <p:cNvSpPr txBox="1">
            <a:spLocks noGrp="1"/>
          </p:cNvSpPr>
          <p:nvPr>
            <p:ph type="title"/>
          </p:nvPr>
        </p:nvSpPr>
        <p:spPr>
          <a:xfrm>
            <a:off x="645858" y="5110423"/>
            <a:ext cx="10906061" cy="67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-GB" sz="4100"/>
              <a:t>Creciendo como Product Owner</a:t>
            </a:r>
            <a:endParaRPr/>
          </a:p>
        </p:txBody>
      </p:sp>
      <p:sp>
        <p:nvSpPr>
          <p:cNvPr id="877" name="Google Shape;877;p14"/>
          <p:cNvSpPr/>
          <p:nvPr/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14"/>
          <p:cNvSpPr/>
          <p:nvPr/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9" name="Google Shape;879;p14"/>
          <p:cNvPicPr preferRelativeResize="0"/>
          <p:nvPr/>
        </p:nvPicPr>
        <p:blipFill rotWithShape="1">
          <a:blip r:embed="rId3">
            <a:alphaModFix/>
          </a:blip>
          <a:srcRect t="6330" r="1" b="4466"/>
          <a:stretch/>
        </p:blipFill>
        <p:spPr>
          <a:xfrm>
            <a:off x="2170029" y="804672"/>
            <a:ext cx="7851943" cy="355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5"/>
          <p:cNvSpPr txBox="1"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GB" sz="3000"/>
              <a:t>El Product Owner hace un balance entre los atributos del producto</a:t>
            </a:r>
            <a:endParaRPr/>
          </a:p>
        </p:txBody>
      </p:sp>
      <p:pic>
        <p:nvPicPr>
          <p:cNvPr id="886" name="Google Shape;886;p15" descr="Diagram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t="8345" r="1" b="13548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87" name="Google Shape;887;p15"/>
          <p:cNvSpPr/>
          <p:nvPr/>
        </p:nvSpPr>
        <p:spPr>
          <a:xfrm>
            <a:off x="10142562" y="5964073"/>
            <a:ext cx="525439" cy="3783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6"/>
          <p:cNvSpPr txBox="1"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GB" sz="3600">
                <a:solidFill>
                  <a:srgbClr val="FFFFFF"/>
                </a:solidFill>
              </a:rPr>
              <a:t>Product Vision Board</a:t>
            </a:r>
            <a:endParaRPr/>
          </a:p>
        </p:txBody>
      </p:sp>
      <p:sp>
        <p:nvSpPr>
          <p:cNvPr id="894" name="Google Shape;894;p16"/>
          <p:cNvSpPr/>
          <p:nvPr/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5" name="Google Shape;895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425" b="98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7"/>
          <p:cNvSpPr txBox="1"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GB" sz="4800"/>
              <a:t>Liderazgo Ágil</a:t>
            </a:r>
            <a:endParaRPr/>
          </a:p>
        </p:txBody>
      </p:sp>
      <p:sp>
        <p:nvSpPr>
          <p:cNvPr id="902" name="Google Shape;902;p17"/>
          <p:cNvSpPr/>
          <p:nvPr/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17"/>
          <p:cNvSpPr/>
          <p:nvPr/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4" name="Google Shape;904;p17"/>
          <p:cNvPicPr preferRelativeResize="0"/>
          <p:nvPr/>
        </p:nvPicPr>
        <p:blipFill rotWithShape="1">
          <a:blip r:embed="rId3">
            <a:alphaModFix/>
          </a:blip>
          <a:srcRect t="2020" b="2038"/>
          <a:stretch/>
        </p:blipFill>
        <p:spPr>
          <a:xfrm>
            <a:off x="942357" y="1024834"/>
            <a:ext cx="5632217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8"/>
          <p:cNvSpPr txBox="1"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GB" sz="3200"/>
              <a:t>Qué hacemos primero?</a:t>
            </a:r>
            <a:endParaRPr/>
          </a:p>
        </p:txBody>
      </p:sp>
      <p:pic>
        <p:nvPicPr>
          <p:cNvPr id="911" name="Google Shape;911;p18"/>
          <p:cNvPicPr preferRelativeResize="0"/>
          <p:nvPr/>
        </p:nvPicPr>
        <p:blipFill rotWithShape="1">
          <a:blip r:embed="rId3">
            <a:alphaModFix/>
          </a:blip>
          <a:srcRect t="12921" r="1" b="1424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0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0"/>
          <p:cNvSpPr txBox="1">
            <a:spLocks noGrp="1"/>
          </p:cNvSpPr>
          <p:nvPr>
            <p:ph type="title"/>
          </p:nvPr>
        </p:nvSpPr>
        <p:spPr>
          <a:xfrm>
            <a:off x="767290" y="1289146"/>
            <a:ext cx="4153626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>
                <a:solidFill>
                  <a:schemeClr val="lt1"/>
                </a:solidFill>
              </a:rPr>
              <a:t>¿Qué es un proceso de control EMPÍRICO?</a:t>
            </a:r>
            <a:endParaRPr sz="5400">
              <a:solidFill>
                <a:schemeClr val="lt1"/>
              </a:solidFill>
            </a:endParaRPr>
          </a:p>
        </p:txBody>
      </p:sp>
      <p:grpSp>
        <p:nvGrpSpPr>
          <p:cNvPr id="229" name="Google Shape;229;p10"/>
          <p:cNvGrpSpPr/>
          <p:nvPr/>
        </p:nvGrpSpPr>
        <p:grpSpPr>
          <a:xfrm>
            <a:off x="6103027" y="681628"/>
            <a:ext cx="1562267" cy="1172973"/>
            <a:chOff x="7493121" y="1000124"/>
            <a:chExt cx="1562267" cy="1172973"/>
          </a:xfrm>
        </p:grpSpPr>
        <p:sp>
          <p:nvSpPr>
            <p:cNvPr id="230" name="Google Shape;230;p10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Google Shape;232;p10"/>
          <p:cNvSpPr txBox="1">
            <a:spLocks noGrp="1"/>
          </p:cNvSpPr>
          <p:nvPr>
            <p:ph type="body" idx="1"/>
          </p:nvPr>
        </p:nvSpPr>
        <p:spPr>
          <a:xfrm>
            <a:off x="6514140" y="1854601"/>
            <a:ext cx="4776711" cy="314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Learn as we progress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Expect and embrace change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Inspect and adapt using short development cycles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Estimates are indicative only and may not be accurate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9"/>
          <p:cNvSpPr txBox="1">
            <a:spLocks noGrp="1"/>
          </p:cNvSpPr>
          <p:nvPr>
            <p:ph type="title"/>
          </p:nvPr>
        </p:nvSpPr>
        <p:spPr>
          <a:xfrm>
            <a:off x="645858" y="5110423"/>
            <a:ext cx="10906061" cy="67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-GB" sz="4100"/>
              <a:t>Moscow</a:t>
            </a:r>
            <a:endParaRPr/>
          </a:p>
        </p:txBody>
      </p:sp>
      <p:sp>
        <p:nvSpPr>
          <p:cNvPr id="918" name="Google Shape;918;p19"/>
          <p:cNvSpPr/>
          <p:nvPr/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19"/>
          <p:cNvSpPr/>
          <p:nvPr/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0" name="Google Shape;920;p19"/>
          <p:cNvPicPr preferRelativeResize="0"/>
          <p:nvPr/>
        </p:nvPicPr>
        <p:blipFill rotWithShape="1">
          <a:blip r:embed="rId3">
            <a:alphaModFix/>
          </a:blip>
          <a:srcRect r="1" b="19518"/>
          <a:stretch/>
        </p:blipFill>
        <p:spPr>
          <a:xfrm>
            <a:off x="2170029" y="804672"/>
            <a:ext cx="7851943" cy="355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"/>
          <p:cNvSpPr/>
          <p:nvPr/>
        </p:nvSpPr>
        <p:spPr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20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GB" sz="4800">
                <a:solidFill>
                  <a:srgbClr val="FFFFFF"/>
                </a:solidFill>
              </a:rPr>
              <a:t>7 Product Dimensions </a:t>
            </a:r>
            <a:endParaRPr/>
          </a:p>
        </p:txBody>
      </p:sp>
      <p:pic>
        <p:nvPicPr>
          <p:cNvPr id="928" name="Google Shape;928;p20"/>
          <p:cNvPicPr preferRelativeResize="0"/>
          <p:nvPr/>
        </p:nvPicPr>
        <p:blipFill rotWithShape="1">
          <a:blip r:embed="rId3">
            <a:alphaModFix/>
          </a:blip>
          <a:srcRect t="9680" r="-1" b="1024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9" name="Google Shape;929;p20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21"/>
          <p:cNvSpPr txBox="1"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GB" sz="5000"/>
              <a:t>7 Product </a:t>
            </a:r>
            <a:r>
              <a:rPr lang="en-GB"/>
              <a:t>Dimensions</a:t>
            </a:r>
            <a:endParaRPr sz="5000"/>
          </a:p>
        </p:txBody>
      </p:sp>
      <p:pic>
        <p:nvPicPr>
          <p:cNvPr id="935" name="Google Shape;935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" b="16602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22"/>
          <p:cNvSpPr/>
          <p:nvPr/>
        </p:nvSpPr>
        <p:spPr>
          <a:xfrm>
            <a:off x="0" y="0"/>
            <a:ext cx="7539505" cy="6857542"/>
          </a:xfrm>
          <a:custGeom>
            <a:avLst/>
            <a:gdLst/>
            <a:ahLst/>
            <a:cxnLst/>
            <a:rect l="l" t="t" r="r" b="b"/>
            <a:pathLst>
              <a:path w="7539505" h="6857542" extrusionOk="0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2" name="Google Shape;942;p22"/>
          <p:cNvGrpSpPr/>
          <p:nvPr/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943" name="Google Shape;943;p22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22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5" name="Google Shape;945;p22"/>
          <p:cNvSpPr txBox="1"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</a:pPr>
            <a:r>
              <a:rPr lang="en-GB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to create a User story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Google Shape;950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3708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24"/>
          <p:cNvSpPr/>
          <p:nvPr/>
        </p:nvSpPr>
        <p:spPr>
          <a:xfrm>
            <a:off x="0" y="0"/>
            <a:ext cx="7539505" cy="6857542"/>
          </a:xfrm>
          <a:custGeom>
            <a:avLst/>
            <a:gdLst/>
            <a:ahLst/>
            <a:cxnLst/>
            <a:rect l="l" t="t" r="r" b="b"/>
            <a:pathLst>
              <a:path w="7539505" h="6857542" extrusionOk="0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7" name="Google Shape;957;p24"/>
          <p:cNvGrpSpPr/>
          <p:nvPr/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958" name="Google Shape;958;p24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0" name="Google Shape;960;p24"/>
          <p:cNvSpPr txBox="1"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</a:pPr>
            <a:r>
              <a:rPr lang="en-GB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Definition of ready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25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6" name="Google Shape;966;p25" descr="Diagrama, Texto, Pizarra&#10;&#10;Descripción generada automá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294" r="-1" b="-1"/>
          <a:stretch/>
        </p:blipFill>
        <p:spPr>
          <a:xfrm>
            <a:off x="20" y="10"/>
            <a:ext cx="927290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25"/>
          <p:cNvSpPr/>
          <p:nvPr/>
        </p:nvSpPr>
        <p:spPr>
          <a:xfrm>
            <a:off x="9160561" y="1348782"/>
            <a:ext cx="935037" cy="824315"/>
          </a:xfrm>
          <a:custGeom>
            <a:avLst/>
            <a:gdLst/>
            <a:ahLst/>
            <a:cxnLst/>
            <a:rect l="l" t="t" r="r" b="b"/>
            <a:pathLst>
              <a:path w="785" h="692" extrusionOk="0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25"/>
          <p:cNvSpPr/>
          <p:nvPr/>
        </p:nvSpPr>
        <p:spPr>
          <a:xfrm>
            <a:off x="9960661" y="1000124"/>
            <a:ext cx="762167" cy="671915"/>
          </a:xfrm>
          <a:custGeom>
            <a:avLst/>
            <a:gdLst/>
            <a:ahLst/>
            <a:cxnLst/>
            <a:rect l="l" t="t" r="r" b="b"/>
            <a:pathLst>
              <a:path w="785" h="692" extrusionOk="0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p26"/>
          <p:cNvSpPr/>
          <p:nvPr/>
        </p:nvSpPr>
        <p:spPr>
          <a:xfrm>
            <a:off x="0" y="0"/>
            <a:ext cx="7539505" cy="6857542"/>
          </a:xfrm>
          <a:custGeom>
            <a:avLst/>
            <a:gdLst/>
            <a:ahLst/>
            <a:cxnLst/>
            <a:rect l="l" t="t" r="r" b="b"/>
            <a:pathLst>
              <a:path w="7539505" h="6857542" extrusionOk="0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5" name="Google Shape;975;p26"/>
          <p:cNvGrpSpPr/>
          <p:nvPr/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976" name="Google Shape;976;p26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26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8" name="Google Shape;978;p26"/>
          <p:cNvSpPr txBox="1"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</a:pPr>
            <a:r>
              <a:rPr lang="en-GB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Definición del Done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7"/>
          <p:cNvSpPr/>
          <p:nvPr/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27"/>
          <p:cNvSpPr txBox="1">
            <a:spLocks noGrp="1"/>
          </p:cNvSpPr>
          <p:nvPr>
            <p:ph type="title"/>
          </p:nvPr>
        </p:nvSpPr>
        <p:spPr>
          <a:xfrm>
            <a:off x="1155557" y="4551036"/>
            <a:ext cx="4284420" cy="168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>
                <a:solidFill>
                  <a:schemeClr val="lt1"/>
                </a:solidFill>
              </a:rPr>
              <a:t>Definition of Done (DoD)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85" name="Google Shape;985;p27"/>
          <p:cNvSpPr/>
          <p:nvPr/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6" name="Google Shape;986;p27"/>
          <p:cNvPicPr preferRelativeResize="0"/>
          <p:nvPr/>
        </p:nvPicPr>
        <p:blipFill rotWithShape="1">
          <a:blip r:embed="rId3">
            <a:alphaModFix/>
          </a:blip>
          <a:srcRect r="-2" b="5378"/>
          <a:stretch/>
        </p:blipFill>
        <p:spPr>
          <a:xfrm>
            <a:off x="1155556" y="637762"/>
            <a:ext cx="9889765" cy="3579308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27"/>
          <p:cNvSpPr/>
          <p:nvPr/>
        </p:nvSpPr>
        <p:spPr>
          <a:xfrm>
            <a:off x="6734650" y="4544112"/>
            <a:ext cx="457200" cy="457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27"/>
          <p:cNvSpPr txBox="1">
            <a:spLocks noGrp="1"/>
          </p:cNvSpPr>
          <p:nvPr>
            <p:ph type="body" idx="1"/>
          </p:nvPr>
        </p:nvSpPr>
        <p:spPr>
          <a:xfrm>
            <a:off x="6725771" y="4854832"/>
            <a:ext cx="4310672" cy="1463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Todo lo que convierta un Item del Backlog (PBIs) en producto incremental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Done= entrega al cliente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Criterios de aceptación gestionados por el PO y definidos por los clientes y usuarios</a:t>
            </a: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Ejemplos de criterios de aceptación</a:t>
            </a:r>
            <a:endParaRPr/>
          </a:p>
        </p:txBody>
      </p:sp>
      <p:grpSp>
        <p:nvGrpSpPr>
          <p:cNvPr id="994" name="Google Shape;994;p28"/>
          <p:cNvGrpSpPr/>
          <p:nvPr/>
        </p:nvGrpSpPr>
        <p:grpSpPr>
          <a:xfrm>
            <a:off x="1483112" y="2085278"/>
            <a:ext cx="9300117" cy="4407596"/>
            <a:chOff x="0" y="0"/>
            <a:chExt cx="9300117" cy="4407596"/>
          </a:xfrm>
        </p:grpSpPr>
        <p:sp>
          <p:nvSpPr>
            <p:cNvPr id="995" name="Google Shape;995;p28"/>
            <p:cNvSpPr/>
            <p:nvPr/>
          </p:nvSpPr>
          <p:spPr>
            <a:xfrm>
              <a:off x="0" y="0"/>
              <a:ext cx="9300117" cy="1983418"/>
            </a:xfrm>
            <a:prstGeom prst="roundRect">
              <a:avLst>
                <a:gd name="adj" fmla="val 10000"/>
              </a:avLst>
            </a:prstGeom>
            <a:solidFill>
              <a:srgbClr val="CCD3EA">
                <a:alpha val="89411"/>
              </a:srgbClr>
            </a:solidFill>
            <a:ln w="12700" cap="flat" cmpd="sng">
              <a:solidFill>
                <a:srgbClr val="CCD3EA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280070" y="264455"/>
              <a:ext cx="4161893" cy="1454507"/>
            </a:xfrm>
            <a:prstGeom prst="roundRect">
              <a:avLst>
                <a:gd name="adj" fmla="val 10000"/>
              </a:avLst>
            </a:prstGeom>
            <a:blipFill rotWithShape="1">
              <a:blip r:embed="rId3">
                <a:alphaModFix/>
              </a:blip>
              <a:stretch>
                <a:fillRect l="-8998" r="-8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28"/>
            <p:cNvSpPr/>
            <p:nvPr/>
          </p:nvSpPr>
          <p:spPr>
            <a:xfrm rot="10800000">
              <a:off x="280070" y="1983418"/>
              <a:ext cx="4161893" cy="2424178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28"/>
            <p:cNvSpPr txBox="1"/>
            <p:nvPr/>
          </p:nvSpPr>
          <p:spPr>
            <a:xfrm>
              <a:off x="354622" y="1983418"/>
              <a:ext cx="4012789" cy="2349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Defined coding standards (like identified in tools – FxCop etc)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Test- Driven Development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Unit Test Coverage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Maintainability Index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No Defects/Known Defects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Technical Debt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Design Principles etc.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4858153" y="264455"/>
              <a:ext cx="4161893" cy="1454507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 l="-8998" r="-8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28"/>
            <p:cNvSpPr/>
            <p:nvPr/>
          </p:nvSpPr>
          <p:spPr>
            <a:xfrm rot="10800000">
              <a:off x="4858153" y="1983418"/>
              <a:ext cx="4161893" cy="2424178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28"/>
            <p:cNvSpPr txBox="1"/>
            <p:nvPr/>
          </p:nvSpPr>
          <p:spPr>
            <a:xfrm>
              <a:off x="4932705" y="1983418"/>
              <a:ext cx="4012789" cy="2349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Availability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Maintainability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Performance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Reliability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Scalability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Security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Usability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Compliance/Regulatory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Legal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7" name="Google Shape;237;p11"/>
          <p:cNvCxnSpPr/>
          <p:nvPr/>
        </p:nvCxnSpPr>
        <p:spPr>
          <a:xfrm>
            <a:off x="6096000" y="477749"/>
            <a:ext cx="0" cy="3657600"/>
          </a:xfrm>
          <a:prstGeom prst="straightConnector1">
            <a:avLst/>
          </a:prstGeom>
          <a:noFill/>
          <a:ln w="101600" cap="flat" cmpd="dbl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p11"/>
          <p:cNvSpPr/>
          <p:nvPr/>
        </p:nvSpPr>
        <p:spPr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1"/>
          <p:cNvSpPr txBox="1"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lang="en-US" sz="5400">
                <a:solidFill>
                  <a:srgbClr val="FFFFFF"/>
                </a:solidFill>
              </a:rPr>
              <a:t>¿Encuentre las diferencias?</a:t>
            </a:r>
            <a:endParaRPr/>
          </a:p>
        </p:txBody>
      </p:sp>
      <p:pic>
        <p:nvPicPr>
          <p:cNvPr id="240" name="Google Shape;240;p11"/>
          <p:cNvPicPr preferRelativeResize="0"/>
          <p:nvPr/>
        </p:nvPicPr>
        <p:blipFill rotWithShape="1">
          <a:blip r:embed="rId3">
            <a:alphaModFix/>
          </a:blip>
          <a:srcRect r="-3" b="2748"/>
          <a:stretch/>
        </p:blipFill>
        <p:spPr>
          <a:xfrm>
            <a:off x="320040" y="462793"/>
            <a:ext cx="5455917" cy="368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1"/>
          <p:cNvPicPr preferRelativeResize="0"/>
          <p:nvPr/>
        </p:nvPicPr>
        <p:blipFill rotWithShape="1">
          <a:blip r:embed="rId4">
            <a:alphaModFix/>
          </a:blip>
          <a:srcRect l="1738" r="21890" b="-1"/>
          <a:stretch/>
        </p:blipFill>
        <p:spPr>
          <a:xfrm>
            <a:off x="6416044" y="466961"/>
            <a:ext cx="5400818" cy="36833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11"/>
          <p:cNvCxnSpPr/>
          <p:nvPr/>
        </p:nvCxnSpPr>
        <p:spPr>
          <a:xfrm>
            <a:off x="2209800" y="5738691"/>
            <a:ext cx="77724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Ejemplos: </a:t>
            </a:r>
            <a:endParaRPr/>
          </a:p>
        </p:txBody>
      </p:sp>
      <p:pic>
        <p:nvPicPr>
          <p:cNvPr id="1007" name="Google Shape;1007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51422" y="1690688"/>
            <a:ext cx="6189352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30"/>
          <p:cNvSpPr txBox="1">
            <a:spLocks noGrp="1"/>
          </p:cNvSpPr>
          <p:nvPr>
            <p:ph type="title"/>
          </p:nvPr>
        </p:nvSpPr>
        <p:spPr>
          <a:xfrm>
            <a:off x="990600" y="4642583"/>
            <a:ext cx="10210800" cy="1099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GB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Ejemplos:</a:t>
            </a:r>
            <a:endParaRPr/>
          </a:p>
        </p:txBody>
      </p:sp>
      <p:sp>
        <p:nvSpPr>
          <p:cNvPr id="1013" name="Google Shape;1013;p30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4478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30"/>
          <p:cNvSpPr/>
          <p:nvPr/>
        </p:nvSpPr>
        <p:spPr>
          <a:xfrm>
            <a:off x="321564" y="320843"/>
            <a:ext cx="11548872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5" name="Google Shape;1015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0636" b="3"/>
          <a:stretch/>
        </p:blipFill>
        <p:spPr>
          <a:xfrm>
            <a:off x="641604" y="640080"/>
            <a:ext cx="5276732" cy="329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30"/>
          <p:cNvPicPr preferRelativeResize="0"/>
          <p:nvPr/>
        </p:nvPicPr>
        <p:blipFill rotWithShape="1">
          <a:blip r:embed="rId4">
            <a:alphaModFix/>
          </a:blip>
          <a:srcRect l="5609" r="4624" b="2"/>
          <a:stretch/>
        </p:blipFill>
        <p:spPr>
          <a:xfrm>
            <a:off x="6273664" y="640080"/>
            <a:ext cx="5276732" cy="3291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2" name="Google Shape;1022;p31"/>
          <p:cNvSpPr/>
          <p:nvPr/>
        </p:nvSpPr>
        <p:spPr>
          <a:xfrm>
            <a:off x="-1" y="3167148"/>
            <a:ext cx="606972" cy="3690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3" name="Google Shape;1023;p31"/>
          <p:cNvSpPr/>
          <p:nvPr/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" name="Google Shape;1024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-1" b="6801"/>
          <a:stretch/>
        </p:blipFill>
        <p:spPr>
          <a:xfrm>
            <a:off x="603504" y="-1"/>
            <a:ext cx="115884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32"/>
          <p:cNvSpPr txBox="1"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GB" sz="3600">
                <a:solidFill>
                  <a:srgbClr val="FFFFFF"/>
                </a:solidFill>
              </a:rPr>
              <a:t>Scrum desde el punto de vista del Product Owner</a:t>
            </a:r>
            <a:endParaRPr/>
          </a:p>
        </p:txBody>
      </p:sp>
      <p:pic>
        <p:nvPicPr>
          <p:cNvPr id="1031" name="Google Shape;1031;p3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r="391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p33"/>
          <p:cNvSpPr/>
          <p:nvPr/>
        </p:nvSpPr>
        <p:spPr>
          <a:xfrm>
            <a:off x="0" y="0"/>
            <a:ext cx="7539505" cy="6857542"/>
          </a:xfrm>
          <a:custGeom>
            <a:avLst/>
            <a:gdLst/>
            <a:ahLst/>
            <a:cxnLst/>
            <a:rect l="l" t="t" r="r" b="b"/>
            <a:pathLst>
              <a:path w="7539505" h="6857542" extrusionOk="0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8" name="Google Shape;1038;p33"/>
          <p:cNvGrpSpPr/>
          <p:nvPr/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1039" name="Google Shape;1039;p33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33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1" name="Google Shape;1041;p33"/>
          <p:cNvSpPr txBox="1"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</a:pPr>
            <a:r>
              <a:rPr lang="en-GB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Development team</a:t>
            </a:r>
            <a:endParaRPr/>
          </a:p>
        </p:txBody>
      </p:sp>
      <p:pic>
        <p:nvPicPr>
          <p:cNvPr id="1042" name="Google Shape;1042;p33"/>
          <p:cNvPicPr preferRelativeResize="0"/>
          <p:nvPr/>
        </p:nvPicPr>
        <p:blipFill rotWithShape="1">
          <a:blip r:embed="rId3">
            <a:alphaModFix/>
          </a:blip>
          <a:srcRect l="7919" r="-2" b="-2"/>
          <a:stretch/>
        </p:blipFill>
        <p:spPr>
          <a:xfrm>
            <a:off x="8566585" y="1558636"/>
            <a:ext cx="3020943" cy="5016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/>
          <p:nvPr/>
        </p:nvSpPr>
        <p:spPr>
          <a:xfrm>
            <a:off x="648929" y="629266"/>
            <a:ext cx="6586491" cy="1676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4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SDT=Development Team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34"/>
          <p:cNvSpPr txBox="1"/>
          <p:nvPr/>
        </p:nvSpPr>
        <p:spPr>
          <a:xfrm>
            <a:off x="648930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Multifuncional (incluye miembros con habilidades de testing y a menudo otros no llamados tradicionalmente desarrolladores: analistas de negocio, expertos de dominio, etc.)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Autoorganizado / autogestionado, sin roles asignados externamente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Negocia los compromisos con el Product Owner, de un Sprint a la vez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Tiene autonomía con respecto a la forma de lograr sus compromisos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Intensamente colaborativo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Tiene mayor probabilidad de éxito al encontrarse establecido en un mismo lugar, sobre todo para los primeros Sprint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Tiene más éxito si el involucramiento con el equipo es a largo plazo y full-time. Scrum promueve evitar el traslado de personas o dividirlas entre otros equipos.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7 ± 2 miembros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Tiene un papel de liderazgo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34"/>
          <p:cNvSpPr/>
          <p:nvPr/>
        </p:nvSpPr>
        <p:spPr>
          <a:xfrm>
            <a:off x="7552944" y="2"/>
            <a:ext cx="4639056" cy="68579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0" name="Google Shape;1050;p34"/>
          <p:cNvPicPr preferRelativeResize="0"/>
          <p:nvPr/>
        </p:nvPicPr>
        <p:blipFill rotWithShape="1">
          <a:blip r:embed="rId3">
            <a:alphaModFix/>
          </a:blip>
          <a:srcRect l="7919" r="-2" b="-2"/>
          <a:stretch/>
        </p:blipFill>
        <p:spPr>
          <a:xfrm>
            <a:off x="8193023" y="640082"/>
            <a:ext cx="3359313" cy="557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1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1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1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10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10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10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10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10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/>
                                        <p:tgtEl>
                                          <p:spTgt spid="10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10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10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10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10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10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10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056" name="Google Shape;1056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57" name="Google Shape;105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823" y="365125"/>
            <a:ext cx="11254354" cy="606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063" name="Google Shape;1063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64" name="Google Shape;106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147" y="218940"/>
            <a:ext cx="11287233" cy="632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070" name="Google Shape;1070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71" name="Google Shape;107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187" y="395287"/>
            <a:ext cx="10715625" cy="60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38" descr="pathAGILE.pdf - Adobe Reader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0932" t="12324" r="28328" b="2286"/>
          <a:stretch/>
        </p:blipFill>
        <p:spPr>
          <a:xfrm>
            <a:off x="4450080" y="1"/>
            <a:ext cx="5413248" cy="6736485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38"/>
          <p:cNvSpPr txBox="1">
            <a:spLocks noGrp="1"/>
          </p:cNvSpPr>
          <p:nvPr>
            <p:ph type="title"/>
          </p:nvPr>
        </p:nvSpPr>
        <p:spPr>
          <a:xfrm rot="-5400000">
            <a:off x="-341095" y="2740306"/>
            <a:ext cx="5607758" cy="95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GB" sz="6000"/>
              <a:t>VALOR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2"/>
          <p:cNvSpPr txBox="1">
            <a:spLocks noGrp="1"/>
          </p:cNvSpPr>
          <p:nvPr>
            <p:ph type="title"/>
          </p:nvPr>
        </p:nvSpPr>
        <p:spPr>
          <a:xfrm>
            <a:off x="748145" y="1450655"/>
            <a:ext cx="4198026" cy="3956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Calibri"/>
              <a:buNone/>
            </a:pPr>
            <a:r>
              <a:rPr lang="en-US" sz="6200">
                <a:solidFill>
                  <a:schemeClr val="lt1"/>
                </a:solidFill>
              </a:rPr>
              <a:t>¿Encuentre las diferencias?</a:t>
            </a:r>
            <a:endParaRPr sz="6200">
              <a:solidFill>
                <a:schemeClr val="lt1"/>
              </a:solidFill>
            </a:endParaRPr>
          </a:p>
        </p:txBody>
      </p:sp>
      <p:cxnSp>
        <p:nvCxnSpPr>
          <p:cNvPr id="249" name="Google Shape;249;p12"/>
          <p:cNvCxnSpPr/>
          <p:nvPr/>
        </p:nvCxnSpPr>
        <p:spPr>
          <a:xfrm rot="10800000">
            <a:off x="1014141" y="1450655"/>
            <a:ext cx="393203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0" name="Google Shape;250;p12"/>
          <p:cNvCxnSpPr/>
          <p:nvPr/>
        </p:nvCxnSpPr>
        <p:spPr>
          <a:xfrm rot="10800000">
            <a:off x="1014141" y="5408571"/>
            <a:ext cx="393203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1" name="Google Shape;25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5555" y="1409325"/>
            <a:ext cx="6008013" cy="66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3004" y="2442224"/>
            <a:ext cx="6008013" cy="32682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12"/>
          <p:cNvGrpSpPr/>
          <p:nvPr/>
        </p:nvGrpSpPr>
        <p:grpSpPr>
          <a:xfrm>
            <a:off x="5933052" y="134668"/>
            <a:ext cx="6127916" cy="1065107"/>
            <a:chOff x="0" y="667788"/>
            <a:chExt cx="6127916" cy="1065107"/>
          </a:xfrm>
        </p:grpSpPr>
        <p:sp>
          <p:nvSpPr>
            <p:cNvPr id="254" name="Google Shape;254;p12"/>
            <p:cNvSpPr/>
            <p:nvPr/>
          </p:nvSpPr>
          <p:spPr>
            <a:xfrm>
              <a:off x="0" y="742669"/>
              <a:ext cx="6127916" cy="990226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2"/>
            <p:cNvSpPr/>
            <p:nvPr/>
          </p:nvSpPr>
          <p:spPr>
            <a:xfrm>
              <a:off x="116038" y="667788"/>
              <a:ext cx="5515124" cy="990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2"/>
            <p:cNvSpPr txBox="1"/>
            <p:nvPr/>
          </p:nvSpPr>
          <p:spPr>
            <a:xfrm>
              <a:off x="116038" y="667788"/>
              <a:ext cx="5515124" cy="990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8900" tIns="248900" rIns="248900" bIns="24890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Calibri"/>
                <a:buNone/>
                <a:tabLst/>
                <a:defRPr/>
              </a:pPr>
              <a:r>
                <a:rPr kumimoji="0" lang="en-US" sz="3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Timeline</a:t>
              </a:r>
              <a:endParaRPr kumimoji="0" sz="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2"/>
            <p:cNvSpPr/>
            <p:nvPr/>
          </p:nvSpPr>
          <p:spPr>
            <a:xfrm>
              <a:off x="1726420" y="1106359"/>
              <a:ext cx="247556" cy="247556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LEAN, AGILE, SCRUM…</a:t>
            </a:r>
            <a:endParaRPr/>
          </a:p>
        </p:txBody>
      </p:sp>
      <p:grpSp>
        <p:nvGrpSpPr>
          <p:cNvPr id="1085" name="Google Shape;1085;p39"/>
          <p:cNvGrpSpPr/>
          <p:nvPr/>
        </p:nvGrpSpPr>
        <p:grpSpPr>
          <a:xfrm>
            <a:off x="3963529" y="1829929"/>
            <a:ext cx="4264941" cy="4264941"/>
            <a:chOff x="1982329" y="1129"/>
            <a:chExt cx="4264941" cy="4264941"/>
          </a:xfrm>
        </p:grpSpPr>
        <p:sp>
          <p:nvSpPr>
            <p:cNvPr id="1086" name="Google Shape;1086;p39"/>
            <p:cNvSpPr/>
            <p:nvPr/>
          </p:nvSpPr>
          <p:spPr>
            <a:xfrm>
              <a:off x="2473071" y="491871"/>
              <a:ext cx="3283457" cy="3283457"/>
            </a:xfrm>
            <a:prstGeom prst="blockArc">
              <a:avLst>
                <a:gd name="adj1" fmla="val 10800000"/>
                <a:gd name="adj2" fmla="val 16200000"/>
                <a:gd name="adj3" fmla="val 4638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9"/>
            <p:cNvSpPr/>
            <p:nvPr/>
          </p:nvSpPr>
          <p:spPr>
            <a:xfrm>
              <a:off x="2473071" y="491871"/>
              <a:ext cx="3283457" cy="3283457"/>
            </a:xfrm>
            <a:prstGeom prst="blockArc">
              <a:avLst>
                <a:gd name="adj1" fmla="val 5400000"/>
                <a:gd name="adj2" fmla="val 10800000"/>
                <a:gd name="adj3" fmla="val 4638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2473071" y="491871"/>
              <a:ext cx="3283457" cy="3283457"/>
            </a:xfrm>
            <a:prstGeom prst="blockArc">
              <a:avLst>
                <a:gd name="adj1" fmla="val 0"/>
                <a:gd name="adj2" fmla="val 5400000"/>
                <a:gd name="adj3" fmla="val 4638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2473071" y="491871"/>
              <a:ext cx="3283457" cy="3283457"/>
            </a:xfrm>
            <a:prstGeom prst="blockArc">
              <a:avLst>
                <a:gd name="adj1" fmla="val 16200000"/>
                <a:gd name="adj2" fmla="val 0"/>
                <a:gd name="adj3" fmla="val 4638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3359348" y="1378148"/>
              <a:ext cx="1510903" cy="1510903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9"/>
            <p:cNvSpPr txBox="1"/>
            <p:nvPr/>
          </p:nvSpPr>
          <p:spPr>
            <a:xfrm>
              <a:off x="3580615" y="1599415"/>
              <a:ext cx="1068369" cy="1068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VALOR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3585983" y="1129"/>
              <a:ext cx="1057632" cy="1057632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9"/>
            <p:cNvSpPr txBox="1"/>
            <p:nvPr/>
          </p:nvSpPr>
          <p:spPr>
            <a:xfrm>
              <a:off x="3740870" y="156016"/>
              <a:ext cx="747858" cy="747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  <a:tabLst/>
                <a:defRPr/>
              </a:pPr>
              <a:r>
                <a:rPr kumimoji="0" lang="en-GB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LEAN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5189638" y="1604783"/>
              <a:ext cx="1057632" cy="1057632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9"/>
            <p:cNvSpPr txBox="1"/>
            <p:nvPr/>
          </p:nvSpPr>
          <p:spPr>
            <a:xfrm>
              <a:off x="5344525" y="1759670"/>
              <a:ext cx="747858" cy="747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  <a:tabLst/>
                <a:defRPr/>
              </a:pPr>
              <a:r>
                <a:rPr kumimoji="0" lang="en-GB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AGILE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9"/>
            <p:cNvSpPr/>
            <p:nvPr/>
          </p:nvSpPr>
          <p:spPr>
            <a:xfrm>
              <a:off x="3585983" y="3208438"/>
              <a:ext cx="1057632" cy="1057632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9"/>
            <p:cNvSpPr txBox="1"/>
            <p:nvPr/>
          </p:nvSpPr>
          <p:spPr>
            <a:xfrm>
              <a:off x="3740870" y="3363325"/>
              <a:ext cx="747858" cy="747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  <a:tabLst/>
                <a:defRPr/>
              </a:pPr>
              <a:r>
                <a:rPr kumimoji="0" lang="en-GB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SCRUM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9"/>
            <p:cNvSpPr/>
            <p:nvPr/>
          </p:nvSpPr>
          <p:spPr>
            <a:xfrm>
              <a:off x="1982329" y="1604783"/>
              <a:ext cx="1057632" cy="1057632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9"/>
            <p:cNvSpPr txBox="1"/>
            <p:nvPr/>
          </p:nvSpPr>
          <p:spPr>
            <a:xfrm>
              <a:off x="2137216" y="1759670"/>
              <a:ext cx="747858" cy="747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  <a:tabLst/>
                <a:defRPr/>
              </a:pPr>
              <a:r>
                <a:rPr kumimoji="0" lang="en-GB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KANBAN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0" name="Google Shape;1100;p39"/>
          <p:cNvSpPr/>
          <p:nvPr/>
        </p:nvSpPr>
        <p:spPr>
          <a:xfrm>
            <a:off x="6278880" y="957634"/>
            <a:ext cx="2036064" cy="573024"/>
          </a:xfrm>
          <a:prstGeom prst="wedgeRectCallout">
            <a:avLst>
              <a:gd name="adj1" fmla="val -54976"/>
              <a:gd name="adj2" fmla="val 164627"/>
            </a:avLst>
          </a:prstGeom>
          <a:solidFill>
            <a:srgbClr val="D5DB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Minimizar los riesgos y el desperdicio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9"/>
          <p:cNvSpPr/>
          <p:nvPr/>
        </p:nvSpPr>
        <p:spPr>
          <a:xfrm>
            <a:off x="8223504" y="2601531"/>
            <a:ext cx="1859280" cy="573024"/>
          </a:xfrm>
          <a:prstGeom prst="wedgeRectCallout">
            <a:avLst>
              <a:gd name="adj1" fmla="val -77083"/>
              <a:gd name="adj2" fmla="val 166755"/>
            </a:avLst>
          </a:prstGeom>
          <a:solidFill>
            <a:srgbClr val="D5DB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Capacidad Flexible y respuesta al cambio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9"/>
          <p:cNvSpPr/>
          <p:nvPr/>
        </p:nvSpPr>
        <p:spPr>
          <a:xfrm>
            <a:off x="6861048" y="6010094"/>
            <a:ext cx="1859280" cy="573024"/>
          </a:xfrm>
          <a:prstGeom prst="wedgeRectCallout">
            <a:avLst>
              <a:gd name="adj1" fmla="val -89542"/>
              <a:gd name="adj2" fmla="val -107713"/>
            </a:avLst>
          </a:prstGeom>
          <a:solidFill>
            <a:srgbClr val="D5DB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Marco de Trabajo que define roles, prácticas, herramientas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9"/>
          <p:cNvSpPr/>
          <p:nvPr/>
        </p:nvSpPr>
        <p:spPr>
          <a:xfrm>
            <a:off x="1749552" y="2438962"/>
            <a:ext cx="2036064" cy="573024"/>
          </a:xfrm>
          <a:prstGeom prst="wedgeRectCallout">
            <a:avLst>
              <a:gd name="adj1" fmla="val 79156"/>
              <a:gd name="adj2" fmla="val 196542"/>
            </a:avLst>
          </a:prstGeom>
          <a:solidFill>
            <a:srgbClr val="D5DB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Metodología enfocada en entrega continua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40"/>
          <p:cNvSpPr txBox="1">
            <a:spLocks noGrp="1"/>
          </p:cNvSpPr>
          <p:nvPr>
            <p:ph type="title"/>
          </p:nvPr>
        </p:nvSpPr>
        <p:spPr>
          <a:xfrm>
            <a:off x="1981200" y="233312"/>
            <a:ext cx="8229600" cy="95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Remover el desperdicio</a:t>
            </a:r>
            <a:endParaRPr/>
          </a:p>
        </p:txBody>
      </p:sp>
      <p:pic>
        <p:nvPicPr>
          <p:cNvPr id="1110" name="Google Shape;111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193620"/>
            <a:ext cx="9144000" cy="447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41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sz="2400"/>
              <a:t>How to improve t?</a:t>
            </a:r>
            <a:endParaRPr b="1">
              <a:solidFill>
                <a:schemeClr val="lt1"/>
              </a:solidFill>
            </a:endParaRPr>
          </a:p>
        </p:txBody>
      </p:sp>
      <p:grpSp>
        <p:nvGrpSpPr>
          <p:cNvPr id="1116" name="Google Shape;1116;p41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117" name="Google Shape;1117;p41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1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T-Shape-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work together?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p41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1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Yesterday´s weather-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pull stuff to the sprint backlog?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41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1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Swarming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complete the work faster?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41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41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Scrumming the Scrum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Continuous improvement?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41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1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Interruption pattern: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Dealing with interruptions? 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41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1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Clean daily Code: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get a clean code at the end of the sprint?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41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1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Happiness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understand if the team is overwhelm  the team?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41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1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Team´s speed - 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Hyper-productive team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Swarming</a:t>
            </a:r>
            <a:endParaRPr/>
          </a:p>
        </p:txBody>
      </p:sp>
      <p:pic>
        <p:nvPicPr>
          <p:cNvPr id="1138" name="Google Shape;113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263" y="2556164"/>
            <a:ext cx="11342602" cy="1808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9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p43"/>
          <p:cNvSpPr txBox="1"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GB" sz="3600">
                <a:solidFill>
                  <a:srgbClr val="FFFFFF"/>
                </a:solidFill>
              </a:rPr>
              <a:t>Swarming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45" name="Google Shape;1145;p43"/>
          <p:cNvSpPr/>
          <p:nvPr/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6" name="Google Shape;1146;p43"/>
          <p:cNvPicPr preferRelativeResize="0"/>
          <p:nvPr/>
        </p:nvPicPr>
        <p:blipFill rotWithShape="1">
          <a:blip r:embed="rId3">
            <a:alphaModFix/>
          </a:blip>
          <a:srcRect t="2375" b="308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44"/>
          <p:cNvSpPr txBox="1">
            <a:spLocks noGrp="1"/>
          </p:cNvSpPr>
          <p:nvPr>
            <p:ph type="title"/>
          </p:nvPr>
        </p:nvSpPr>
        <p:spPr>
          <a:xfrm>
            <a:off x="609600" y="478971"/>
            <a:ext cx="10972800" cy="95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Video Enjambre</a:t>
            </a:r>
            <a:endParaRPr/>
          </a:p>
        </p:txBody>
      </p:sp>
      <p:pic>
        <p:nvPicPr>
          <p:cNvPr id="1152" name="Google Shape;1152;p44" title="F1 Top 10 Fastest Pit Stops of 2016 | World Reco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8948" y="1043297"/>
            <a:ext cx="9134104" cy="5137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48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45"/>
          <p:cNvSpPr txBox="1"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GB" sz="3600">
                <a:solidFill>
                  <a:srgbClr val="FFFFFF"/>
                </a:solidFill>
              </a:rPr>
              <a:t>Swarming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59" name="Google Shape;1159;p45"/>
          <p:cNvSpPr/>
          <p:nvPr/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0" name="Google Shape;1160;p45"/>
          <p:cNvPicPr preferRelativeResize="0"/>
          <p:nvPr/>
        </p:nvPicPr>
        <p:blipFill rotWithShape="1">
          <a:blip r:embed="rId3">
            <a:alphaModFix/>
          </a:blip>
          <a:srcRect b="444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46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sz="2400"/>
              <a:t>How to improve t?</a:t>
            </a:r>
            <a:endParaRPr b="1">
              <a:solidFill>
                <a:schemeClr val="lt1"/>
              </a:solidFill>
            </a:endParaRPr>
          </a:p>
        </p:txBody>
      </p:sp>
      <p:grpSp>
        <p:nvGrpSpPr>
          <p:cNvPr id="1166" name="Google Shape;1166;p46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167" name="Google Shape;1167;p46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6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T-Shape-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work together?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46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6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Yesterday´s weather-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pull stuff to the sprint backlog?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46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6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Swarming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complete the work faster?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46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6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Scrumming the Scrum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Continuous improvement?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46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6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Interruption pattern: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Dealing with interruptions? 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46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6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Clean daily Code: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get a clean code at the end of the sprint?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46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6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Happiness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understand if the team is overwhelm  the team?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46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6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Team´s speed - 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Hyper-productive team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3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8" name="Google Shape;1188;p47"/>
          <p:cNvSpPr txBox="1"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GB" sz="3600">
                <a:solidFill>
                  <a:srgbClr val="FFFFFF"/>
                </a:solidFill>
              </a:rPr>
              <a:t>T-shape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89" name="Google Shape;1189;p47"/>
          <p:cNvSpPr/>
          <p:nvPr/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0" name="Google Shape;1190;p47"/>
          <p:cNvPicPr preferRelativeResize="0"/>
          <p:nvPr/>
        </p:nvPicPr>
        <p:blipFill rotWithShape="1">
          <a:blip r:embed="rId3">
            <a:alphaModFix/>
          </a:blip>
          <a:srcRect r="539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p48"/>
          <p:cNvSpPr txBox="1"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GB" sz="3600">
                <a:solidFill>
                  <a:srgbClr val="FFFFFF"/>
                </a:solidFill>
              </a:rPr>
              <a:t>T-Shape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97" name="Google Shape;1197;p48"/>
          <p:cNvSpPr/>
          <p:nvPr/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8" name="Google Shape;1198;p48"/>
          <p:cNvPicPr preferRelativeResize="0"/>
          <p:nvPr/>
        </p:nvPicPr>
        <p:blipFill rotWithShape="1">
          <a:blip r:embed="rId3">
            <a:alphaModFix/>
          </a:blip>
          <a:srcRect b="92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3"/>
          <p:cNvSpPr/>
          <p:nvPr/>
        </p:nvSpPr>
        <p:spPr>
          <a:xfrm>
            <a:off x="0" y="0"/>
            <a:ext cx="6126740" cy="6857542"/>
          </a:xfrm>
          <a:custGeom>
            <a:avLst/>
            <a:gdLst/>
            <a:ahLst/>
            <a:cxnLst/>
            <a:rect l="l" t="t" r="r" b="b"/>
            <a:pathLst>
              <a:path w="6126740" h="6857542" extrusionOk="0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3"/>
          <p:cNvSpPr txBox="1">
            <a:spLocks noGrp="1"/>
          </p:cNvSpPr>
          <p:nvPr>
            <p:ph type="title"/>
          </p:nvPr>
        </p:nvSpPr>
        <p:spPr>
          <a:xfrm>
            <a:off x="767290" y="1289146"/>
            <a:ext cx="4153626" cy="4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>
                <a:solidFill>
                  <a:schemeClr val="lt1"/>
                </a:solidFill>
              </a:rPr>
              <a:t>En resumen… Empirical process Control in Scrum</a:t>
            </a:r>
            <a:endParaRPr sz="5400">
              <a:solidFill>
                <a:schemeClr val="lt1"/>
              </a:solidFill>
            </a:endParaRPr>
          </a:p>
        </p:txBody>
      </p:sp>
      <p:grpSp>
        <p:nvGrpSpPr>
          <p:cNvPr id="265" name="Google Shape;265;p13"/>
          <p:cNvGrpSpPr/>
          <p:nvPr/>
        </p:nvGrpSpPr>
        <p:grpSpPr>
          <a:xfrm>
            <a:off x="6103027" y="681628"/>
            <a:ext cx="1562267" cy="1172973"/>
            <a:chOff x="7493121" y="1000124"/>
            <a:chExt cx="1562267" cy="1172973"/>
          </a:xfrm>
        </p:grpSpPr>
        <p:sp>
          <p:nvSpPr>
            <p:cNvPr id="266" name="Google Shape;266;p13"/>
            <p:cNvSpPr/>
            <p:nvPr/>
          </p:nvSpPr>
          <p:spPr>
            <a:xfrm>
              <a:off x="7493121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8293221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13"/>
          <p:cNvSpPr txBox="1">
            <a:spLocks noGrp="1"/>
          </p:cNvSpPr>
          <p:nvPr>
            <p:ph type="body" idx="1"/>
          </p:nvPr>
        </p:nvSpPr>
        <p:spPr>
          <a:xfrm>
            <a:off x="6514140" y="1854601"/>
            <a:ext cx="4776711" cy="314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Learn as we progress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Expect and embrace change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Inspect and adapt using short development cycles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Estimates are indicative only and may not be accurate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49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GB" sz="2400"/>
              <a:t>How to improve t?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1204" name="Google Shape;1204;p49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205" name="Google Shape;1205;p49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9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T-Shape-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work together?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9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Yesterday´s weather-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pull stuff to the sprint backlog?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9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Swarming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complete the work faster?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9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Scrumming the Scrum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Continuous improvement?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9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Interruption pattern: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Dealing with interruptions? 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9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Clean daily Code: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get a clean code at the end of the sprint?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49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9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Happiness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understand if the team is overwhelm  the team?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9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Team´s speed - 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Hyper-productive team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50"/>
          <p:cNvSpPr txBox="1"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GB" sz="3200"/>
              <a:t>Velocity Chart</a:t>
            </a:r>
            <a:endParaRPr/>
          </a:p>
        </p:txBody>
      </p:sp>
      <p:pic>
        <p:nvPicPr>
          <p:cNvPr id="1226" name="Google Shape;1226;p50"/>
          <p:cNvPicPr preferRelativeResize="0"/>
          <p:nvPr/>
        </p:nvPicPr>
        <p:blipFill rotWithShape="1">
          <a:blip r:embed="rId3">
            <a:alphaModFix/>
          </a:blip>
          <a:srcRect t="5440" r="1" b="16105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51"/>
          <p:cNvSpPr txBox="1"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GB" sz="3200"/>
              <a:t>Product backlog ítems ready</a:t>
            </a:r>
            <a:endParaRPr sz="3200"/>
          </a:p>
        </p:txBody>
      </p:sp>
      <p:pic>
        <p:nvPicPr>
          <p:cNvPr id="1232" name="Google Shape;1232;p51"/>
          <p:cNvPicPr preferRelativeResize="0"/>
          <p:nvPr/>
        </p:nvPicPr>
        <p:blipFill rotWithShape="1">
          <a:blip r:embed="rId3">
            <a:alphaModFix/>
          </a:blip>
          <a:srcRect t="8364" r="1" b="7204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52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GB" sz="2400"/>
              <a:t>How to improve t?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1238" name="Google Shape;1238;p52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239" name="Google Shape;1239;p52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52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/>
                <a:buNone/>
                <a:tabLst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T-Shape-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work together?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52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52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/>
                <a:buNone/>
                <a:tabLst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Yesterday´s weather-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pull stuff to the sprint backlog?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52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52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/>
                <a:buNone/>
                <a:tabLst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Swarming –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complete the work faster?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52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52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/>
                <a:buNone/>
                <a:tabLst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Scrumming the Scrum –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Continuous improvement?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52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52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/>
                <a:buNone/>
                <a:tabLst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Interruption pattern: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Dealing with interruptions? 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52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52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/>
                <a:buNone/>
                <a:tabLst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Clean daily Code: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get a clean code at the end of the sprint?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52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52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/>
                <a:buNone/>
                <a:tabLst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Happiness –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understand if the team is overwhelm  the team?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52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52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Calibri"/>
                <a:buNone/>
                <a:tabLst/>
                <a:defRPr/>
              </a:pPr>
              <a:r>
                <a:rPr kumimoji="0" lang="en-GB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Team´s speed -  </a:t>
              </a:r>
              <a:r>
                <a:rPr kumimoji="0" lang="en-GB" sz="2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Hyper-productive team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" name="Google Shape;125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825" y="916100"/>
            <a:ext cx="7411899" cy="51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54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GB" sz="2400"/>
              <a:t>How to improve t?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1265" name="Google Shape;1265;p54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266" name="Google Shape;1266;p54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54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T-Shape-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work together?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54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54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Yesterday´s weather-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pull stuff to the sprint backlog?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54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54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Swarming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complete the work faster?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54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54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Scrumming the Scrum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Continuous improvement?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54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54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Interruption pattern: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Dealing with interruptions? 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54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54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Clean daily Code: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get a clean code at the end of the sprint?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54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54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Happiness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understand if the team is overwhelm  the team?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54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54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Team´s speed - 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Hyper-productive team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f6c9ba7cbc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8" name="Google Shape;1288;gf6c9ba7cbc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400" y="0"/>
            <a:ext cx="10121398" cy="645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56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GB" sz="2400"/>
              <a:t>How to improve t?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1294" name="Google Shape;1294;p56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295" name="Google Shape;1295;p56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6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T-Shape-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work together?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p56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6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Yesterday´s weather-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pull stuff to the sprint backlog?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56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6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Swarming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complete the work faster?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p56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6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Scrumming the Scrum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Continuous improvement?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56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56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Interruption pattern: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Dealing with interruptions? 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56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56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Clean daily Code: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get a clean code at the end of the sprint?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56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56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Happiness –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understand if the team is overwhelm  the team?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9" name="Google Shape;1309;p56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56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Team´s speed - 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Hyper-productive team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57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5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1">
              <a:alpha val="5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7" name="Google Shape;1317;p57"/>
          <p:cNvGrpSpPr/>
          <p:nvPr/>
        </p:nvGrpSpPr>
        <p:grpSpPr>
          <a:xfrm>
            <a:off x="1" y="2075420"/>
            <a:ext cx="12396066" cy="4440643"/>
            <a:chOff x="1" y="2075420"/>
            <a:chExt cx="12396066" cy="4440643"/>
          </a:xfrm>
        </p:grpSpPr>
        <p:sp>
          <p:nvSpPr>
            <p:cNvPr id="1318" name="Google Shape;1318;p57"/>
            <p:cNvSpPr/>
            <p:nvPr/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 cap="flat" cmpd="sng">
              <a:solidFill>
                <a:srgbClr val="8296B0">
                  <a:alpha val="9411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57"/>
            <p:cNvSpPr/>
            <p:nvPr/>
          </p:nvSpPr>
          <p:spPr>
            <a:xfrm rot="-5400000">
              <a:off x="10435065" y="4048931"/>
              <a:ext cx="1381607" cy="1381607"/>
            </a:xfrm>
            <a:prstGeom prst="ellipse">
              <a:avLst/>
            </a:prstGeom>
            <a:noFill/>
            <a:ln w="31750" cap="flat" cmpd="sng">
              <a:solidFill>
                <a:srgbClr val="8296B0">
                  <a:alpha val="20000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57"/>
            <p:cNvSpPr/>
            <p:nvPr/>
          </p:nvSpPr>
          <p:spPr>
            <a:xfrm rot="-54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rgbClr val="323F4F">
                    <a:alpha val="20000"/>
                  </a:srgbClr>
                </a:gs>
                <a:gs pos="100000">
                  <a:srgbClr val="222A35">
                    <a:alpha val="941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57"/>
            <p:cNvSpPr/>
            <p:nvPr/>
          </p:nvSpPr>
          <p:spPr>
            <a:xfrm rot="-90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rgbClr val="323F4F">
                    <a:alpha val="9411"/>
                  </a:srgbClr>
                </a:gs>
                <a:gs pos="100000">
                  <a:srgbClr val="323F4F">
                    <a:alpha val="2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57"/>
            <p:cNvSpPr/>
            <p:nvPr/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 cap="flat" cmpd="sng">
              <a:solidFill>
                <a:srgbClr val="8296B0">
                  <a:alpha val="20000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57"/>
            <p:cNvSpPr/>
            <p:nvPr/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 cap="flat" cmpd="sng">
              <a:solidFill>
                <a:srgbClr val="8296B0">
                  <a:alpha val="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4" name="Google Shape;1324;p57"/>
          <p:cNvSpPr/>
          <p:nvPr/>
        </p:nvSpPr>
        <p:spPr>
          <a:xfrm rot="-5400000">
            <a:off x="10438146" y="1042605"/>
            <a:ext cx="2796461" cy="711252"/>
          </a:xfrm>
          <a:prstGeom prst="rect">
            <a:avLst/>
          </a:prstGeom>
          <a:gradFill>
            <a:gsLst>
              <a:gs pos="0">
                <a:srgbClr val="ACB8CA">
                  <a:alpha val="0"/>
                </a:srgbClr>
              </a:gs>
              <a:gs pos="100000">
                <a:srgbClr val="323F4F">
                  <a:alpha val="9411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5" name="Google Shape;1325;p57"/>
          <p:cNvGrpSpPr/>
          <p:nvPr/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326" name="Google Shape;1326;p57"/>
            <p:cNvCxnSpPr/>
            <p:nvPr/>
          </p:nvCxnSpPr>
          <p:spPr>
            <a:xfrm>
              <a:off x="7029447" y="3514725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27" name="Google Shape;1327;p57"/>
            <p:cNvCxnSpPr/>
            <p:nvPr/>
          </p:nvCxnSpPr>
          <p:spPr>
            <a:xfrm>
              <a:off x="7029447" y="3697727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28" name="Google Shape;1328;p57"/>
            <p:cNvCxnSpPr/>
            <p:nvPr/>
          </p:nvCxnSpPr>
          <p:spPr>
            <a:xfrm>
              <a:off x="7029447" y="3880729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29" name="Google Shape;1329;p57"/>
            <p:cNvCxnSpPr/>
            <p:nvPr/>
          </p:nvCxnSpPr>
          <p:spPr>
            <a:xfrm>
              <a:off x="7029447" y="4063732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1330" name="Google Shape;1330;p57"/>
          <p:cNvSpPr txBox="1">
            <a:spLocks noGrp="1"/>
          </p:cNvSpPr>
          <p:nvPr>
            <p:ph type="title"/>
          </p:nvPr>
        </p:nvSpPr>
        <p:spPr>
          <a:xfrm>
            <a:off x="5384750" y="609600"/>
            <a:ext cx="6095998" cy="281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GB" sz="4800">
                <a:solidFill>
                  <a:schemeClr val="lt1"/>
                </a:solidFill>
              </a:rPr>
              <a:t>Clean Code</a:t>
            </a:r>
            <a:endParaRPr/>
          </a:p>
        </p:txBody>
      </p:sp>
      <p:sp>
        <p:nvSpPr>
          <p:cNvPr id="1331" name="Google Shape;1331;p57"/>
          <p:cNvSpPr/>
          <p:nvPr/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>
            <a:gsLst>
              <a:gs pos="0">
                <a:srgbClr val="222A35">
                  <a:alpha val="9411"/>
                </a:srgbClr>
              </a:gs>
              <a:gs pos="10000">
                <a:srgbClr val="222A35">
                  <a:alpha val="9411"/>
                </a:srgbClr>
              </a:gs>
              <a:gs pos="100000">
                <a:srgbClr val="8296B0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2" name="Google Shape;1332;p57"/>
          <p:cNvGrpSpPr/>
          <p:nvPr/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333" name="Google Shape;1333;p57"/>
            <p:cNvCxnSpPr/>
            <p:nvPr/>
          </p:nvCxnSpPr>
          <p:spPr>
            <a:xfrm>
              <a:off x="7029447" y="3514725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34" name="Google Shape;1334;p57"/>
            <p:cNvCxnSpPr/>
            <p:nvPr/>
          </p:nvCxnSpPr>
          <p:spPr>
            <a:xfrm>
              <a:off x="7029447" y="3697727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35" name="Google Shape;1335;p57"/>
            <p:cNvCxnSpPr/>
            <p:nvPr/>
          </p:nvCxnSpPr>
          <p:spPr>
            <a:xfrm>
              <a:off x="7029447" y="3880729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36" name="Google Shape;1336;p57"/>
            <p:cNvCxnSpPr/>
            <p:nvPr/>
          </p:nvCxnSpPr>
          <p:spPr>
            <a:xfrm>
              <a:off x="7029447" y="4063732"/>
              <a:ext cx="1285875" cy="0"/>
            </a:xfrm>
            <a:prstGeom prst="straightConnector1">
              <a:avLst/>
            </a:prstGeom>
            <a:noFill/>
            <a:ln w="31750" cap="rnd" cmpd="sng">
              <a:solidFill>
                <a:srgbClr val="8296B0">
                  <a:alpha val="40000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pic>
        <p:nvPicPr>
          <p:cNvPr id="1337" name="Google Shape;1337;p57"/>
          <p:cNvPicPr preferRelativeResize="0"/>
          <p:nvPr/>
        </p:nvPicPr>
        <p:blipFill rotWithShape="1">
          <a:blip r:embed="rId3">
            <a:alphaModFix/>
          </a:blip>
          <a:srcRect t="9133" r="-3" b="3509"/>
          <a:stretch/>
        </p:blipFill>
        <p:spPr>
          <a:xfrm>
            <a:off x="535164" y="706170"/>
            <a:ext cx="4492357" cy="5431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8" name="Google Shape;1338;p57"/>
          <p:cNvGrpSpPr/>
          <p:nvPr/>
        </p:nvGrpSpPr>
        <p:grpSpPr>
          <a:xfrm rot="-5400000">
            <a:off x="447040" y="850149"/>
            <a:ext cx="304800" cy="429768"/>
            <a:chOff x="215328" y="-46937"/>
            <a:chExt cx="304800" cy="2773841"/>
          </a:xfrm>
        </p:grpSpPr>
        <p:cxnSp>
          <p:nvCxnSpPr>
            <p:cNvPr id="1339" name="Google Shape;1339;p57"/>
            <p:cNvCxnSpPr/>
            <p:nvPr/>
          </p:nvCxnSpPr>
          <p:spPr>
            <a:xfrm>
              <a:off x="215328" y="-46937"/>
              <a:ext cx="0" cy="2773841"/>
            </a:xfrm>
            <a:prstGeom prst="straightConnector1">
              <a:avLst/>
            </a:prstGeom>
            <a:noFill/>
            <a:ln w="25400" cap="flat" cmpd="sng">
              <a:solidFill>
                <a:srgbClr val="EFEFEF">
                  <a:alpha val="49411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40" name="Google Shape;1340;p57"/>
            <p:cNvCxnSpPr/>
            <p:nvPr/>
          </p:nvCxnSpPr>
          <p:spPr>
            <a:xfrm>
              <a:off x="316928" y="-46937"/>
              <a:ext cx="0" cy="2773841"/>
            </a:xfrm>
            <a:prstGeom prst="straightConnector1">
              <a:avLst/>
            </a:prstGeom>
            <a:noFill/>
            <a:ln w="25400" cap="flat" cmpd="sng">
              <a:solidFill>
                <a:srgbClr val="EFEFEF">
                  <a:alpha val="49411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41" name="Google Shape;1341;p57"/>
            <p:cNvCxnSpPr/>
            <p:nvPr/>
          </p:nvCxnSpPr>
          <p:spPr>
            <a:xfrm>
              <a:off x="418528" y="-46937"/>
              <a:ext cx="0" cy="2773841"/>
            </a:xfrm>
            <a:prstGeom prst="straightConnector1">
              <a:avLst/>
            </a:prstGeom>
            <a:noFill/>
            <a:ln w="25400" cap="flat" cmpd="sng">
              <a:solidFill>
                <a:srgbClr val="EFEFEF">
                  <a:alpha val="49411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42" name="Google Shape;1342;p57"/>
            <p:cNvCxnSpPr/>
            <p:nvPr/>
          </p:nvCxnSpPr>
          <p:spPr>
            <a:xfrm>
              <a:off x="520128" y="-46937"/>
              <a:ext cx="0" cy="2773841"/>
            </a:xfrm>
            <a:prstGeom prst="straightConnector1">
              <a:avLst/>
            </a:prstGeom>
            <a:noFill/>
            <a:ln w="25400" cap="flat" cmpd="sng">
              <a:solidFill>
                <a:srgbClr val="EFEFEF">
                  <a:alpha val="49411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58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GB" sz="2400"/>
              <a:t>How to improve t?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1348" name="Google Shape;1348;p58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349" name="Google Shape;1349;p58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58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T-Shape-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work together?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p58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58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Yesterday´s weather-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pull stuff to the sprint backlog?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58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58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Swarming –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complete the work faster?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58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58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Scrumming the Scrum –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Continuous improvement?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58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58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Interruption pattern: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Dealing with interruptions? 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58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58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Clean daily Code: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get a clean code at the end of the sprint?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58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58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Happiness –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understand if the team is overwhelming 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58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58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Team´s speed - 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Hyper-productive team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5890" y="266572"/>
            <a:ext cx="8682038" cy="689752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4"/>
          <p:cNvSpPr/>
          <p:nvPr/>
        </p:nvSpPr>
        <p:spPr>
          <a:xfrm>
            <a:off x="6179128" y="517236"/>
            <a:ext cx="3980873" cy="25861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4"/>
          <p:cNvSpPr/>
          <p:nvPr/>
        </p:nvSpPr>
        <p:spPr>
          <a:xfrm>
            <a:off x="2179783" y="517236"/>
            <a:ext cx="3445163" cy="27385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4"/>
          <p:cNvSpPr/>
          <p:nvPr/>
        </p:nvSpPr>
        <p:spPr>
          <a:xfrm>
            <a:off x="1524001" y="4013200"/>
            <a:ext cx="3980873" cy="25861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59"/>
          <p:cNvSpPr txBox="1"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Calibri"/>
              <a:buNone/>
            </a:pPr>
            <a:r>
              <a:rPr lang="en-GB" sz="3600">
                <a:solidFill>
                  <a:srgbClr val="2C2C2C"/>
                </a:solidFill>
              </a:rPr>
              <a:t>Felicidad</a:t>
            </a:r>
            <a:endParaRPr sz="3600">
              <a:solidFill>
                <a:srgbClr val="2C2C2C"/>
              </a:solidFill>
            </a:endParaRPr>
          </a:p>
        </p:txBody>
      </p:sp>
      <p:sp>
        <p:nvSpPr>
          <p:cNvPr id="1371" name="Google Shape;1371;p59"/>
          <p:cNvSpPr/>
          <p:nvPr/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2" name="Google Shape;1372;p59"/>
          <p:cNvPicPr preferRelativeResize="0"/>
          <p:nvPr/>
        </p:nvPicPr>
        <p:blipFill rotWithShape="1">
          <a:blip r:embed="rId3">
            <a:alphaModFix/>
          </a:blip>
          <a:srcRect b="5121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8" name="Google Shape;1378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Ejemplo de BAC</a:t>
            </a:r>
            <a:endParaRPr/>
          </a:p>
        </p:txBody>
      </p:sp>
      <p:sp>
        <p:nvSpPr>
          <p:cNvPr id="1379" name="Google Shape;1379;p60"/>
          <p:cNvSpPr/>
          <p:nvPr/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0" name="Google Shape;1380;p60"/>
          <p:cNvPicPr preferRelativeResize="0"/>
          <p:nvPr/>
        </p:nvPicPr>
        <p:blipFill rotWithShape="1">
          <a:blip r:embed="rId3">
            <a:alphaModFix/>
          </a:blip>
          <a:srcRect r="3143" b="-2"/>
          <a:stretch/>
        </p:blipFill>
        <p:spPr>
          <a:xfrm>
            <a:off x="1158240" y="2149222"/>
            <a:ext cx="9875520" cy="372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12" y="0"/>
            <a:ext cx="12144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61"/>
          <p:cNvSpPr txBox="1">
            <a:spLocks noGrp="1"/>
          </p:cNvSpPr>
          <p:nvPr>
            <p:ph type="title"/>
          </p:nvPr>
        </p:nvSpPr>
        <p:spPr>
          <a:xfrm>
            <a:off x="1535751" y="314615"/>
            <a:ext cx="914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GB" sz="2400"/>
              <a:t>How to improve t?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1387" name="Google Shape;1387;p61"/>
          <p:cNvGrpSpPr/>
          <p:nvPr/>
        </p:nvGrpSpPr>
        <p:grpSpPr>
          <a:xfrm>
            <a:off x="691861" y="1904128"/>
            <a:ext cx="10550977" cy="3189830"/>
            <a:chOff x="3092" y="395125"/>
            <a:chExt cx="10550977" cy="3189830"/>
          </a:xfrm>
        </p:grpSpPr>
        <p:sp>
          <p:nvSpPr>
            <p:cNvPr id="1388" name="Google Shape;1388;p61"/>
            <p:cNvSpPr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61"/>
            <p:cNvSpPr txBox="1"/>
            <p:nvPr/>
          </p:nvSpPr>
          <p:spPr>
            <a:xfrm>
              <a:off x="3092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T-Shape-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work together?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61"/>
            <p:cNvSpPr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61"/>
            <p:cNvSpPr txBox="1"/>
            <p:nvPr/>
          </p:nvSpPr>
          <p:spPr>
            <a:xfrm>
              <a:off x="2702180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Yesterday´s weather-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pull stuff to the sprint backlog?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61"/>
            <p:cNvSpPr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61"/>
            <p:cNvSpPr txBox="1"/>
            <p:nvPr/>
          </p:nvSpPr>
          <p:spPr>
            <a:xfrm>
              <a:off x="5401267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Swarming –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complete the work faster?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61"/>
            <p:cNvSpPr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61"/>
            <p:cNvSpPr txBox="1"/>
            <p:nvPr/>
          </p:nvSpPr>
          <p:spPr>
            <a:xfrm>
              <a:off x="8100354" y="395125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Scrumming the Scrum –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Continuous improvement?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61"/>
            <p:cNvSpPr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61"/>
            <p:cNvSpPr txBox="1"/>
            <p:nvPr/>
          </p:nvSpPr>
          <p:spPr>
            <a:xfrm>
              <a:off x="3092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Interruption pattern: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Dealing with interruptions? 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61"/>
            <p:cNvSpPr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61"/>
            <p:cNvSpPr txBox="1"/>
            <p:nvPr/>
          </p:nvSpPr>
          <p:spPr>
            <a:xfrm>
              <a:off x="2702180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Clean daily Code: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get a clean code at the end of the sprint?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1400;p61"/>
            <p:cNvSpPr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61"/>
            <p:cNvSpPr txBox="1"/>
            <p:nvPr/>
          </p:nvSpPr>
          <p:spPr>
            <a:xfrm>
              <a:off x="5401267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Happiness –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How to understand if the team is overwhelming ?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61"/>
            <p:cNvSpPr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61"/>
            <p:cNvSpPr txBox="1"/>
            <p:nvPr/>
          </p:nvSpPr>
          <p:spPr>
            <a:xfrm>
              <a:off x="8100354" y="2112726"/>
              <a:ext cx="2453715" cy="1472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Team´s speed -  </a:t>
              </a:r>
              <a:r>
                <a:rPr kumimoji="0" lang="en-GB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Hyper-productive team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8" name="Google Shape;140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0525" y="152400"/>
            <a:ext cx="8001285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63"/>
          <p:cNvSpPr/>
          <p:nvPr/>
        </p:nvSpPr>
        <p:spPr>
          <a:xfrm>
            <a:off x="4544749" y="133323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Buscar por palabra clave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63"/>
          <p:cNvSpPr/>
          <p:nvPr/>
        </p:nvSpPr>
        <p:spPr>
          <a:xfrm rot="-425031">
            <a:off x="3319612" y="2757493"/>
            <a:ext cx="966577" cy="706204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Mover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63"/>
          <p:cNvSpPr/>
          <p:nvPr/>
        </p:nvSpPr>
        <p:spPr>
          <a:xfrm>
            <a:off x="3259367" y="1959704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 folder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63"/>
          <p:cNvSpPr/>
          <p:nvPr/>
        </p:nvSpPr>
        <p:spPr>
          <a:xfrm rot="479755">
            <a:off x="4534833" y="5810749"/>
            <a:ext cx="966193" cy="70608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Buscar por un campo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63"/>
          <p:cNvSpPr/>
          <p:nvPr/>
        </p:nvSpPr>
        <p:spPr>
          <a:xfrm>
            <a:off x="8165800" y="2900639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Buscar por &gt;1 campo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63"/>
          <p:cNvSpPr/>
          <p:nvPr/>
        </p:nvSpPr>
        <p:spPr>
          <a:xfrm>
            <a:off x="9863616" y="4190804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Buscar por adjunto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63"/>
          <p:cNvSpPr/>
          <p:nvPr/>
        </p:nvSpPr>
        <p:spPr>
          <a:xfrm>
            <a:off x="8276100" y="3871349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Buscar por folder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63"/>
          <p:cNvSpPr/>
          <p:nvPr/>
        </p:nvSpPr>
        <p:spPr>
          <a:xfrm>
            <a:off x="7180500" y="113133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Enviar 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63"/>
          <p:cNvSpPr/>
          <p:nvPr/>
        </p:nvSpPr>
        <p:spPr>
          <a:xfrm>
            <a:off x="5621583" y="115977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Enviar correo RTF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63"/>
          <p:cNvSpPr/>
          <p:nvPr/>
        </p:nvSpPr>
        <p:spPr>
          <a:xfrm>
            <a:off x="8339600" y="46948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Enviar correo HTML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63"/>
          <p:cNvSpPr/>
          <p:nvPr/>
        </p:nvSpPr>
        <p:spPr>
          <a:xfrm>
            <a:off x="3211516" y="5366224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prioridad en  correo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p63"/>
          <p:cNvSpPr/>
          <p:nvPr/>
        </p:nvSpPr>
        <p:spPr>
          <a:xfrm>
            <a:off x="5656500" y="446085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Obtener direcciones de contactos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63"/>
          <p:cNvSpPr/>
          <p:nvPr/>
        </p:nvSpPr>
        <p:spPr>
          <a:xfrm>
            <a:off x="2202100" y="5951239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Enviar adjuntos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63"/>
          <p:cNvSpPr/>
          <p:nvPr/>
        </p:nvSpPr>
        <p:spPr>
          <a:xfrm>
            <a:off x="4538900" y="403567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Abrir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63"/>
          <p:cNvSpPr/>
          <p:nvPr/>
        </p:nvSpPr>
        <p:spPr>
          <a:xfrm>
            <a:off x="5616549" y="190142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Abrir correo RTF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63"/>
          <p:cNvSpPr/>
          <p:nvPr/>
        </p:nvSpPr>
        <p:spPr>
          <a:xfrm>
            <a:off x="7283049" y="446087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Abrir correo HTML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63"/>
          <p:cNvSpPr/>
          <p:nvPr/>
        </p:nvSpPr>
        <p:spPr>
          <a:xfrm>
            <a:off x="4538900" y="4804424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Abrir adjuntos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63"/>
          <p:cNvSpPr/>
          <p:nvPr/>
        </p:nvSpPr>
        <p:spPr>
          <a:xfrm>
            <a:off x="2268800" y="203923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Borrar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63"/>
          <p:cNvSpPr/>
          <p:nvPr/>
        </p:nvSpPr>
        <p:spPr>
          <a:xfrm>
            <a:off x="2324183" y="292443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Vaciar correos borrados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63"/>
          <p:cNvSpPr/>
          <p:nvPr/>
        </p:nvSpPr>
        <p:spPr>
          <a:xfrm>
            <a:off x="4534700" y="23243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Ver lista de eventos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63"/>
          <p:cNvSpPr/>
          <p:nvPr/>
        </p:nvSpPr>
        <p:spPr>
          <a:xfrm>
            <a:off x="5656500" y="2728480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Vista Mensual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63"/>
          <p:cNvSpPr/>
          <p:nvPr/>
        </p:nvSpPr>
        <p:spPr>
          <a:xfrm>
            <a:off x="5656500" y="35555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Ver formato diario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p63"/>
          <p:cNvSpPr/>
          <p:nvPr/>
        </p:nvSpPr>
        <p:spPr>
          <a:xfrm>
            <a:off x="9863616" y="146457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Ver formato semanal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63"/>
          <p:cNvSpPr/>
          <p:nvPr/>
        </p:nvSpPr>
        <p:spPr>
          <a:xfrm>
            <a:off x="5676616" y="527369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Buscar en calendario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63"/>
          <p:cNvSpPr/>
          <p:nvPr/>
        </p:nvSpPr>
        <p:spPr>
          <a:xfrm>
            <a:off x="7125516" y="19299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evento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63"/>
          <p:cNvSpPr/>
          <p:nvPr/>
        </p:nvSpPr>
        <p:spPr>
          <a:xfrm>
            <a:off x="7180500" y="2728480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evento RTF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63"/>
          <p:cNvSpPr/>
          <p:nvPr/>
        </p:nvSpPr>
        <p:spPr>
          <a:xfrm>
            <a:off x="5676616" y="60865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Obtener dirección de contactos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p63"/>
          <p:cNvSpPr/>
          <p:nvPr/>
        </p:nvSpPr>
        <p:spPr>
          <a:xfrm>
            <a:off x="7386600" y="538045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Añadir adjunto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63"/>
          <p:cNvSpPr/>
          <p:nvPr/>
        </p:nvSpPr>
        <p:spPr>
          <a:xfrm>
            <a:off x="7180500" y="3541280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evento HTML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63"/>
          <p:cNvSpPr/>
          <p:nvPr/>
        </p:nvSpPr>
        <p:spPr>
          <a:xfrm>
            <a:off x="2324200" y="469484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Mandatorio/ opcional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63"/>
          <p:cNvSpPr/>
          <p:nvPr/>
        </p:nvSpPr>
        <p:spPr>
          <a:xfrm>
            <a:off x="474800" y="11540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Actualizar contenido/lugar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63"/>
          <p:cNvSpPr/>
          <p:nvPr/>
        </p:nvSpPr>
        <p:spPr>
          <a:xfrm>
            <a:off x="4534716" y="317999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Proponer nuevo horario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63"/>
          <p:cNvSpPr/>
          <p:nvPr/>
        </p:nvSpPr>
        <p:spPr>
          <a:xfrm>
            <a:off x="8146900" y="19299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contacto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6" name="Google Shape;1446;p63"/>
          <p:cNvSpPr/>
          <p:nvPr/>
        </p:nvSpPr>
        <p:spPr>
          <a:xfrm>
            <a:off x="3225067" y="35555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Añadir información de dirección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7" name="Google Shape;1447;p63"/>
          <p:cNvSpPr/>
          <p:nvPr/>
        </p:nvSpPr>
        <p:spPr>
          <a:xfrm>
            <a:off x="9836133" y="24472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Importar contactos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63"/>
          <p:cNvSpPr/>
          <p:nvPr/>
        </p:nvSpPr>
        <p:spPr>
          <a:xfrm>
            <a:off x="9700416" y="338078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Exportar contactos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63"/>
          <p:cNvSpPr/>
          <p:nvPr/>
        </p:nvSpPr>
        <p:spPr>
          <a:xfrm>
            <a:off x="2229200" y="38096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Actualizar info de contacto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0" name="Google Shape;1450;p63"/>
          <p:cNvSpPr/>
          <p:nvPr/>
        </p:nvSpPr>
        <p:spPr>
          <a:xfrm>
            <a:off x="474783" y="21424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Actualizar info de dirección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63"/>
          <p:cNvSpPr/>
          <p:nvPr/>
        </p:nvSpPr>
        <p:spPr>
          <a:xfrm>
            <a:off x="2276100" y="115402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Borrar contacto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2" name="Google Shape;1452;p63"/>
          <p:cNvCxnSpPr/>
          <p:nvPr/>
        </p:nvCxnSpPr>
        <p:spPr>
          <a:xfrm>
            <a:off x="2048300" y="546167"/>
            <a:ext cx="56800" cy="60588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53" name="Google Shape;1453;p63"/>
          <p:cNvSpPr txBox="1"/>
          <p:nvPr/>
        </p:nvSpPr>
        <p:spPr>
          <a:xfrm>
            <a:off x="640267" y="319233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XS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4" name="Google Shape;1454;p63"/>
          <p:cNvSpPr txBox="1"/>
          <p:nvPr/>
        </p:nvSpPr>
        <p:spPr>
          <a:xfrm>
            <a:off x="2723467" y="363900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5" name="Google Shape;1455;p63"/>
          <p:cNvCxnSpPr/>
          <p:nvPr/>
        </p:nvCxnSpPr>
        <p:spPr>
          <a:xfrm>
            <a:off x="4424149" y="701928"/>
            <a:ext cx="56800" cy="60588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56" name="Google Shape;1456;p63"/>
          <p:cNvSpPr txBox="1"/>
          <p:nvPr/>
        </p:nvSpPr>
        <p:spPr>
          <a:xfrm>
            <a:off x="5047133" y="408600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7" name="Google Shape;1457;p63"/>
          <p:cNvSpPr txBox="1"/>
          <p:nvPr/>
        </p:nvSpPr>
        <p:spPr>
          <a:xfrm>
            <a:off x="7319300" y="420833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p63"/>
          <p:cNvSpPr txBox="1"/>
          <p:nvPr/>
        </p:nvSpPr>
        <p:spPr>
          <a:xfrm>
            <a:off x="10099467" y="363900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XL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9" name="Google Shape;1459;p63"/>
          <p:cNvCxnSpPr/>
          <p:nvPr/>
        </p:nvCxnSpPr>
        <p:spPr>
          <a:xfrm>
            <a:off x="6855900" y="599529"/>
            <a:ext cx="56800" cy="60588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0" name="Google Shape;1460;p63"/>
          <p:cNvCxnSpPr/>
          <p:nvPr/>
        </p:nvCxnSpPr>
        <p:spPr>
          <a:xfrm>
            <a:off x="9322416" y="599528"/>
            <a:ext cx="56800" cy="60588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1" name="Google Shape;1461;p63"/>
          <p:cNvCxnSpPr/>
          <p:nvPr/>
        </p:nvCxnSpPr>
        <p:spPr>
          <a:xfrm>
            <a:off x="11743067" y="546171"/>
            <a:ext cx="56800" cy="6058800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2" name="Google Shape;1462;p63"/>
          <p:cNvSpPr txBox="1"/>
          <p:nvPr/>
        </p:nvSpPr>
        <p:spPr>
          <a:xfrm>
            <a:off x="1152667" y="2454500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Google Shape;1463;p63"/>
          <p:cNvSpPr txBox="1"/>
          <p:nvPr/>
        </p:nvSpPr>
        <p:spPr>
          <a:xfrm>
            <a:off x="1152667" y="1488609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63"/>
          <p:cNvSpPr txBox="1"/>
          <p:nvPr/>
        </p:nvSpPr>
        <p:spPr>
          <a:xfrm>
            <a:off x="2891400" y="1414443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p63"/>
          <p:cNvSpPr txBox="1"/>
          <p:nvPr/>
        </p:nvSpPr>
        <p:spPr>
          <a:xfrm>
            <a:off x="2891400" y="2328843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p63"/>
          <p:cNvSpPr txBox="1"/>
          <p:nvPr/>
        </p:nvSpPr>
        <p:spPr>
          <a:xfrm>
            <a:off x="3907400" y="2227243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p63"/>
          <p:cNvSpPr txBox="1"/>
          <p:nvPr/>
        </p:nvSpPr>
        <p:spPr>
          <a:xfrm>
            <a:off x="2993000" y="3141643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8" name="Google Shape;1468;p63"/>
          <p:cNvSpPr txBox="1"/>
          <p:nvPr/>
        </p:nvSpPr>
        <p:spPr>
          <a:xfrm rot="-294150">
            <a:off x="3907478" y="29385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9" name="Google Shape;1469;p63"/>
          <p:cNvSpPr txBox="1"/>
          <p:nvPr/>
        </p:nvSpPr>
        <p:spPr>
          <a:xfrm>
            <a:off x="3907400" y="3852843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" name="Google Shape;1470;p63"/>
          <p:cNvSpPr txBox="1"/>
          <p:nvPr/>
        </p:nvSpPr>
        <p:spPr>
          <a:xfrm rot="-294150">
            <a:off x="2891478" y="40561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1" name="Google Shape;1471;p63"/>
          <p:cNvSpPr txBox="1"/>
          <p:nvPr/>
        </p:nvSpPr>
        <p:spPr>
          <a:xfrm rot="-294150">
            <a:off x="2993078" y="49705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2" name="Google Shape;1472;p63"/>
          <p:cNvSpPr txBox="1"/>
          <p:nvPr/>
        </p:nvSpPr>
        <p:spPr>
          <a:xfrm rot="-294150">
            <a:off x="3907478" y="56817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3" name="Google Shape;1473;p63"/>
          <p:cNvSpPr txBox="1"/>
          <p:nvPr/>
        </p:nvSpPr>
        <p:spPr>
          <a:xfrm rot="-294150">
            <a:off x="2891478" y="61897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4" name="Google Shape;1474;p63"/>
          <p:cNvSpPr txBox="1"/>
          <p:nvPr/>
        </p:nvSpPr>
        <p:spPr>
          <a:xfrm rot="-294150">
            <a:off x="5228278" y="16177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5" name="Google Shape;1475;p63"/>
          <p:cNvSpPr txBox="1"/>
          <p:nvPr/>
        </p:nvSpPr>
        <p:spPr>
          <a:xfrm rot="-294150">
            <a:off x="5228278" y="26337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6" name="Google Shape;1476;p63"/>
          <p:cNvSpPr txBox="1"/>
          <p:nvPr/>
        </p:nvSpPr>
        <p:spPr>
          <a:xfrm rot="-294150">
            <a:off x="5228278" y="344652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Google Shape;1477;p63"/>
          <p:cNvSpPr txBox="1"/>
          <p:nvPr/>
        </p:nvSpPr>
        <p:spPr>
          <a:xfrm rot="463490">
            <a:off x="5228244" y="4259344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p63"/>
          <p:cNvSpPr txBox="1"/>
          <p:nvPr/>
        </p:nvSpPr>
        <p:spPr>
          <a:xfrm rot="463490">
            <a:off x="5147261" y="5080311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Google Shape;1479;p63"/>
          <p:cNvSpPr txBox="1"/>
          <p:nvPr/>
        </p:nvSpPr>
        <p:spPr>
          <a:xfrm rot="463490">
            <a:off x="5147244" y="6081444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0" name="Google Shape;1480;p63"/>
          <p:cNvSpPr txBox="1"/>
          <p:nvPr/>
        </p:nvSpPr>
        <p:spPr>
          <a:xfrm rot="463490">
            <a:off x="6277844" y="6323144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1" name="Google Shape;1481;p63"/>
          <p:cNvSpPr txBox="1"/>
          <p:nvPr/>
        </p:nvSpPr>
        <p:spPr>
          <a:xfrm rot="463490">
            <a:off x="6280944" y="5510311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Google Shape;1482;p63"/>
          <p:cNvSpPr txBox="1"/>
          <p:nvPr/>
        </p:nvSpPr>
        <p:spPr>
          <a:xfrm rot="463490">
            <a:off x="6269677" y="4697477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3" name="Google Shape;1483;p63"/>
          <p:cNvSpPr txBox="1"/>
          <p:nvPr/>
        </p:nvSpPr>
        <p:spPr>
          <a:xfrm rot="463490">
            <a:off x="6305144" y="3831277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4" name="Google Shape;1484;p63"/>
          <p:cNvSpPr txBox="1"/>
          <p:nvPr/>
        </p:nvSpPr>
        <p:spPr>
          <a:xfrm rot="150462">
            <a:off x="6303515" y="2984698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5" name="Google Shape;1485;p63"/>
          <p:cNvSpPr txBox="1"/>
          <p:nvPr/>
        </p:nvSpPr>
        <p:spPr>
          <a:xfrm rot="150462">
            <a:off x="6186066" y="21983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6" name="Google Shape;1486;p63"/>
          <p:cNvSpPr txBox="1"/>
          <p:nvPr/>
        </p:nvSpPr>
        <p:spPr>
          <a:xfrm rot="150462">
            <a:off x="6213549" y="1411964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p63"/>
          <p:cNvSpPr txBox="1"/>
          <p:nvPr/>
        </p:nvSpPr>
        <p:spPr>
          <a:xfrm rot="150462">
            <a:off x="7763233" y="14634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p63"/>
          <p:cNvSpPr txBox="1"/>
          <p:nvPr/>
        </p:nvSpPr>
        <p:spPr>
          <a:xfrm rot="150462">
            <a:off x="7763233" y="21746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9" name="Google Shape;1489;p63"/>
          <p:cNvSpPr txBox="1"/>
          <p:nvPr/>
        </p:nvSpPr>
        <p:spPr>
          <a:xfrm rot="150462">
            <a:off x="7763233" y="29874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63"/>
          <p:cNvSpPr txBox="1"/>
          <p:nvPr/>
        </p:nvSpPr>
        <p:spPr>
          <a:xfrm rot="150462">
            <a:off x="7864833" y="38002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63"/>
          <p:cNvSpPr txBox="1"/>
          <p:nvPr/>
        </p:nvSpPr>
        <p:spPr>
          <a:xfrm rot="150462">
            <a:off x="7925599" y="4756115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63"/>
          <p:cNvSpPr txBox="1"/>
          <p:nvPr/>
        </p:nvSpPr>
        <p:spPr>
          <a:xfrm rot="150462">
            <a:off x="8019333" y="5681764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63"/>
          <p:cNvSpPr txBox="1"/>
          <p:nvPr/>
        </p:nvSpPr>
        <p:spPr>
          <a:xfrm rot="150462">
            <a:off x="8804399" y="22726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63"/>
          <p:cNvSpPr txBox="1"/>
          <p:nvPr/>
        </p:nvSpPr>
        <p:spPr>
          <a:xfrm rot="150462">
            <a:off x="8804399" y="3206198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63"/>
          <p:cNvSpPr txBox="1"/>
          <p:nvPr/>
        </p:nvSpPr>
        <p:spPr>
          <a:xfrm rot="150462">
            <a:off x="8868949" y="4139764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63"/>
          <p:cNvSpPr txBox="1"/>
          <p:nvPr/>
        </p:nvSpPr>
        <p:spPr>
          <a:xfrm rot="150462">
            <a:off x="8919066" y="49346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63"/>
          <p:cNvSpPr txBox="1"/>
          <p:nvPr/>
        </p:nvSpPr>
        <p:spPr>
          <a:xfrm rot="151382">
            <a:off x="10400885" y="1725359"/>
            <a:ext cx="654233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63"/>
          <p:cNvSpPr txBox="1"/>
          <p:nvPr/>
        </p:nvSpPr>
        <p:spPr>
          <a:xfrm rot="151382">
            <a:off x="10400885" y="2741359"/>
            <a:ext cx="654233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63"/>
          <p:cNvSpPr txBox="1"/>
          <p:nvPr/>
        </p:nvSpPr>
        <p:spPr>
          <a:xfrm rot="151382">
            <a:off x="10240369" y="3669988"/>
            <a:ext cx="654233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63"/>
          <p:cNvSpPr txBox="1"/>
          <p:nvPr/>
        </p:nvSpPr>
        <p:spPr>
          <a:xfrm rot="151382">
            <a:off x="10400885" y="4468559"/>
            <a:ext cx="654233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63"/>
          <p:cNvSpPr txBox="1"/>
          <p:nvPr/>
        </p:nvSpPr>
        <p:spPr>
          <a:xfrm>
            <a:off x="1249867" y="319233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=2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63"/>
          <p:cNvSpPr txBox="1"/>
          <p:nvPr/>
        </p:nvSpPr>
        <p:spPr>
          <a:xfrm>
            <a:off x="3064437" y="347689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=3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63"/>
          <p:cNvSpPr txBox="1"/>
          <p:nvPr/>
        </p:nvSpPr>
        <p:spPr>
          <a:xfrm>
            <a:off x="5451937" y="435289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=5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63"/>
          <p:cNvSpPr txBox="1"/>
          <p:nvPr/>
        </p:nvSpPr>
        <p:spPr>
          <a:xfrm>
            <a:off x="7572504" y="420789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=8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63"/>
          <p:cNvSpPr txBox="1"/>
          <p:nvPr/>
        </p:nvSpPr>
        <p:spPr>
          <a:xfrm>
            <a:off x="10666837" y="380289"/>
            <a:ext cx="8964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=13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63"/>
          <p:cNvSpPr txBox="1"/>
          <p:nvPr/>
        </p:nvSpPr>
        <p:spPr>
          <a:xfrm>
            <a:off x="6977200" y="6089233"/>
            <a:ext cx="4664400" cy="70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Tamaño estimado = 231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5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50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5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400"/>
                                        <p:tgtEl>
                                          <p:spTgt spid="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900"/>
                            </p:stCondLst>
                            <p:childTnLst>
                              <p:par>
                                <p:cTn id="2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"/>
                                        <p:tgtEl>
                                          <p:spTgt spid="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9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64"/>
          <p:cNvSpPr/>
          <p:nvPr/>
        </p:nvSpPr>
        <p:spPr>
          <a:xfrm>
            <a:off x="2172093" y="449372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Buscar por palabra clave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64"/>
          <p:cNvSpPr/>
          <p:nvPr/>
        </p:nvSpPr>
        <p:spPr>
          <a:xfrm>
            <a:off x="2208200" y="668438"/>
            <a:ext cx="966400" cy="7059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Enviar 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64"/>
          <p:cNvSpPr/>
          <p:nvPr/>
        </p:nvSpPr>
        <p:spPr>
          <a:xfrm>
            <a:off x="2226119" y="142660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Abrir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64"/>
          <p:cNvSpPr/>
          <p:nvPr/>
        </p:nvSpPr>
        <p:spPr>
          <a:xfrm>
            <a:off x="2165033" y="218477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Borrar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64"/>
          <p:cNvSpPr/>
          <p:nvPr/>
        </p:nvSpPr>
        <p:spPr>
          <a:xfrm>
            <a:off x="2140616" y="37160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evento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64"/>
          <p:cNvSpPr/>
          <p:nvPr/>
        </p:nvSpPr>
        <p:spPr>
          <a:xfrm>
            <a:off x="2165967" y="296703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contacto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64"/>
          <p:cNvSpPr/>
          <p:nvPr/>
        </p:nvSpPr>
        <p:spPr>
          <a:xfrm>
            <a:off x="2172333" y="5271459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Borrar contacto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8" name="Google Shape;1518;p64"/>
          <p:cNvCxnSpPr/>
          <p:nvPr/>
        </p:nvCxnSpPr>
        <p:spPr>
          <a:xfrm>
            <a:off x="3877100" y="546167"/>
            <a:ext cx="40000" cy="42048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9" name="Google Shape;1519;p64"/>
          <p:cNvCxnSpPr/>
          <p:nvPr/>
        </p:nvCxnSpPr>
        <p:spPr>
          <a:xfrm>
            <a:off x="6252949" y="701928"/>
            <a:ext cx="55600" cy="41276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20" name="Google Shape;1520;p64"/>
          <p:cNvCxnSpPr/>
          <p:nvPr/>
        </p:nvCxnSpPr>
        <p:spPr>
          <a:xfrm>
            <a:off x="8684700" y="599529"/>
            <a:ext cx="62000" cy="41828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21" name="Google Shape;1521;p64"/>
          <p:cNvCxnSpPr/>
          <p:nvPr/>
        </p:nvCxnSpPr>
        <p:spPr>
          <a:xfrm>
            <a:off x="11760816" y="599528"/>
            <a:ext cx="56800" cy="60588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2" name="Google Shape;1522;p64"/>
          <p:cNvSpPr txBox="1"/>
          <p:nvPr/>
        </p:nvSpPr>
        <p:spPr>
          <a:xfrm>
            <a:off x="2787633" y="5531876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64"/>
          <p:cNvSpPr txBox="1"/>
          <p:nvPr/>
        </p:nvSpPr>
        <p:spPr>
          <a:xfrm>
            <a:off x="2787633" y="2474376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64"/>
          <p:cNvSpPr txBox="1"/>
          <p:nvPr/>
        </p:nvSpPr>
        <p:spPr>
          <a:xfrm rot="-294150">
            <a:off x="2855621" y="4778214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64"/>
          <p:cNvSpPr txBox="1"/>
          <p:nvPr/>
        </p:nvSpPr>
        <p:spPr>
          <a:xfrm rot="463490">
            <a:off x="2915464" y="1650280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64"/>
          <p:cNvSpPr txBox="1"/>
          <p:nvPr/>
        </p:nvSpPr>
        <p:spPr>
          <a:xfrm rot="150462">
            <a:off x="2790933" y="10005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64"/>
          <p:cNvSpPr txBox="1"/>
          <p:nvPr/>
        </p:nvSpPr>
        <p:spPr>
          <a:xfrm rot="150462">
            <a:off x="2778333" y="39607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64"/>
          <p:cNvSpPr txBox="1"/>
          <p:nvPr/>
        </p:nvSpPr>
        <p:spPr>
          <a:xfrm rot="150462">
            <a:off x="2823466" y="3309760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64"/>
          <p:cNvSpPr txBox="1"/>
          <p:nvPr/>
        </p:nvSpPr>
        <p:spPr>
          <a:xfrm>
            <a:off x="1220800" y="165633"/>
            <a:ext cx="17096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Backlog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64"/>
          <p:cNvSpPr txBox="1"/>
          <p:nvPr/>
        </p:nvSpPr>
        <p:spPr>
          <a:xfrm>
            <a:off x="3877100" y="148967"/>
            <a:ext cx="24628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Sprint Backlog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64"/>
          <p:cNvSpPr txBox="1"/>
          <p:nvPr/>
        </p:nvSpPr>
        <p:spPr>
          <a:xfrm>
            <a:off x="6514367" y="138967"/>
            <a:ext cx="24628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Haciendo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64"/>
          <p:cNvSpPr txBox="1"/>
          <p:nvPr/>
        </p:nvSpPr>
        <p:spPr>
          <a:xfrm>
            <a:off x="9532300" y="153300"/>
            <a:ext cx="24628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Listo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64"/>
          <p:cNvSpPr/>
          <p:nvPr/>
        </p:nvSpPr>
        <p:spPr>
          <a:xfrm rot="-425031">
            <a:off x="690012" y="1466226"/>
            <a:ext cx="966577" cy="706204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Mover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64"/>
          <p:cNvSpPr/>
          <p:nvPr/>
        </p:nvSpPr>
        <p:spPr>
          <a:xfrm>
            <a:off x="629767" y="668438"/>
            <a:ext cx="966400" cy="7059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 folder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64"/>
          <p:cNvSpPr/>
          <p:nvPr/>
        </p:nvSpPr>
        <p:spPr>
          <a:xfrm>
            <a:off x="653849" y="312597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Vaciar correos borrados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64"/>
          <p:cNvSpPr/>
          <p:nvPr/>
        </p:nvSpPr>
        <p:spPr>
          <a:xfrm>
            <a:off x="697067" y="22642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Añadir información de dirección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64"/>
          <p:cNvSpPr/>
          <p:nvPr/>
        </p:nvSpPr>
        <p:spPr>
          <a:xfrm>
            <a:off x="647983" y="395077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Actualizar info de contacto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64"/>
          <p:cNvSpPr txBox="1"/>
          <p:nvPr/>
        </p:nvSpPr>
        <p:spPr>
          <a:xfrm>
            <a:off x="1277800" y="935976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64"/>
          <p:cNvSpPr txBox="1"/>
          <p:nvPr/>
        </p:nvSpPr>
        <p:spPr>
          <a:xfrm>
            <a:off x="1322667" y="3343176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64"/>
          <p:cNvSpPr txBox="1"/>
          <p:nvPr/>
        </p:nvSpPr>
        <p:spPr>
          <a:xfrm rot="-294150">
            <a:off x="1277878" y="1647257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64"/>
          <p:cNvSpPr txBox="1"/>
          <p:nvPr/>
        </p:nvSpPr>
        <p:spPr>
          <a:xfrm>
            <a:off x="1379400" y="2561576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64"/>
          <p:cNvSpPr txBox="1"/>
          <p:nvPr/>
        </p:nvSpPr>
        <p:spPr>
          <a:xfrm rot="-294150">
            <a:off x="1310261" y="4197257"/>
            <a:ext cx="383804" cy="44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64"/>
          <p:cNvSpPr/>
          <p:nvPr/>
        </p:nvSpPr>
        <p:spPr>
          <a:xfrm>
            <a:off x="635016" y="47286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Enviar correo RTF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64"/>
          <p:cNvSpPr/>
          <p:nvPr/>
        </p:nvSpPr>
        <p:spPr>
          <a:xfrm>
            <a:off x="669933" y="802969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Obtener direcciones de contactos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64"/>
          <p:cNvSpPr/>
          <p:nvPr/>
        </p:nvSpPr>
        <p:spPr>
          <a:xfrm>
            <a:off x="629983" y="5470259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Abrir correo RTF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64"/>
          <p:cNvSpPr/>
          <p:nvPr/>
        </p:nvSpPr>
        <p:spPr>
          <a:xfrm>
            <a:off x="669933" y="6297313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Vista Mensual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64"/>
          <p:cNvSpPr/>
          <p:nvPr/>
        </p:nvSpPr>
        <p:spPr>
          <a:xfrm>
            <a:off x="669933" y="7124341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Ver formato diario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64"/>
          <p:cNvSpPr/>
          <p:nvPr/>
        </p:nvSpPr>
        <p:spPr>
          <a:xfrm>
            <a:off x="690049" y="8842524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Buscar en calendario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9" name="Google Shape;1549;p64"/>
          <p:cNvSpPr/>
          <p:nvPr/>
        </p:nvSpPr>
        <p:spPr>
          <a:xfrm>
            <a:off x="690049" y="9655375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Obtener dirección de contactos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64"/>
          <p:cNvSpPr txBox="1"/>
          <p:nvPr/>
        </p:nvSpPr>
        <p:spPr>
          <a:xfrm rot="463490">
            <a:off x="1291277" y="9891977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64"/>
          <p:cNvSpPr txBox="1"/>
          <p:nvPr/>
        </p:nvSpPr>
        <p:spPr>
          <a:xfrm rot="463490">
            <a:off x="1294377" y="9079144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64"/>
          <p:cNvSpPr txBox="1"/>
          <p:nvPr/>
        </p:nvSpPr>
        <p:spPr>
          <a:xfrm rot="463490">
            <a:off x="1283111" y="8266311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64"/>
          <p:cNvSpPr txBox="1"/>
          <p:nvPr/>
        </p:nvSpPr>
        <p:spPr>
          <a:xfrm rot="463490">
            <a:off x="1318577" y="7400111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64"/>
          <p:cNvSpPr txBox="1"/>
          <p:nvPr/>
        </p:nvSpPr>
        <p:spPr>
          <a:xfrm rot="150462">
            <a:off x="1316949" y="65535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5" name="Google Shape;1555;p64"/>
          <p:cNvSpPr txBox="1"/>
          <p:nvPr/>
        </p:nvSpPr>
        <p:spPr>
          <a:xfrm rot="150462">
            <a:off x="1199499" y="5767164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64"/>
          <p:cNvSpPr txBox="1"/>
          <p:nvPr/>
        </p:nvSpPr>
        <p:spPr>
          <a:xfrm rot="150462">
            <a:off x="1226982" y="4980798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64"/>
          <p:cNvSpPr/>
          <p:nvPr/>
        </p:nvSpPr>
        <p:spPr>
          <a:xfrm>
            <a:off x="4391767" y="665521"/>
            <a:ext cx="966400" cy="7059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Enviar 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64"/>
          <p:cNvSpPr/>
          <p:nvPr/>
        </p:nvSpPr>
        <p:spPr>
          <a:xfrm>
            <a:off x="4409685" y="1423689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Abrir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64"/>
          <p:cNvSpPr/>
          <p:nvPr/>
        </p:nvSpPr>
        <p:spPr>
          <a:xfrm>
            <a:off x="4348600" y="2181853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Borrar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64"/>
          <p:cNvSpPr/>
          <p:nvPr/>
        </p:nvSpPr>
        <p:spPr>
          <a:xfrm>
            <a:off x="4324200" y="3030720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contacto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p64"/>
          <p:cNvSpPr txBox="1"/>
          <p:nvPr/>
        </p:nvSpPr>
        <p:spPr>
          <a:xfrm>
            <a:off x="4971200" y="2471460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64"/>
          <p:cNvSpPr txBox="1"/>
          <p:nvPr/>
        </p:nvSpPr>
        <p:spPr>
          <a:xfrm rot="463490">
            <a:off x="5099031" y="1647363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64"/>
          <p:cNvSpPr txBox="1"/>
          <p:nvPr/>
        </p:nvSpPr>
        <p:spPr>
          <a:xfrm rot="150462">
            <a:off x="4974499" y="997615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64"/>
          <p:cNvSpPr txBox="1"/>
          <p:nvPr/>
        </p:nvSpPr>
        <p:spPr>
          <a:xfrm rot="150462">
            <a:off x="4981699" y="3373443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64"/>
          <p:cNvSpPr/>
          <p:nvPr/>
        </p:nvSpPr>
        <p:spPr>
          <a:xfrm>
            <a:off x="9575467" y="844954"/>
            <a:ext cx="966400" cy="7059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Enviar 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6" name="Google Shape;1566;p64"/>
          <p:cNvSpPr/>
          <p:nvPr/>
        </p:nvSpPr>
        <p:spPr>
          <a:xfrm>
            <a:off x="9593385" y="1603123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Abrir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7" name="Google Shape;1567;p64"/>
          <p:cNvSpPr/>
          <p:nvPr/>
        </p:nvSpPr>
        <p:spPr>
          <a:xfrm>
            <a:off x="9532300" y="2361287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Borrar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p64"/>
          <p:cNvSpPr txBox="1"/>
          <p:nvPr/>
        </p:nvSpPr>
        <p:spPr>
          <a:xfrm>
            <a:off x="10154900" y="2650893"/>
            <a:ext cx="384000" cy="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p64"/>
          <p:cNvSpPr txBox="1"/>
          <p:nvPr/>
        </p:nvSpPr>
        <p:spPr>
          <a:xfrm rot="463490">
            <a:off x="10282731" y="1826796"/>
            <a:ext cx="383883" cy="44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p64"/>
          <p:cNvSpPr txBox="1"/>
          <p:nvPr/>
        </p:nvSpPr>
        <p:spPr>
          <a:xfrm rot="150462">
            <a:off x="10158199" y="1177048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64"/>
          <p:cNvSpPr/>
          <p:nvPr/>
        </p:nvSpPr>
        <p:spPr>
          <a:xfrm>
            <a:off x="9554484" y="3129053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contacto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Google Shape;1572;p64"/>
          <p:cNvSpPr txBox="1"/>
          <p:nvPr/>
        </p:nvSpPr>
        <p:spPr>
          <a:xfrm rot="150462">
            <a:off x="10211983" y="3471776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Google Shape;1573;p64"/>
          <p:cNvSpPr txBox="1"/>
          <p:nvPr/>
        </p:nvSpPr>
        <p:spPr>
          <a:xfrm>
            <a:off x="6736500" y="4021100"/>
            <a:ext cx="1684400" cy="5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Casi terminada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4" name="Google Shape;1574;p64"/>
          <p:cNvSpPr/>
          <p:nvPr/>
        </p:nvSpPr>
        <p:spPr>
          <a:xfrm>
            <a:off x="4043033" y="5062833"/>
            <a:ext cx="7325600" cy="16980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609585" marR="0" lvl="0" indent="-3047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Priorizar el backlog y refinar historias para 2 sprints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609585" marR="0" lvl="0" indent="-3047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Planificar y ejecutar 2 sprints (obtener la velocidad real del equipo)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609585" marR="0" lvl="0" indent="-3047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Hacer el pronóstico de acuerdo a la velocidad considerando todo el backlog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5" name="Google Shape;1575;p64"/>
          <p:cNvSpPr/>
          <p:nvPr/>
        </p:nvSpPr>
        <p:spPr>
          <a:xfrm>
            <a:off x="9335667" y="4147300"/>
            <a:ext cx="2033200" cy="7060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Velocidad = 24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6" name="Google Shape;1576;p64"/>
          <p:cNvSpPr/>
          <p:nvPr/>
        </p:nvSpPr>
        <p:spPr>
          <a:xfrm>
            <a:off x="4326183" y="38504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evento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7" name="Google Shape;1577;p64"/>
          <p:cNvSpPr txBox="1"/>
          <p:nvPr/>
        </p:nvSpPr>
        <p:spPr>
          <a:xfrm rot="150462">
            <a:off x="4963899" y="40951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8" name="Google Shape;1578;p64"/>
          <p:cNvSpPr/>
          <p:nvPr/>
        </p:nvSpPr>
        <p:spPr>
          <a:xfrm>
            <a:off x="7063149" y="3341608"/>
            <a:ext cx="966400" cy="706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evento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9" name="Google Shape;1579;p64"/>
          <p:cNvSpPr txBox="1"/>
          <p:nvPr/>
        </p:nvSpPr>
        <p:spPr>
          <a:xfrm rot="150462">
            <a:off x="7700866" y="3586331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65"/>
          <p:cNvSpPr/>
          <p:nvPr/>
        </p:nvSpPr>
        <p:spPr>
          <a:xfrm>
            <a:off x="3355755" y="5290261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Buscar por palabra clave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5" name="Google Shape;1585;p65"/>
          <p:cNvSpPr/>
          <p:nvPr/>
        </p:nvSpPr>
        <p:spPr>
          <a:xfrm>
            <a:off x="2330569" y="5238925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evento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6" name="Google Shape;1586;p65"/>
          <p:cNvSpPr txBox="1"/>
          <p:nvPr/>
        </p:nvSpPr>
        <p:spPr>
          <a:xfrm rot="-295827">
            <a:off x="3985985" y="5552437"/>
            <a:ext cx="353708" cy="410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7" name="Google Shape;1587;p65"/>
          <p:cNvSpPr txBox="1"/>
          <p:nvPr/>
        </p:nvSpPr>
        <p:spPr>
          <a:xfrm rot="151567">
            <a:off x="2918522" y="5464591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65"/>
          <p:cNvSpPr/>
          <p:nvPr/>
        </p:nvSpPr>
        <p:spPr>
          <a:xfrm>
            <a:off x="3324360" y="4456687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Actualizar info de contacto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9" name="Google Shape;1589;p65"/>
          <p:cNvSpPr txBox="1"/>
          <p:nvPr/>
        </p:nvSpPr>
        <p:spPr>
          <a:xfrm rot="-295827">
            <a:off x="3934999" y="4683826"/>
            <a:ext cx="353708" cy="410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Google Shape;1590;p65"/>
          <p:cNvSpPr/>
          <p:nvPr/>
        </p:nvSpPr>
        <p:spPr>
          <a:xfrm>
            <a:off x="5583139" y="5261229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Enviar correo RTF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1" name="Google Shape;1591;p65"/>
          <p:cNvSpPr/>
          <p:nvPr/>
        </p:nvSpPr>
        <p:spPr>
          <a:xfrm>
            <a:off x="5583132" y="3723965"/>
            <a:ext cx="890800" cy="6507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Abrir correo RTF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p65"/>
          <p:cNvSpPr/>
          <p:nvPr/>
        </p:nvSpPr>
        <p:spPr>
          <a:xfrm>
            <a:off x="6746428" y="5288333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Vista Mensual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3" name="Google Shape;1593;p65"/>
          <p:cNvSpPr txBox="1"/>
          <p:nvPr/>
        </p:nvSpPr>
        <p:spPr>
          <a:xfrm rot="151567">
            <a:off x="7342954" y="5524596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5"/>
          <p:cNvSpPr txBox="1"/>
          <p:nvPr/>
        </p:nvSpPr>
        <p:spPr>
          <a:xfrm rot="151567">
            <a:off x="6108211" y="3997736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Google Shape;1595;p65"/>
          <p:cNvSpPr txBox="1"/>
          <p:nvPr/>
        </p:nvSpPr>
        <p:spPr>
          <a:xfrm rot="151567">
            <a:off x="6128915" y="5493777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6" name="Google Shape;1596;p65"/>
          <p:cNvSpPr/>
          <p:nvPr/>
        </p:nvSpPr>
        <p:spPr>
          <a:xfrm>
            <a:off x="209882" y="4461959"/>
            <a:ext cx="890799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Enviar 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p65"/>
          <p:cNvSpPr/>
          <p:nvPr/>
        </p:nvSpPr>
        <p:spPr>
          <a:xfrm>
            <a:off x="203901" y="5259040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Abrir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correo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8" name="Google Shape;1598;p65"/>
          <p:cNvSpPr/>
          <p:nvPr/>
        </p:nvSpPr>
        <p:spPr>
          <a:xfrm>
            <a:off x="1189121" y="4457448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Borrar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Google Shape;1599;p65"/>
          <p:cNvSpPr/>
          <p:nvPr/>
        </p:nvSpPr>
        <p:spPr>
          <a:xfrm>
            <a:off x="1157193" y="5308549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contacto básico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0" name="Google Shape;1600;p65"/>
          <p:cNvSpPr txBox="1"/>
          <p:nvPr/>
        </p:nvSpPr>
        <p:spPr>
          <a:xfrm>
            <a:off x="1763092" y="4724433"/>
            <a:ext cx="354000" cy="4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1" name="Google Shape;1601;p65"/>
          <p:cNvSpPr txBox="1"/>
          <p:nvPr/>
        </p:nvSpPr>
        <p:spPr>
          <a:xfrm rot="463636">
            <a:off x="839473" y="5465269"/>
            <a:ext cx="354015" cy="41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2" name="Google Shape;1602;p65"/>
          <p:cNvSpPr txBox="1"/>
          <p:nvPr/>
        </p:nvSpPr>
        <p:spPr>
          <a:xfrm rot="151567">
            <a:off x="747146" y="4768171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3" name="Google Shape;1603;p65"/>
          <p:cNvSpPr txBox="1"/>
          <p:nvPr/>
        </p:nvSpPr>
        <p:spPr>
          <a:xfrm rot="151567">
            <a:off x="1763383" y="5624559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04" name="Google Shape;1604;p65"/>
          <p:cNvCxnSpPr/>
          <p:nvPr/>
        </p:nvCxnSpPr>
        <p:spPr>
          <a:xfrm>
            <a:off x="86633" y="6086067"/>
            <a:ext cx="11287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5" name="Google Shape;1605;p65"/>
          <p:cNvCxnSpPr/>
          <p:nvPr/>
        </p:nvCxnSpPr>
        <p:spPr>
          <a:xfrm rot="10800000">
            <a:off x="90633" y="4279095"/>
            <a:ext cx="0" cy="1792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06" name="Google Shape;1606;p65"/>
          <p:cNvSpPr/>
          <p:nvPr/>
        </p:nvSpPr>
        <p:spPr>
          <a:xfrm>
            <a:off x="2312344" y="4420179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Buffer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p65"/>
          <p:cNvSpPr txBox="1"/>
          <p:nvPr/>
        </p:nvSpPr>
        <p:spPr>
          <a:xfrm rot="151567">
            <a:off x="2918534" y="4736189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08" name="Google Shape;1608;p65"/>
          <p:cNvCxnSpPr/>
          <p:nvPr/>
        </p:nvCxnSpPr>
        <p:spPr>
          <a:xfrm rot="10800000">
            <a:off x="2227567" y="4279095"/>
            <a:ext cx="0" cy="1792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9" name="Google Shape;1609;p65"/>
          <p:cNvCxnSpPr/>
          <p:nvPr/>
        </p:nvCxnSpPr>
        <p:spPr>
          <a:xfrm rot="10800000">
            <a:off x="4444400" y="4279095"/>
            <a:ext cx="0" cy="1792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10" name="Google Shape;1610;p65"/>
          <p:cNvSpPr/>
          <p:nvPr/>
        </p:nvSpPr>
        <p:spPr>
          <a:xfrm rot="-424435">
            <a:off x="4568768" y="5290576"/>
            <a:ext cx="889973" cy="65018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Mover correo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1" name="Google Shape;1611;p65"/>
          <p:cNvSpPr/>
          <p:nvPr/>
        </p:nvSpPr>
        <p:spPr>
          <a:xfrm>
            <a:off x="5551700" y="4459000"/>
            <a:ext cx="890000" cy="650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Crear  folder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2" name="Google Shape;1612;p65"/>
          <p:cNvSpPr txBox="1"/>
          <p:nvPr/>
        </p:nvSpPr>
        <p:spPr>
          <a:xfrm>
            <a:off x="6148380" y="4705340"/>
            <a:ext cx="353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3" name="Google Shape;1613;p65"/>
          <p:cNvSpPr txBox="1"/>
          <p:nvPr/>
        </p:nvSpPr>
        <p:spPr>
          <a:xfrm rot="-296161">
            <a:off x="5109898" y="5457099"/>
            <a:ext cx="353309" cy="41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4" name="Google Shape;1614;p65"/>
          <p:cNvSpPr/>
          <p:nvPr/>
        </p:nvSpPr>
        <p:spPr>
          <a:xfrm>
            <a:off x="4582944" y="4439279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Buffer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65"/>
          <p:cNvSpPr txBox="1"/>
          <p:nvPr/>
        </p:nvSpPr>
        <p:spPr>
          <a:xfrm rot="151567">
            <a:off x="5189134" y="4755289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16" name="Google Shape;1616;p65"/>
          <p:cNvCxnSpPr/>
          <p:nvPr/>
        </p:nvCxnSpPr>
        <p:spPr>
          <a:xfrm rot="10800000">
            <a:off x="6661233" y="4248908"/>
            <a:ext cx="0" cy="1792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17" name="Google Shape;1617;p65"/>
          <p:cNvCxnSpPr/>
          <p:nvPr/>
        </p:nvCxnSpPr>
        <p:spPr>
          <a:xfrm rot="10800000">
            <a:off x="8876700" y="4279108"/>
            <a:ext cx="0" cy="1792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18" name="Google Shape;1618;p65"/>
          <p:cNvSpPr/>
          <p:nvPr/>
        </p:nvSpPr>
        <p:spPr>
          <a:xfrm>
            <a:off x="6744115" y="4513375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Buffer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9" name="Google Shape;1619;p65"/>
          <p:cNvSpPr txBox="1"/>
          <p:nvPr/>
        </p:nvSpPr>
        <p:spPr>
          <a:xfrm rot="151567">
            <a:off x="7350305" y="4829385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65"/>
          <p:cNvSpPr/>
          <p:nvPr/>
        </p:nvSpPr>
        <p:spPr>
          <a:xfrm>
            <a:off x="8990648" y="5240300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Ver lista de eventos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65"/>
          <p:cNvSpPr txBox="1"/>
          <p:nvPr/>
        </p:nvSpPr>
        <p:spPr>
          <a:xfrm rot="-296081">
            <a:off x="9553925" y="5491500"/>
            <a:ext cx="311555" cy="36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65"/>
          <p:cNvSpPr/>
          <p:nvPr/>
        </p:nvSpPr>
        <p:spPr>
          <a:xfrm>
            <a:off x="7733283" y="4434516"/>
            <a:ext cx="963600" cy="704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Actualizar contenido/lugar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65"/>
          <p:cNvSpPr txBox="1"/>
          <p:nvPr/>
        </p:nvSpPr>
        <p:spPr>
          <a:xfrm>
            <a:off x="8389468" y="4720875"/>
            <a:ext cx="3220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65"/>
          <p:cNvSpPr/>
          <p:nvPr/>
        </p:nvSpPr>
        <p:spPr>
          <a:xfrm>
            <a:off x="7722433" y="5259297"/>
            <a:ext cx="966400" cy="706000"/>
          </a:xfrm>
          <a:prstGeom prst="snip1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Configurar servidor Prod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65"/>
          <p:cNvSpPr txBox="1"/>
          <p:nvPr/>
        </p:nvSpPr>
        <p:spPr>
          <a:xfrm rot="150462">
            <a:off x="8305166" y="5518248"/>
            <a:ext cx="383967" cy="4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65"/>
          <p:cNvSpPr/>
          <p:nvPr/>
        </p:nvSpPr>
        <p:spPr>
          <a:xfrm>
            <a:off x="8985035" y="4471575"/>
            <a:ext cx="890800" cy="650800"/>
          </a:xfrm>
          <a:prstGeom prst="snip1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Buffer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65"/>
          <p:cNvSpPr txBox="1"/>
          <p:nvPr/>
        </p:nvSpPr>
        <p:spPr>
          <a:xfrm rot="151567">
            <a:off x="9591225" y="4787585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65"/>
          <p:cNvSpPr/>
          <p:nvPr/>
        </p:nvSpPr>
        <p:spPr>
          <a:xfrm>
            <a:off x="9932732" y="5245100"/>
            <a:ext cx="1074400" cy="650800"/>
          </a:xfrm>
          <a:prstGeom prst="snip1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Pase a Producción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65"/>
          <p:cNvSpPr txBox="1"/>
          <p:nvPr/>
        </p:nvSpPr>
        <p:spPr>
          <a:xfrm rot="151567">
            <a:off x="10646738" y="5561119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65"/>
          <p:cNvSpPr/>
          <p:nvPr/>
        </p:nvSpPr>
        <p:spPr>
          <a:xfrm>
            <a:off x="9932732" y="4432300"/>
            <a:ext cx="1074400" cy="650800"/>
          </a:xfrm>
          <a:prstGeom prst="snip1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GB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Correciones Pase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65"/>
          <p:cNvSpPr txBox="1"/>
          <p:nvPr/>
        </p:nvSpPr>
        <p:spPr>
          <a:xfrm rot="151567">
            <a:off x="10646738" y="4748319"/>
            <a:ext cx="353943" cy="41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2" name="Google Shape;1632;p65"/>
          <p:cNvCxnSpPr/>
          <p:nvPr/>
        </p:nvCxnSpPr>
        <p:spPr>
          <a:xfrm rot="10800000">
            <a:off x="11069033" y="4279108"/>
            <a:ext cx="0" cy="1792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3" name="Google Shape;1633;p65"/>
          <p:cNvCxnSpPr/>
          <p:nvPr/>
        </p:nvCxnSpPr>
        <p:spPr>
          <a:xfrm rot="10800000" flipH="1">
            <a:off x="1225067" y="112133"/>
            <a:ext cx="27200" cy="2881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4" name="Google Shape;1634;p65"/>
          <p:cNvSpPr txBox="1"/>
          <p:nvPr/>
        </p:nvSpPr>
        <p:spPr>
          <a:xfrm>
            <a:off x="525867" y="-105400"/>
            <a:ext cx="67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65"/>
          <p:cNvSpPr txBox="1"/>
          <p:nvPr/>
        </p:nvSpPr>
        <p:spPr>
          <a:xfrm>
            <a:off x="525867" y="1351967"/>
            <a:ext cx="67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65"/>
          <p:cNvSpPr txBox="1"/>
          <p:nvPr/>
        </p:nvSpPr>
        <p:spPr>
          <a:xfrm>
            <a:off x="525867" y="2774367"/>
            <a:ext cx="67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7" name="Google Shape;1637;p65"/>
          <p:cNvCxnSpPr/>
          <p:nvPr/>
        </p:nvCxnSpPr>
        <p:spPr>
          <a:xfrm>
            <a:off x="1225067" y="2993333"/>
            <a:ext cx="4210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8" name="Google Shape;1638;p65"/>
          <p:cNvSpPr txBox="1"/>
          <p:nvPr/>
        </p:nvSpPr>
        <p:spPr>
          <a:xfrm>
            <a:off x="652259" y="6009600"/>
            <a:ext cx="14352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Sprint 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65"/>
          <p:cNvSpPr txBox="1"/>
          <p:nvPr/>
        </p:nvSpPr>
        <p:spPr>
          <a:xfrm>
            <a:off x="2740164" y="6058800"/>
            <a:ext cx="96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Sprint 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65"/>
          <p:cNvSpPr txBox="1"/>
          <p:nvPr/>
        </p:nvSpPr>
        <p:spPr>
          <a:xfrm>
            <a:off x="5247031" y="6126903"/>
            <a:ext cx="96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Sprint 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65"/>
          <p:cNvSpPr txBox="1"/>
          <p:nvPr/>
        </p:nvSpPr>
        <p:spPr>
          <a:xfrm>
            <a:off x="7423064" y="6098469"/>
            <a:ext cx="96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Sprint 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65"/>
          <p:cNvSpPr txBox="1"/>
          <p:nvPr/>
        </p:nvSpPr>
        <p:spPr>
          <a:xfrm>
            <a:off x="9518631" y="6121169"/>
            <a:ext cx="96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Sprint 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3" name="Google Shape;1643;p65"/>
          <p:cNvCxnSpPr/>
          <p:nvPr/>
        </p:nvCxnSpPr>
        <p:spPr>
          <a:xfrm rot="10800000">
            <a:off x="2865057" y="2982984"/>
            <a:ext cx="0" cy="178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4" name="Google Shape;1644;p65"/>
          <p:cNvCxnSpPr/>
          <p:nvPr/>
        </p:nvCxnSpPr>
        <p:spPr>
          <a:xfrm rot="10800000">
            <a:off x="3680060" y="3000997"/>
            <a:ext cx="0" cy="178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5" name="Google Shape;1645;p65"/>
          <p:cNvCxnSpPr/>
          <p:nvPr/>
        </p:nvCxnSpPr>
        <p:spPr>
          <a:xfrm rot="10800000">
            <a:off x="4492863" y="3000997"/>
            <a:ext cx="0" cy="178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6" name="Google Shape;1646;p65"/>
          <p:cNvCxnSpPr/>
          <p:nvPr/>
        </p:nvCxnSpPr>
        <p:spPr>
          <a:xfrm rot="10800000">
            <a:off x="5407267" y="3000997"/>
            <a:ext cx="0" cy="178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7" name="Google Shape;1647;p65"/>
          <p:cNvCxnSpPr/>
          <p:nvPr/>
        </p:nvCxnSpPr>
        <p:spPr>
          <a:xfrm>
            <a:off x="1280533" y="142267"/>
            <a:ext cx="4183200" cy="2874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48" name="Google Shape;1648;p65"/>
          <p:cNvCxnSpPr/>
          <p:nvPr/>
        </p:nvCxnSpPr>
        <p:spPr>
          <a:xfrm rot="10800000">
            <a:off x="1952857" y="2982984"/>
            <a:ext cx="0" cy="178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49" name="Google Shape;1649;p65"/>
          <p:cNvSpPr txBox="1"/>
          <p:nvPr/>
        </p:nvSpPr>
        <p:spPr>
          <a:xfrm>
            <a:off x="1763100" y="3100000"/>
            <a:ext cx="341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65"/>
          <p:cNvSpPr txBox="1"/>
          <p:nvPr/>
        </p:nvSpPr>
        <p:spPr>
          <a:xfrm>
            <a:off x="2721583" y="3100000"/>
            <a:ext cx="341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65"/>
          <p:cNvSpPr txBox="1"/>
          <p:nvPr/>
        </p:nvSpPr>
        <p:spPr>
          <a:xfrm>
            <a:off x="3509249" y="3085067"/>
            <a:ext cx="341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65"/>
          <p:cNvSpPr txBox="1"/>
          <p:nvPr/>
        </p:nvSpPr>
        <p:spPr>
          <a:xfrm>
            <a:off x="4330166" y="3057315"/>
            <a:ext cx="341599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65"/>
          <p:cNvSpPr txBox="1"/>
          <p:nvPr/>
        </p:nvSpPr>
        <p:spPr>
          <a:xfrm>
            <a:off x="5226960" y="3063567"/>
            <a:ext cx="341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65"/>
          <p:cNvSpPr/>
          <p:nvPr/>
        </p:nvSpPr>
        <p:spPr>
          <a:xfrm flipH="1">
            <a:off x="2008461" y="809000"/>
            <a:ext cx="178000" cy="1780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5" name="Google Shape;1655;p65"/>
          <p:cNvSpPr/>
          <p:nvPr/>
        </p:nvSpPr>
        <p:spPr>
          <a:xfrm flipH="1">
            <a:off x="2890161" y="1339467"/>
            <a:ext cx="178000" cy="1780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6" name="Google Shape;1656;p65"/>
          <p:cNvSpPr/>
          <p:nvPr/>
        </p:nvSpPr>
        <p:spPr>
          <a:xfrm flipH="1">
            <a:off x="3712161" y="1666933"/>
            <a:ext cx="178000" cy="1780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7" name="Google Shape;1657;p65"/>
          <p:cNvCxnSpPr>
            <a:stCxn id="1634" idx="3"/>
            <a:endCxn id="1654" idx="7"/>
          </p:cNvCxnSpPr>
          <p:nvPr/>
        </p:nvCxnSpPr>
        <p:spPr>
          <a:xfrm>
            <a:off x="1202267" y="122000"/>
            <a:ext cx="832200" cy="71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8" name="Google Shape;1658;p65"/>
          <p:cNvCxnSpPr>
            <a:stCxn id="1654" idx="3"/>
            <a:endCxn id="1655" idx="1"/>
          </p:cNvCxnSpPr>
          <p:nvPr/>
        </p:nvCxnSpPr>
        <p:spPr>
          <a:xfrm>
            <a:off x="2160393" y="960933"/>
            <a:ext cx="881700" cy="40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9" name="Google Shape;1659;p65"/>
          <p:cNvCxnSpPr>
            <a:stCxn id="1655" idx="2"/>
            <a:endCxn id="1656" idx="2"/>
          </p:cNvCxnSpPr>
          <p:nvPr/>
        </p:nvCxnSpPr>
        <p:spPr>
          <a:xfrm>
            <a:off x="3068161" y="1428467"/>
            <a:ext cx="822000" cy="32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60" name="Google Shape;1660;p65"/>
          <p:cNvSpPr txBox="1"/>
          <p:nvPr/>
        </p:nvSpPr>
        <p:spPr>
          <a:xfrm>
            <a:off x="525867" y="402600"/>
            <a:ext cx="6764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65"/>
          <p:cNvSpPr txBox="1"/>
          <p:nvPr/>
        </p:nvSpPr>
        <p:spPr>
          <a:xfrm>
            <a:off x="525867" y="910600"/>
            <a:ext cx="6764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65"/>
          <p:cNvSpPr txBox="1"/>
          <p:nvPr/>
        </p:nvSpPr>
        <p:spPr>
          <a:xfrm>
            <a:off x="525867" y="1859967"/>
            <a:ext cx="67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65"/>
          <p:cNvSpPr txBox="1"/>
          <p:nvPr/>
        </p:nvSpPr>
        <p:spPr>
          <a:xfrm>
            <a:off x="525867" y="2266367"/>
            <a:ext cx="67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65"/>
          <p:cNvSpPr/>
          <p:nvPr/>
        </p:nvSpPr>
        <p:spPr>
          <a:xfrm>
            <a:off x="6809233" y="2133000"/>
            <a:ext cx="1067600" cy="178000"/>
          </a:xfrm>
          <a:prstGeom prst="snip1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endParaRPr kumimoji="0" sz="10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5" name="Google Shape;1665;p65"/>
          <p:cNvSpPr/>
          <p:nvPr/>
        </p:nvSpPr>
        <p:spPr>
          <a:xfrm>
            <a:off x="6810780" y="1768388"/>
            <a:ext cx="1064400" cy="178000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endParaRPr kumimoji="0" sz="10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6" name="Google Shape;1666;p65"/>
          <p:cNvSpPr/>
          <p:nvPr/>
        </p:nvSpPr>
        <p:spPr>
          <a:xfrm>
            <a:off x="6819051" y="2521400"/>
            <a:ext cx="1064400" cy="178000"/>
          </a:xfrm>
          <a:prstGeom prst="snip1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endParaRPr kumimoji="0" sz="10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7" name="Google Shape;1667;p65"/>
          <p:cNvSpPr/>
          <p:nvPr/>
        </p:nvSpPr>
        <p:spPr>
          <a:xfrm>
            <a:off x="6819051" y="2838425"/>
            <a:ext cx="1064400" cy="178000"/>
          </a:xfrm>
          <a:prstGeom prst="snip1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endParaRPr kumimoji="0" sz="10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8" name="Google Shape;1668;p65"/>
          <p:cNvSpPr txBox="1"/>
          <p:nvPr/>
        </p:nvSpPr>
        <p:spPr>
          <a:xfrm>
            <a:off x="7990933" y="1618659"/>
            <a:ext cx="2342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Historias de usuario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65"/>
          <p:cNvSpPr txBox="1"/>
          <p:nvPr/>
        </p:nvSpPr>
        <p:spPr>
          <a:xfrm>
            <a:off x="7990933" y="1994600"/>
            <a:ext cx="2342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Tareas de arquitectura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65"/>
          <p:cNvSpPr txBox="1"/>
          <p:nvPr/>
        </p:nvSpPr>
        <p:spPr>
          <a:xfrm>
            <a:off x="7990933" y="2299400"/>
            <a:ext cx="4279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Trabajo emergente (patrón de interrupción)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65"/>
          <p:cNvSpPr txBox="1"/>
          <p:nvPr/>
        </p:nvSpPr>
        <p:spPr>
          <a:xfrm>
            <a:off x="7990933" y="2646884"/>
            <a:ext cx="4279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Trabajo fuera de la defición de DONE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p65"/>
          <p:cNvSpPr txBox="1"/>
          <p:nvPr/>
        </p:nvSpPr>
        <p:spPr>
          <a:xfrm>
            <a:off x="2740167" y="116100"/>
            <a:ext cx="9701200" cy="7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1" i="1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“Como product Owner, puedo actualizar y compartir el pronóstico  de entrega semanalmente para alinear las expectativas de los involucrados”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1" i="1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3" name="Google Shape;1673;p65"/>
          <p:cNvSpPr txBox="1"/>
          <p:nvPr/>
        </p:nvSpPr>
        <p:spPr>
          <a:xfrm rot="-5400000">
            <a:off x="-473565" y="1528533"/>
            <a:ext cx="15752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Story Points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Google Shape;1674;p65"/>
          <p:cNvSpPr txBox="1"/>
          <p:nvPr/>
        </p:nvSpPr>
        <p:spPr>
          <a:xfrm>
            <a:off x="2917600" y="3391049"/>
            <a:ext cx="15752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Sprints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" name="Google Shape;1679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6892"/>
            <a:ext cx="12192000" cy="6464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incipal Azul">
  <a:themeElements>
    <a:clrScheme name="UCI">
      <a:dk1>
        <a:srgbClr val="000000"/>
      </a:dk1>
      <a:lt1>
        <a:srgbClr val="FFFFFF"/>
      </a:lt1>
      <a:dk2>
        <a:srgbClr val="515354"/>
      </a:dk2>
      <a:lt2>
        <a:srgbClr val="E7E6E6"/>
      </a:lt2>
      <a:accent1>
        <a:srgbClr val="6BAE45"/>
      </a:accent1>
      <a:accent2>
        <a:srgbClr val="4179BB"/>
      </a:accent2>
      <a:accent3>
        <a:srgbClr val="A1A0A0"/>
      </a:accent3>
      <a:accent4>
        <a:srgbClr val="EE9120"/>
      </a:accent4>
      <a:accent5>
        <a:srgbClr val="9C247B"/>
      </a:accent5>
      <a:accent6>
        <a:srgbClr val="CE2041"/>
      </a:accent6>
      <a:hlink>
        <a:srgbClr val="305B8F"/>
      </a:hlink>
      <a:folHlink>
        <a:srgbClr val="80072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ción Anaranajada">
  <a:themeElements>
    <a:clrScheme name="UCI">
      <a:dk1>
        <a:srgbClr val="000000"/>
      </a:dk1>
      <a:lt1>
        <a:srgbClr val="FFFFFF"/>
      </a:lt1>
      <a:dk2>
        <a:srgbClr val="515354"/>
      </a:dk2>
      <a:lt2>
        <a:srgbClr val="E7E6E6"/>
      </a:lt2>
      <a:accent1>
        <a:srgbClr val="6BAE45"/>
      </a:accent1>
      <a:accent2>
        <a:srgbClr val="4179BB"/>
      </a:accent2>
      <a:accent3>
        <a:srgbClr val="A1A0A0"/>
      </a:accent3>
      <a:accent4>
        <a:srgbClr val="EE9120"/>
      </a:accent4>
      <a:accent5>
        <a:srgbClr val="9C247B"/>
      </a:accent5>
      <a:accent6>
        <a:srgbClr val="CE2041"/>
      </a:accent6>
      <a:hlink>
        <a:srgbClr val="305B8F"/>
      </a:hlink>
      <a:folHlink>
        <a:srgbClr val="80072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ción Rojo Viv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CI">
    <a:dk1>
      <a:srgbClr val="000000"/>
    </a:dk1>
    <a:lt1>
      <a:srgbClr val="FFFFFF"/>
    </a:lt1>
    <a:dk2>
      <a:srgbClr val="515354"/>
    </a:dk2>
    <a:lt2>
      <a:srgbClr val="E7E6E6"/>
    </a:lt2>
    <a:accent1>
      <a:srgbClr val="6BAE45"/>
    </a:accent1>
    <a:accent2>
      <a:srgbClr val="4179BB"/>
    </a:accent2>
    <a:accent3>
      <a:srgbClr val="A1A0A0"/>
    </a:accent3>
    <a:accent4>
      <a:srgbClr val="EE9120"/>
    </a:accent4>
    <a:accent5>
      <a:srgbClr val="9C247B"/>
    </a:accent5>
    <a:accent6>
      <a:srgbClr val="CE2041"/>
    </a:accent6>
    <a:hlink>
      <a:srgbClr val="305B8F"/>
    </a:hlink>
    <a:folHlink>
      <a:srgbClr val="80072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2728</Words>
  <Application>Microsoft Office PowerPoint</Application>
  <PresentationFormat>Panorámica</PresentationFormat>
  <Paragraphs>573</Paragraphs>
  <Slides>97</Slides>
  <Notes>96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97</vt:i4>
      </vt:variant>
    </vt:vector>
  </HeadingPairs>
  <TitlesOfParts>
    <vt:vector size="112" baseType="lpstr">
      <vt:lpstr>Barlow</vt:lpstr>
      <vt:lpstr>Barlow SemiBold</vt:lpstr>
      <vt:lpstr>Arial</vt:lpstr>
      <vt:lpstr>Calibri</vt:lpstr>
      <vt:lpstr>Aharoni</vt:lpstr>
      <vt:lpstr>Times New Roman</vt:lpstr>
      <vt:lpstr>Roboto</vt:lpstr>
      <vt:lpstr>Comic Sans MS</vt:lpstr>
      <vt:lpstr>Noto Sans Symbols</vt:lpstr>
      <vt:lpstr>Principal Azul</vt:lpstr>
      <vt:lpstr>Sección Anaranajada</vt:lpstr>
      <vt:lpstr>Sección Rojo Vivo</vt:lpstr>
      <vt:lpstr>1_Tema de Office</vt:lpstr>
      <vt:lpstr>2_Tema de Office</vt:lpstr>
      <vt:lpstr>3_Tema de Office</vt:lpstr>
      <vt:lpstr>  Actualización Profesional en Dirección de Proyectos  - Semana 6</vt:lpstr>
      <vt:lpstr>Índice</vt:lpstr>
      <vt:lpstr>Teoría del Empirismo</vt:lpstr>
      <vt:lpstr>¿Qué es un proceso de control?</vt:lpstr>
      <vt:lpstr>¿Qué es un proceso de control EMPÍRICO?</vt:lpstr>
      <vt:lpstr>¿Encuentre las diferencias?</vt:lpstr>
      <vt:lpstr>¿Encuentre las diferencias?</vt:lpstr>
      <vt:lpstr>En resumen… Empirical process Control in Scrum</vt:lpstr>
      <vt:lpstr>Presentación de PowerPoint</vt:lpstr>
      <vt:lpstr>Presentación de PowerPoint</vt:lpstr>
      <vt:lpstr>Manifiesto</vt:lpstr>
      <vt:lpstr>Manifiesto ágil</vt:lpstr>
      <vt:lpstr>Presentación de PowerPoint</vt:lpstr>
      <vt:lpstr>Ceremonias</vt:lpstr>
      <vt:lpstr>Presentación de PowerPoint</vt:lpstr>
      <vt:lpstr>Responsabilidades en Scrum</vt:lpstr>
      <vt:lpstr>Presentación de PowerPoint</vt:lpstr>
      <vt:lpstr>Presentación de PowerPoint</vt:lpstr>
      <vt:lpstr>Presentación de PowerPoint</vt:lpstr>
      <vt:lpstr>Habilidades de un Scrum Master</vt:lpstr>
      <vt:lpstr>Scrum Master no es…</vt:lpstr>
      <vt:lpstr>Scrum Master</vt:lpstr>
      <vt:lpstr>Scrum Master debe… FACILITAR</vt:lpstr>
      <vt:lpstr>SCRUM MASTER</vt:lpstr>
      <vt:lpstr>Scrum Master debe… Resolver los impedimentos</vt:lpstr>
      <vt:lpstr>Resolver los impedimentos</vt:lpstr>
      <vt:lpstr>Ejemplos de impedimentos</vt:lpstr>
      <vt:lpstr>SCRUM MASTER| IMPEDIMENTOS</vt:lpstr>
      <vt:lpstr>SCRUM MASTER | IMPEDIMENTOS</vt:lpstr>
      <vt:lpstr>SCRUM MASTER | PROTEJE AL EQUIPO</vt:lpstr>
      <vt:lpstr>SCRUM MASTER | PROTEJE AL EQUIPO</vt:lpstr>
      <vt:lpstr>SCRUM MASTER | COACHING</vt:lpstr>
      <vt:lpstr>SCRUM MASTER | COACHING AL TEAM</vt:lpstr>
      <vt:lpstr>SCRUM MASTER | COACHING AL PRODUCT OWNER</vt:lpstr>
      <vt:lpstr>SCRUM MASTER | COACHING A LA ORGANIZACIÓN</vt:lpstr>
      <vt:lpstr>SCRUM MASTER | AUTORIDAD</vt:lpstr>
      <vt:lpstr>Resumen del Scrum master</vt:lpstr>
      <vt:lpstr>Habilidades de un Product Owner</vt:lpstr>
      <vt:lpstr>¿Qué es un Product Owner?</vt:lpstr>
      <vt:lpstr>El Product Owner es el dueño del “Qué”</vt:lpstr>
      <vt:lpstr>Un Product Owner Exitoso</vt:lpstr>
      <vt:lpstr>Product Owner - Backlog Grooming</vt:lpstr>
      <vt:lpstr>Responsabilidades del Product Owner- Backlog Grooming</vt:lpstr>
      <vt:lpstr>Confianza es la clave</vt:lpstr>
      <vt:lpstr>Creciendo como Product Owner</vt:lpstr>
      <vt:lpstr>El Product Owner hace un balance entre los atributos del producto</vt:lpstr>
      <vt:lpstr>Product Vision Board</vt:lpstr>
      <vt:lpstr>Liderazgo Ágil</vt:lpstr>
      <vt:lpstr>Qué hacemos primero?</vt:lpstr>
      <vt:lpstr>Moscow</vt:lpstr>
      <vt:lpstr>7 Product Dimensions </vt:lpstr>
      <vt:lpstr>7 Product Dimensions</vt:lpstr>
      <vt:lpstr>How to create a User story</vt:lpstr>
      <vt:lpstr>Presentación de PowerPoint</vt:lpstr>
      <vt:lpstr>Definition of ready</vt:lpstr>
      <vt:lpstr>Presentación de PowerPoint</vt:lpstr>
      <vt:lpstr>Definición del Done</vt:lpstr>
      <vt:lpstr>Definition of Done (DoD)</vt:lpstr>
      <vt:lpstr>Ejemplos de criterios de aceptación</vt:lpstr>
      <vt:lpstr>Ejemplos: </vt:lpstr>
      <vt:lpstr>Ejemplos:</vt:lpstr>
      <vt:lpstr>Presentación de PowerPoint</vt:lpstr>
      <vt:lpstr>Scrum desde el punto de vista del Product Owner</vt:lpstr>
      <vt:lpstr>Development team</vt:lpstr>
      <vt:lpstr>Presentación de PowerPoint</vt:lpstr>
      <vt:lpstr>Presentación de PowerPoint</vt:lpstr>
      <vt:lpstr>Presentación de PowerPoint</vt:lpstr>
      <vt:lpstr>Presentación de PowerPoint</vt:lpstr>
      <vt:lpstr>VALOR</vt:lpstr>
      <vt:lpstr>LEAN, AGILE, SCRUM…</vt:lpstr>
      <vt:lpstr>Remover el desperdicio</vt:lpstr>
      <vt:lpstr>How to improve t?</vt:lpstr>
      <vt:lpstr>Swarming</vt:lpstr>
      <vt:lpstr>Swarming</vt:lpstr>
      <vt:lpstr>Video Enjambre</vt:lpstr>
      <vt:lpstr>Swarming</vt:lpstr>
      <vt:lpstr>How to improve t?</vt:lpstr>
      <vt:lpstr>T-shape</vt:lpstr>
      <vt:lpstr>T-Shape</vt:lpstr>
      <vt:lpstr>How to improve t?</vt:lpstr>
      <vt:lpstr>Velocity Chart</vt:lpstr>
      <vt:lpstr>Product backlog ítems ready</vt:lpstr>
      <vt:lpstr>How to improve t?</vt:lpstr>
      <vt:lpstr>Presentación de PowerPoint</vt:lpstr>
      <vt:lpstr>How to improve t?</vt:lpstr>
      <vt:lpstr>Presentación de PowerPoint</vt:lpstr>
      <vt:lpstr>How to improve t?</vt:lpstr>
      <vt:lpstr>Clean Code</vt:lpstr>
      <vt:lpstr>How to improve t?</vt:lpstr>
      <vt:lpstr>Felicidad</vt:lpstr>
      <vt:lpstr>Ejemplo de BAC</vt:lpstr>
      <vt:lpstr>How to improve t?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Áreas de conocimiento para la AP II metodologías ágiles y preparación para la certificación Scrum Master  - Semana 2</dc:title>
  <dc:creator>Microsoft Office User</dc:creator>
  <cp:lastModifiedBy>Diego Meneses</cp:lastModifiedBy>
  <cp:revision>15</cp:revision>
  <dcterms:created xsi:type="dcterms:W3CDTF">2018-06-20T21:30:45Z</dcterms:created>
  <dcterms:modified xsi:type="dcterms:W3CDTF">2023-09-30T19:13:38Z</dcterms:modified>
</cp:coreProperties>
</file>