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1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701" r:id="rId2"/>
    <p:sldMasterId id="2147483694" r:id="rId3"/>
    <p:sldMasterId id="2147483665" r:id="rId4"/>
    <p:sldMasterId id="2147483675" r:id="rId5"/>
    <p:sldMasterId id="2147483711" r:id="rId6"/>
    <p:sldMasterId id="2147483725" r:id="rId7"/>
    <p:sldMasterId id="2147483739" r:id="rId8"/>
    <p:sldMasterId id="2147483744" r:id="rId9"/>
    <p:sldMasterId id="2147483758" r:id="rId10"/>
    <p:sldMasterId id="2147483765" r:id="rId11"/>
    <p:sldMasterId id="2147483782" r:id="rId12"/>
  </p:sldMasterIdLst>
  <p:notesMasterIdLst>
    <p:notesMasterId r:id="rId56"/>
  </p:notesMasterIdLst>
  <p:handoutMasterIdLst>
    <p:handoutMasterId r:id="rId57"/>
  </p:handoutMasterIdLst>
  <p:sldIdLst>
    <p:sldId id="638" r:id="rId13"/>
    <p:sldId id="561" r:id="rId14"/>
    <p:sldId id="589" r:id="rId15"/>
    <p:sldId id="617" r:id="rId16"/>
    <p:sldId id="661" r:id="rId17"/>
    <p:sldId id="662" r:id="rId18"/>
    <p:sldId id="667" r:id="rId19"/>
    <p:sldId id="668" r:id="rId20"/>
    <p:sldId id="663" r:id="rId21"/>
    <p:sldId id="712" r:id="rId22"/>
    <p:sldId id="641" r:id="rId23"/>
    <p:sldId id="642" r:id="rId24"/>
    <p:sldId id="643" r:id="rId25"/>
    <p:sldId id="729" r:id="rId26"/>
    <p:sldId id="664" r:id="rId27"/>
    <p:sldId id="646" r:id="rId28"/>
    <p:sldId id="669" r:id="rId29"/>
    <p:sldId id="468" r:id="rId30"/>
    <p:sldId id="644" r:id="rId31"/>
    <p:sldId id="407" r:id="rId32"/>
    <p:sldId id="665" r:id="rId33"/>
    <p:sldId id="671" r:id="rId34"/>
    <p:sldId id="281" r:id="rId35"/>
    <p:sldId id="679" r:id="rId36"/>
    <p:sldId id="283" r:id="rId37"/>
    <p:sldId id="672" r:id="rId38"/>
    <p:sldId id="680" r:id="rId39"/>
    <p:sldId id="673" r:id="rId40"/>
    <p:sldId id="681" r:id="rId41"/>
    <p:sldId id="674" r:id="rId42"/>
    <p:sldId id="682" r:id="rId43"/>
    <p:sldId id="675" r:id="rId44"/>
    <p:sldId id="684" r:id="rId45"/>
    <p:sldId id="676" r:id="rId46"/>
    <p:sldId id="685" r:id="rId47"/>
    <p:sldId id="677" r:id="rId48"/>
    <p:sldId id="686" r:id="rId49"/>
    <p:sldId id="678" r:id="rId50"/>
    <p:sldId id="683" r:id="rId51"/>
    <p:sldId id="688" r:id="rId52"/>
    <p:sldId id="689" r:id="rId53"/>
    <p:sldId id="691" r:id="rId54"/>
    <p:sldId id="730" r:id="rId55"/>
  </p:sldIdLst>
  <p:sldSz cx="9144000" cy="6858000" type="screen4x3"/>
  <p:notesSz cx="9598025" cy="7312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3">
          <p15:clr>
            <a:srgbClr val="A4A3A4"/>
          </p15:clr>
        </p15:guide>
        <p15:guide id="2" pos="30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6C"/>
    <a:srgbClr val="00B3F0"/>
    <a:srgbClr val="FFDE65"/>
    <a:srgbClr val="ED145A"/>
    <a:srgbClr val="A3781E"/>
    <a:srgbClr val="FFDE11"/>
    <a:srgbClr val="EDB02E"/>
    <a:srgbClr val="FF9C03"/>
    <a:srgbClr val="F69AAD"/>
    <a:srgbClr val="86D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9" autoAdjust="0"/>
    <p:restoredTop sz="93850" autoAdjust="0"/>
  </p:normalViewPr>
  <p:slideViewPr>
    <p:cSldViewPr snapToGrid="0" snapToObjects="1">
      <p:cViewPr varScale="1">
        <p:scale>
          <a:sx n="61" d="100"/>
          <a:sy n="61" d="100"/>
        </p:scale>
        <p:origin x="12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-16620"/>
    </p:cViewPr>
  </p:sorterViewPr>
  <p:notesViewPr>
    <p:cSldViewPr snapToGrid="0" snapToObjects="1">
      <p:cViewPr varScale="1">
        <p:scale>
          <a:sx n="157" d="100"/>
          <a:sy n="157" d="100"/>
        </p:scale>
        <p:origin x="376" y="176"/>
      </p:cViewPr>
      <p:guideLst>
        <p:guide orient="horz" pos="2303"/>
        <p:guide pos="302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159144" cy="366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6662" y="0"/>
            <a:ext cx="4159144" cy="3668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D7ACA-344F-41AD-B75C-8BEF5C7BC26C}" type="datetimeFigureOut">
              <a:rPr lang="en-GB" smtClean="0"/>
              <a:t>01/11/2023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945157"/>
            <a:ext cx="4159144" cy="3668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6662" y="6945157"/>
            <a:ext cx="4159144" cy="3668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70D3D-F033-4F3D-8B45-CC510F30F48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856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159144" cy="365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6662" y="2"/>
            <a:ext cx="4159144" cy="3656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E940F-7884-974D-B78C-B55889C11F95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7688"/>
            <a:ext cx="3654425" cy="2741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59803" y="3473212"/>
            <a:ext cx="7678420" cy="32904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945156"/>
            <a:ext cx="4159144" cy="365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6662" y="6945156"/>
            <a:ext cx="4159144" cy="365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EC18B-31E1-5842-8541-DA2942E1980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401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acuerdo</a:t>
            </a:r>
            <a:r>
              <a:rPr lang="en-US" dirty="0"/>
              <a:t> con el Manual del </a:t>
            </a:r>
            <a:r>
              <a:rPr lang="en-US" dirty="0" err="1"/>
              <a:t>Facilitador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C18B-31E1-5842-8541-DA2942E198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23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081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777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773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871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757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93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931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29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5415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666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410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6594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79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84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C18B-31E1-5842-8541-DA2942E198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8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6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Hay una respuesta práctica y científica a esta pregunta.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La mayoría de la gente quiere saber la respuesta práctica.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Los facilitadores tienen que ser capaces de responder a la respuesta científica cuando sea necesario.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05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Hay una respuesta práctica y científica a esta pregunta.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La mayoría de la gente quiere saber la respuesta práctica.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Los facilitadores tienen que ser capaces de responder a la respuesta científica cuando sea necesario.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1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Hay una respuesta práctica y científica a esta pregunta.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La mayoría de la gente quiere saber la respuesta práctica.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Los facilitadores tienen que ser capaces de responder a la respuesta científica cuando sea necesario.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11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EC18B-31E1-5842-8541-DA2942E198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4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acuerdo</a:t>
            </a:r>
            <a:r>
              <a:rPr lang="en-US" dirty="0" smtClean="0"/>
              <a:t> con el Manual del </a:t>
            </a:r>
            <a:r>
              <a:rPr lang="en-US" dirty="0" err="1" smtClean="0"/>
              <a:t>Facilitador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AEC18B-31E1-5842-8541-DA2942E198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4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27" y="265999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76812"/>
            <a:ext cx="6400800" cy="22409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3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68" y="2471197"/>
            <a:ext cx="4032431" cy="263388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742950" indent="-28575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368" y="2471197"/>
            <a:ext cx="4032431" cy="263388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742950" indent="-28575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570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3672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44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57378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955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844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715" y="96185"/>
            <a:ext cx="7886700" cy="1042334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E40-242F-433D-BB74-C63B9819DFCD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s-CR" smtClean="0"/>
              <a:t>Rolando Guevara Ruiz</a:t>
            </a:r>
            <a:endParaRPr lang="en-U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7913595" y="6352143"/>
            <a:ext cx="5378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64F169-54DF-4B8D-98F5-4652BD4039BB}" type="slidenum">
              <a:rPr lang="en-US" sz="1350" b="1" smtClean="0"/>
              <a:t>‹Nº›</a:t>
            </a:fld>
            <a:endParaRPr lang="en-US" sz="1350" b="1" dirty="0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403412" y="1111625"/>
            <a:ext cx="8404412" cy="179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2536" y="163223"/>
            <a:ext cx="795907" cy="6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8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ción Morada: 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BFE55-5BEC-4C4E-A044-BF93FDAB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C2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13947-BBBE-C04E-AD62-B8F23971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65C8B017-DC40-C141-BE0D-DE8F8C6E17FC}"/>
              </a:ext>
            </a:extLst>
          </p:cNvPr>
          <p:cNvSpPr/>
          <p:nvPr userDrawn="1"/>
        </p:nvSpPr>
        <p:spPr>
          <a:xfrm flipH="1">
            <a:off x="-9494" y="6333512"/>
            <a:ext cx="9153494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89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E9AE7244-A577-EC48-BC7D-472AE0A95B70}"/>
              </a:ext>
            </a:extLst>
          </p:cNvPr>
          <p:cNvSpPr/>
          <p:nvPr userDrawn="1"/>
        </p:nvSpPr>
        <p:spPr>
          <a:xfrm>
            <a:off x="-6972" y="6350924"/>
            <a:ext cx="9153494" cy="524488"/>
          </a:xfrm>
          <a:custGeom>
            <a:avLst/>
            <a:gdLst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1089562 w 14318616"/>
              <a:gd name="connsiteY0" fmla="*/ 136929 h 575730"/>
              <a:gd name="connsiteX1" fmla="*/ 5312427 w 14318616"/>
              <a:gd name="connsiteY1" fmla="*/ 37177 h 575730"/>
              <a:gd name="connsiteX2" fmla="*/ 9635046 w 14318616"/>
              <a:gd name="connsiteY2" fmla="*/ 269933 h 575730"/>
              <a:gd name="connsiteX3" fmla="*/ 13276020 w 14318616"/>
              <a:gd name="connsiteY3" fmla="*/ 3926 h 575730"/>
              <a:gd name="connsiteX4" fmla="*/ 13259395 w 14318616"/>
              <a:gd name="connsiteY4" fmla="*/ 519315 h 575730"/>
              <a:gd name="connsiteX5" fmla="*/ 1072937 w 14318616"/>
              <a:gd name="connsiteY5" fmla="*/ 519315 h 575730"/>
              <a:gd name="connsiteX6" fmla="*/ 1089562 w 14318616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910858 w 14139912"/>
              <a:gd name="connsiteY0" fmla="*/ 136929 h 575730"/>
              <a:gd name="connsiteX1" fmla="*/ 5133723 w 14139912"/>
              <a:gd name="connsiteY1" fmla="*/ 37177 h 575730"/>
              <a:gd name="connsiteX2" fmla="*/ 9456342 w 14139912"/>
              <a:gd name="connsiteY2" fmla="*/ 269933 h 575730"/>
              <a:gd name="connsiteX3" fmla="*/ 13097316 w 14139912"/>
              <a:gd name="connsiteY3" fmla="*/ 3926 h 575730"/>
              <a:gd name="connsiteX4" fmla="*/ 13080691 w 14139912"/>
              <a:gd name="connsiteY4" fmla="*/ 519315 h 575730"/>
              <a:gd name="connsiteX5" fmla="*/ 894233 w 14139912"/>
              <a:gd name="connsiteY5" fmla="*/ 519315 h 575730"/>
              <a:gd name="connsiteX6" fmla="*/ 910858 w 14139912"/>
              <a:gd name="connsiteY6" fmla="*/ 136929 h 575730"/>
              <a:gd name="connsiteX0" fmla="*/ 18762 w 13247816"/>
              <a:gd name="connsiteY0" fmla="*/ 136929 h 575730"/>
              <a:gd name="connsiteX1" fmla="*/ 4241627 w 13247816"/>
              <a:gd name="connsiteY1" fmla="*/ 37177 h 575730"/>
              <a:gd name="connsiteX2" fmla="*/ 8564246 w 13247816"/>
              <a:gd name="connsiteY2" fmla="*/ 269933 h 575730"/>
              <a:gd name="connsiteX3" fmla="*/ 12205220 w 13247816"/>
              <a:gd name="connsiteY3" fmla="*/ 3926 h 575730"/>
              <a:gd name="connsiteX4" fmla="*/ 12188595 w 13247816"/>
              <a:gd name="connsiteY4" fmla="*/ 519315 h 575730"/>
              <a:gd name="connsiteX5" fmla="*/ 2137 w 13247816"/>
              <a:gd name="connsiteY5" fmla="*/ 519315 h 575730"/>
              <a:gd name="connsiteX6" fmla="*/ 18762 w 13247816"/>
              <a:gd name="connsiteY6" fmla="*/ 136929 h 575730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58827"/>
              <a:gd name="connsiteX1" fmla="*/ 4241627 w 13247816"/>
              <a:gd name="connsiteY1" fmla="*/ 37177 h 558827"/>
              <a:gd name="connsiteX2" fmla="*/ 8564246 w 13247816"/>
              <a:gd name="connsiteY2" fmla="*/ 269933 h 558827"/>
              <a:gd name="connsiteX3" fmla="*/ 12205220 w 13247816"/>
              <a:gd name="connsiteY3" fmla="*/ 3926 h 558827"/>
              <a:gd name="connsiteX4" fmla="*/ 12188595 w 13247816"/>
              <a:gd name="connsiteY4" fmla="*/ 519315 h 558827"/>
              <a:gd name="connsiteX5" fmla="*/ 2137 w 13247816"/>
              <a:gd name="connsiteY5" fmla="*/ 519315 h 558827"/>
              <a:gd name="connsiteX6" fmla="*/ 18762 w 13247816"/>
              <a:gd name="connsiteY6" fmla="*/ 136929 h 558827"/>
              <a:gd name="connsiteX0" fmla="*/ 18762 w 13247816"/>
              <a:gd name="connsiteY0" fmla="*/ 136929 h 519315"/>
              <a:gd name="connsiteX1" fmla="*/ 4241627 w 13247816"/>
              <a:gd name="connsiteY1" fmla="*/ 37177 h 519315"/>
              <a:gd name="connsiteX2" fmla="*/ 8564246 w 13247816"/>
              <a:gd name="connsiteY2" fmla="*/ 269933 h 519315"/>
              <a:gd name="connsiteX3" fmla="*/ 12205220 w 13247816"/>
              <a:gd name="connsiteY3" fmla="*/ 3926 h 519315"/>
              <a:gd name="connsiteX4" fmla="*/ 12188595 w 13247816"/>
              <a:gd name="connsiteY4" fmla="*/ 519315 h 519315"/>
              <a:gd name="connsiteX5" fmla="*/ 2137 w 13247816"/>
              <a:gd name="connsiteY5" fmla="*/ 519315 h 519315"/>
              <a:gd name="connsiteX6" fmla="*/ 18762 w 13247816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473792"/>
              <a:gd name="connsiteY0" fmla="*/ 136929 h 519315"/>
              <a:gd name="connsiteX1" fmla="*/ 4241627 w 12473792"/>
              <a:gd name="connsiteY1" fmla="*/ 37177 h 519315"/>
              <a:gd name="connsiteX2" fmla="*/ 8564246 w 12473792"/>
              <a:gd name="connsiteY2" fmla="*/ 269933 h 519315"/>
              <a:gd name="connsiteX3" fmla="*/ 12205220 w 12473792"/>
              <a:gd name="connsiteY3" fmla="*/ 3926 h 519315"/>
              <a:gd name="connsiteX4" fmla="*/ 12188595 w 12473792"/>
              <a:gd name="connsiteY4" fmla="*/ 519315 h 519315"/>
              <a:gd name="connsiteX5" fmla="*/ 2137 w 12473792"/>
              <a:gd name="connsiteY5" fmla="*/ 519315 h 519315"/>
              <a:gd name="connsiteX6" fmla="*/ 18762 w 12473792"/>
              <a:gd name="connsiteY6" fmla="*/ 136929 h 519315"/>
              <a:gd name="connsiteX0" fmla="*/ 18762 w 12205220"/>
              <a:gd name="connsiteY0" fmla="*/ 136929 h 519315"/>
              <a:gd name="connsiteX1" fmla="*/ 4241627 w 12205220"/>
              <a:gd name="connsiteY1" fmla="*/ 37177 h 519315"/>
              <a:gd name="connsiteX2" fmla="*/ 8564246 w 12205220"/>
              <a:gd name="connsiteY2" fmla="*/ 269933 h 519315"/>
              <a:gd name="connsiteX3" fmla="*/ 12205220 w 12205220"/>
              <a:gd name="connsiteY3" fmla="*/ 3926 h 519315"/>
              <a:gd name="connsiteX4" fmla="*/ 12188595 w 12205220"/>
              <a:gd name="connsiteY4" fmla="*/ 519315 h 519315"/>
              <a:gd name="connsiteX5" fmla="*/ 2137 w 12205220"/>
              <a:gd name="connsiteY5" fmla="*/ 519315 h 519315"/>
              <a:gd name="connsiteX6" fmla="*/ 18762 w 12205220"/>
              <a:gd name="connsiteY6" fmla="*/ 136929 h 519315"/>
              <a:gd name="connsiteX0" fmla="*/ 18762 w 12205220"/>
              <a:gd name="connsiteY0" fmla="*/ 133003 h 515389"/>
              <a:gd name="connsiteX1" fmla="*/ 4241627 w 12205220"/>
              <a:gd name="connsiteY1" fmla="*/ 33251 h 515389"/>
              <a:gd name="connsiteX2" fmla="*/ 8564246 w 12205220"/>
              <a:gd name="connsiteY2" fmla="*/ 266007 h 515389"/>
              <a:gd name="connsiteX3" fmla="*/ 12205220 w 12205220"/>
              <a:gd name="connsiteY3" fmla="*/ 0 h 515389"/>
              <a:gd name="connsiteX4" fmla="*/ 12188595 w 12205220"/>
              <a:gd name="connsiteY4" fmla="*/ 515389 h 515389"/>
              <a:gd name="connsiteX5" fmla="*/ 2137 w 12205220"/>
              <a:gd name="connsiteY5" fmla="*/ 515389 h 515389"/>
              <a:gd name="connsiteX6" fmla="*/ 18762 w 12205220"/>
              <a:gd name="connsiteY6" fmla="*/ 133003 h 515389"/>
              <a:gd name="connsiteX0" fmla="*/ 18762 w 12224581"/>
              <a:gd name="connsiteY0" fmla="*/ 133003 h 515389"/>
              <a:gd name="connsiteX1" fmla="*/ 4241627 w 12224581"/>
              <a:gd name="connsiteY1" fmla="*/ 33251 h 515389"/>
              <a:gd name="connsiteX2" fmla="*/ 8564246 w 12224581"/>
              <a:gd name="connsiteY2" fmla="*/ 266007 h 515389"/>
              <a:gd name="connsiteX3" fmla="*/ 12205220 w 12224581"/>
              <a:gd name="connsiteY3" fmla="*/ 0 h 515389"/>
              <a:gd name="connsiteX4" fmla="*/ 12218674 w 12224581"/>
              <a:gd name="connsiteY4" fmla="*/ 515389 h 515389"/>
              <a:gd name="connsiteX5" fmla="*/ 2137 w 12224581"/>
              <a:gd name="connsiteY5" fmla="*/ 515389 h 515389"/>
              <a:gd name="connsiteX6" fmla="*/ 18762 w 12224581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05220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8674"/>
              <a:gd name="connsiteY0" fmla="*/ 133003 h 515389"/>
              <a:gd name="connsiteX1" fmla="*/ 4241627 w 12218674"/>
              <a:gd name="connsiteY1" fmla="*/ 33251 h 515389"/>
              <a:gd name="connsiteX2" fmla="*/ 8564246 w 12218674"/>
              <a:gd name="connsiteY2" fmla="*/ 266007 h 515389"/>
              <a:gd name="connsiteX3" fmla="*/ 12211235 w 12218674"/>
              <a:gd name="connsiteY3" fmla="*/ 0 h 515389"/>
              <a:gd name="connsiteX4" fmla="*/ 12218674 w 12218674"/>
              <a:gd name="connsiteY4" fmla="*/ 515389 h 515389"/>
              <a:gd name="connsiteX5" fmla="*/ 2137 w 12218674"/>
              <a:gd name="connsiteY5" fmla="*/ 515389 h 515389"/>
              <a:gd name="connsiteX6" fmla="*/ 18762 w 12218674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50791"/>
              <a:gd name="connsiteX1" fmla="*/ 4241627 w 12214125"/>
              <a:gd name="connsiteY1" fmla="*/ 33251 h 550791"/>
              <a:gd name="connsiteX2" fmla="*/ 8564246 w 12214125"/>
              <a:gd name="connsiteY2" fmla="*/ 266007 h 550791"/>
              <a:gd name="connsiteX3" fmla="*/ 12211235 w 12214125"/>
              <a:gd name="connsiteY3" fmla="*/ 0 h 550791"/>
              <a:gd name="connsiteX4" fmla="*/ 12214125 w 12214125"/>
              <a:gd name="connsiteY4" fmla="*/ 510840 h 550791"/>
              <a:gd name="connsiteX5" fmla="*/ 2137 w 12214125"/>
              <a:gd name="connsiteY5" fmla="*/ 515389 h 550791"/>
              <a:gd name="connsiteX6" fmla="*/ 18762 w 12214125"/>
              <a:gd name="connsiteY6" fmla="*/ 133003 h 550791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8762 w 12214125"/>
              <a:gd name="connsiteY0" fmla="*/ 133003 h 515389"/>
              <a:gd name="connsiteX1" fmla="*/ 4241627 w 12214125"/>
              <a:gd name="connsiteY1" fmla="*/ 33251 h 515389"/>
              <a:gd name="connsiteX2" fmla="*/ 8564246 w 12214125"/>
              <a:gd name="connsiteY2" fmla="*/ 266007 h 515389"/>
              <a:gd name="connsiteX3" fmla="*/ 12211235 w 12214125"/>
              <a:gd name="connsiteY3" fmla="*/ 0 h 515389"/>
              <a:gd name="connsiteX4" fmla="*/ 12214125 w 12214125"/>
              <a:gd name="connsiteY4" fmla="*/ 510840 h 515389"/>
              <a:gd name="connsiteX5" fmla="*/ 2137 w 12214125"/>
              <a:gd name="connsiteY5" fmla="*/ 515389 h 515389"/>
              <a:gd name="connsiteX6" fmla="*/ 18762 w 12214125"/>
              <a:gd name="connsiteY6" fmla="*/ 133003 h 515389"/>
              <a:gd name="connsiteX0" fmla="*/ 14472 w 12209835"/>
              <a:gd name="connsiteY0" fmla="*/ 133003 h 519938"/>
              <a:gd name="connsiteX1" fmla="*/ 4237337 w 12209835"/>
              <a:gd name="connsiteY1" fmla="*/ 33251 h 519938"/>
              <a:gd name="connsiteX2" fmla="*/ 8559956 w 12209835"/>
              <a:gd name="connsiteY2" fmla="*/ 266007 h 519938"/>
              <a:gd name="connsiteX3" fmla="*/ 12206945 w 12209835"/>
              <a:gd name="connsiteY3" fmla="*/ 0 h 519938"/>
              <a:gd name="connsiteX4" fmla="*/ 12209835 w 12209835"/>
              <a:gd name="connsiteY4" fmla="*/ 510840 h 519938"/>
              <a:gd name="connsiteX5" fmla="*/ 2397 w 12209835"/>
              <a:gd name="connsiteY5" fmla="*/ 519938 h 519938"/>
              <a:gd name="connsiteX6" fmla="*/ 14472 w 12209835"/>
              <a:gd name="connsiteY6" fmla="*/ 133003 h 519938"/>
              <a:gd name="connsiteX0" fmla="*/ 12075 w 12207438"/>
              <a:gd name="connsiteY0" fmla="*/ 133003 h 519938"/>
              <a:gd name="connsiteX1" fmla="*/ 4234940 w 12207438"/>
              <a:gd name="connsiteY1" fmla="*/ 33251 h 519938"/>
              <a:gd name="connsiteX2" fmla="*/ 8557559 w 12207438"/>
              <a:gd name="connsiteY2" fmla="*/ 266007 h 519938"/>
              <a:gd name="connsiteX3" fmla="*/ 12204548 w 12207438"/>
              <a:gd name="connsiteY3" fmla="*/ 0 h 519938"/>
              <a:gd name="connsiteX4" fmla="*/ 12207438 w 12207438"/>
              <a:gd name="connsiteY4" fmla="*/ 510840 h 519938"/>
              <a:gd name="connsiteX5" fmla="*/ 0 w 12207438"/>
              <a:gd name="connsiteY5" fmla="*/ 519938 h 519938"/>
              <a:gd name="connsiteX6" fmla="*/ 12075 w 12207438"/>
              <a:gd name="connsiteY6" fmla="*/ 133003 h 519938"/>
              <a:gd name="connsiteX0" fmla="*/ 71215 w 12266578"/>
              <a:gd name="connsiteY0" fmla="*/ 133003 h 519938"/>
              <a:gd name="connsiteX1" fmla="*/ 4294080 w 12266578"/>
              <a:gd name="connsiteY1" fmla="*/ 33251 h 519938"/>
              <a:gd name="connsiteX2" fmla="*/ 8616699 w 12266578"/>
              <a:gd name="connsiteY2" fmla="*/ 266007 h 519938"/>
              <a:gd name="connsiteX3" fmla="*/ 12263688 w 12266578"/>
              <a:gd name="connsiteY3" fmla="*/ 0 h 519938"/>
              <a:gd name="connsiteX4" fmla="*/ 12266578 w 12266578"/>
              <a:gd name="connsiteY4" fmla="*/ 510840 h 519938"/>
              <a:gd name="connsiteX5" fmla="*/ 0 w 12266578"/>
              <a:gd name="connsiteY5" fmla="*/ 519938 h 519938"/>
              <a:gd name="connsiteX6" fmla="*/ 71215 w 12266578"/>
              <a:gd name="connsiteY6" fmla="*/ 133003 h 519938"/>
              <a:gd name="connsiteX0" fmla="*/ 2976 w 12198339"/>
              <a:gd name="connsiteY0" fmla="*/ 133003 h 524488"/>
              <a:gd name="connsiteX1" fmla="*/ 4225841 w 12198339"/>
              <a:gd name="connsiteY1" fmla="*/ 33251 h 524488"/>
              <a:gd name="connsiteX2" fmla="*/ 8548460 w 12198339"/>
              <a:gd name="connsiteY2" fmla="*/ 266007 h 524488"/>
              <a:gd name="connsiteX3" fmla="*/ 12195449 w 12198339"/>
              <a:gd name="connsiteY3" fmla="*/ 0 h 524488"/>
              <a:gd name="connsiteX4" fmla="*/ 12198339 w 12198339"/>
              <a:gd name="connsiteY4" fmla="*/ 510840 h 524488"/>
              <a:gd name="connsiteX5" fmla="*/ 0 w 12198339"/>
              <a:gd name="connsiteY5" fmla="*/ 524488 h 524488"/>
              <a:gd name="connsiteX6" fmla="*/ 2976 w 12198339"/>
              <a:gd name="connsiteY6" fmla="*/ 133003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26851 w 12231313"/>
              <a:gd name="connsiteY0" fmla="*/ 137552 h 524488"/>
              <a:gd name="connsiteX1" fmla="*/ 4258815 w 12231313"/>
              <a:gd name="connsiteY1" fmla="*/ 33251 h 524488"/>
              <a:gd name="connsiteX2" fmla="*/ 8581434 w 12231313"/>
              <a:gd name="connsiteY2" fmla="*/ 266007 h 524488"/>
              <a:gd name="connsiteX3" fmla="*/ 12228423 w 12231313"/>
              <a:gd name="connsiteY3" fmla="*/ 0 h 524488"/>
              <a:gd name="connsiteX4" fmla="*/ 12231313 w 12231313"/>
              <a:gd name="connsiteY4" fmla="*/ 510840 h 524488"/>
              <a:gd name="connsiteX5" fmla="*/ 32974 w 12231313"/>
              <a:gd name="connsiteY5" fmla="*/ 524488 h 524488"/>
              <a:gd name="connsiteX6" fmla="*/ 26851 w 12231313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37552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37552 h 524488"/>
              <a:gd name="connsiteX0" fmla="*/ 0 w 12204462"/>
              <a:gd name="connsiteY0" fmla="*/ 160298 h 524488"/>
              <a:gd name="connsiteX1" fmla="*/ 4231964 w 12204462"/>
              <a:gd name="connsiteY1" fmla="*/ 33251 h 524488"/>
              <a:gd name="connsiteX2" fmla="*/ 8554583 w 12204462"/>
              <a:gd name="connsiteY2" fmla="*/ 266007 h 524488"/>
              <a:gd name="connsiteX3" fmla="*/ 12201572 w 12204462"/>
              <a:gd name="connsiteY3" fmla="*/ 0 h 524488"/>
              <a:gd name="connsiteX4" fmla="*/ 12204462 w 12204462"/>
              <a:gd name="connsiteY4" fmla="*/ 510840 h 524488"/>
              <a:gd name="connsiteX5" fmla="*/ 6123 w 12204462"/>
              <a:gd name="connsiteY5" fmla="*/ 524488 h 524488"/>
              <a:gd name="connsiteX6" fmla="*/ 0 w 12204462"/>
              <a:gd name="connsiteY6" fmla="*/ 160298 h 524488"/>
              <a:gd name="connsiteX0" fmla="*/ 197 w 12204659"/>
              <a:gd name="connsiteY0" fmla="*/ 160298 h 524488"/>
              <a:gd name="connsiteX1" fmla="*/ 4232161 w 12204659"/>
              <a:gd name="connsiteY1" fmla="*/ 33251 h 524488"/>
              <a:gd name="connsiteX2" fmla="*/ 8554780 w 12204659"/>
              <a:gd name="connsiteY2" fmla="*/ 266007 h 524488"/>
              <a:gd name="connsiteX3" fmla="*/ 12201769 w 12204659"/>
              <a:gd name="connsiteY3" fmla="*/ 0 h 524488"/>
              <a:gd name="connsiteX4" fmla="*/ 12204659 w 12204659"/>
              <a:gd name="connsiteY4" fmla="*/ 510840 h 524488"/>
              <a:gd name="connsiteX5" fmla="*/ 6320 w 12204659"/>
              <a:gd name="connsiteY5" fmla="*/ 524488 h 524488"/>
              <a:gd name="connsiteX6" fmla="*/ 197 w 12204659"/>
              <a:gd name="connsiteY6" fmla="*/ 160298 h 52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659" h="524488">
                <a:moveTo>
                  <a:pt x="197" y="160298"/>
                </a:moveTo>
                <a:cubicBezTo>
                  <a:pt x="706779" y="79942"/>
                  <a:pt x="2806397" y="15633"/>
                  <a:pt x="4232161" y="33251"/>
                </a:cubicBezTo>
                <a:cubicBezTo>
                  <a:pt x="5657925" y="50869"/>
                  <a:pt x="7226512" y="271549"/>
                  <a:pt x="8554780" y="266007"/>
                </a:cubicBezTo>
                <a:cubicBezTo>
                  <a:pt x="9883048" y="260465"/>
                  <a:pt x="11573648" y="138909"/>
                  <a:pt x="12201769" y="0"/>
                </a:cubicBezTo>
                <a:cubicBezTo>
                  <a:pt x="12198232" y="222037"/>
                  <a:pt x="12200448" y="300703"/>
                  <a:pt x="12204659" y="510840"/>
                </a:cubicBezTo>
                <a:lnTo>
                  <a:pt x="6320" y="524488"/>
                </a:lnTo>
                <a:cubicBezTo>
                  <a:pt x="4421" y="293856"/>
                  <a:pt x="-1108" y="288563"/>
                  <a:pt x="197" y="160298"/>
                </a:cubicBezTo>
                <a:close/>
              </a:path>
            </a:pathLst>
          </a:custGeom>
          <a:solidFill>
            <a:srgbClr val="9C2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/>
          <p:cNvSpPr txBox="1"/>
          <p:nvPr userDrawn="1"/>
        </p:nvSpPr>
        <p:spPr>
          <a:xfrm>
            <a:off x="7160559" y="6526306"/>
            <a:ext cx="7395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350" dirty="0" smtClean="0"/>
              <a:t>No.</a:t>
            </a:r>
            <a:fld id="{6139F941-DFDB-4ED1-98B3-DFF2CDCF40D4}" type="slidenum">
              <a:rPr lang="es-CR" sz="1350" smtClean="0"/>
              <a:t>‹Nº›</a:t>
            </a:fld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1370198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27" y="265999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76812"/>
            <a:ext cx="6400800" cy="22409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573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26" y="2419713"/>
            <a:ext cx="7293748" cy="24368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800100" indent="-34290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3911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68" y="2471197"/>
            <a:ext cx="4032431" cy="263388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742950" indent="-28575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368" y="2471197"/>
            <a:ext cx="4032431" cy="263388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742950" indent="-28575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272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971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26" y="2419713"/>
            <a:ext cx="7293748" cy="24368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800100" indent="-34290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120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811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57378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955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0653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27" y="265999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76812"/>
            <a:ext cx="6400800" cy="22409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00459" y="6122894"/>
            <a:ext cx="4257955" cy="49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4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26" y="2419713"/>
            <a:ext cx="7293748" cy="24368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800100" indent="-34290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3906" y="6104965"/>
            <a:ext cx="4231061" cy="5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39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68" y="2471197"/>
            <a:ext cx="4032431" cy="263388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742950" indent="-28575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368" y="2471197"/>
            <a:ext cx="4032431" cy="263388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742950" indent="-28575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5555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7410" y="6203577"/>
            <a:ext cx="4096590" cy="3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06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3575" y="6149788"/>
            <a:ext cx="3630425" cy="49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213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57378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955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13575" y="6149788"/>
            <a:ext cx="3630425" cy="49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09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715" y="96185"/>
            <a:ext cx="7886700" cy="1042334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E40-242F-433D-BB74-C63B9819DFCD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s-CR" smtClean="0"/>
              <a:t>Rolando Guevara Ruiz</a:t>
            </a:r>
            <a:endParaRPr lang="en-U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7913595" y="6352143"/>
            <a:ext cx="5378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64F169-54DF-4B8D-98F5-4652BD4039BB}" type="slidenum">
              <a:rPr lang="en-US" sz="1350" b="1" smtClean="0"/>
              <a:t>‹Nº›</a:t>
            </a:fld>
            <a:endParaRPr lang="en-US" sz="1350" b="1" dirty="0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403412" y="1111625"/>
            <a:ext cx="8404412" cy="179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2536" y="163223"/>
            <a:ext cx="795907" cy="6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58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5614" y="4023290"/>
            <a:ext cx="8549786" cy="2148911"/>
          </a:xfrm>
          <a:prstGeom prst="rect">
            <a:avLst/>
          </a:prstGeom>
        </p:spPr>
        <p:txBody>
          <a:bodyPr vert="horz"/>
          <a:lstStyle>
            <a:lvl1pPr>
              <a:defRPr sz="2700" b="1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22430846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68" y="2471197"/>
            <a:ext cx="4032431" cy="263388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742950" indent="-28575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368" y="2471197"/>
            <a:ext cx="4032431" cy="263388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742950" indent="-28575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3373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3983255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V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451500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implified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99781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 Lined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6305485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1174359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MV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024854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mplified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9779337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1873004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MV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4108073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implified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93644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009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822907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MV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010519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implified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3" y="1724689"/>
            <a:ext cx="4238687" cy="1372887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00AC6C"/>
                </a:solidFill>
              </a:rPr>
              <a:t>®</a:t>
            </a:r>
          </a:p>
        </p:txBody>
      </p:sp>
    </p:spTree>
    <p:extLst>
      <p:ext uri="{BB962C8B-B14F-4D97-AF65-F5344CB8AC3E}">
        <p14:creationId xmlns:p14="http://schemas.microsoft.com/office/powerpoint/2010/main" val="2694813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27" y="126980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0621"/>
            <a:ext cx="6400800" cy="22409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>
                <a:cs typeface="Century Gothic"/>
              </a:rPr>
              <a:t>FACILITATOR CERTIFICATION</a:t>
            </a:r>
            <a:endParaRPr lang="en-US" dirty="0"/>
          </a:p>
        </p:txBody>
      </p:sp>
      <p:sp>
        <p:nvSpPr>
          <p:cNvPr id="5" name="CuadroTexto 4"/>
          <p:cNvSpPr txBox="1"/>
          <p:nvPr userDrawn="1"/>
        </p:nvSpPr>
        <p:spPr>
          <a:xfrm>
            <a:off x="8176957" y="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3130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26" y="3423618"/>
            <a:ext cx="7293748" cy="24368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800100" indent="-34290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25127" y="1269903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0391" y="6299199"/>
            <a:ext cx="4445000" cy="388408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>
                <a:cs typeface="Century Gothic"/>
              </a:rPr>
              <a:t>FACILITATOR CERTIFICATION</a:t>
            </a:r>
            <a:endParaRPr lang="en-US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8176957" y="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34035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68" y="3475102"/>
            <a:ext cx="4032431" cy="263388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742950" indent="-28575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368" y="3475102"/>
            <a:ext cx="4032431" cy="263388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742950" indent="-28575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25127" y="1269903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0391" y="6299199"/>
            <a:ext cx="4445000" cy="388408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>
                <a:cs typeface="Century Gothic"/>
              </a:rPr>
              <a:t>FACILITATOR CERTIFICATION</a:t>
            </a:r>
            <a:endParaRPr lang="en-US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8176957" y="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6049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25127" y="1269903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0391" y="6299199"/>
            <a:ext cx="4445000" cy="388408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>
                <a:cs typeface="Century Gothic"/>
              </a:rPr>
              <a:t>FACILITATOR CERTIFICATION</a:t>
            </a:r>
            <a:endParaRPr lang="en-US" dirty="0"/>
          </a:p>
        </p:txBody>
      </p:sp>
      <p:sp>
        <p:nvSpPr>
          <p:cNvPr id="4" name="CuadroTexto 3"/>
          <p:cNvSpPr txBox="1"/>
          <p:nvPr userDrawn="1"/>
        </p:nvSpPr>
        <p:spPr>
          <a:xfrm>
            <a:off x="8176957" y="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90676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0391" y="6299199"/>
            <a:ext cx="4445000" cy="388408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>
                <a:cs typeface="Century Gothic"/>
              </a:rPr>
              <a:t>FACILITATOR CERTIFICATION</a:t>
            </a:r>
            <a:endParaRPr lang="en-US" dirty="0"/>
          </a:p>
        </p:txBody>
      </p:sp>
      <p:sp>
        <p:nvSpPr>
          <p:cNvPr id="3" name="CuadroTexto 2"/>
          <p:cNvSpPr txBox="1"/>
          <p:nvPr userDrawn="1"/>
        </p:nvSpPr>
        <p:spPr>
          <a:xfrm>
            <a:off x="8176957" y="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207847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0423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0259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3428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0391" y="6299199"/>
            <a:ext cx="4445000" cy="388408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>
                <a:cs typeface="Century Gothic"/>
              </a:rPr>
              <a:t>FACILITATOR CERTIFICATION</a:t>
            </a:r>
            <a:endParaRPr lang="en-US" dirty="0"/>
          </a:p>
        </p:txBody>
      </p:sp>
      <p:sp>
        <p:nvSpPr>
          <p:cNvPr id="6" name="CuadroTexto 5"/>
          <p:cNvSpPr txBox="1"/>
          <p:nvPr userDrawn="1"/>
        </p:nvSpPr>
        <p:spPr>
          <a:xfrm>
            <a:off x="8176957" y="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34308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715" y="96185"/>
            <a:ext cx="7886700" cy="1042334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 smtClean="0"/>
              <a:t>Haga clic para modificar el estilo de título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8E40-242F-433D-BB74-C63B9819DFCD}" type="datetime1">
              <a:rPr lang="en-US" smtClean="0"/>
              <a:t>11/1/2023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s-CR" smtClean="0"/>
              <a:t>Rolando Guevara Ruiz</a:t>
            </a:r>
            <a:endParaRPr lang="en-U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7913595" y="6352143"/>
            <a:ext cx="5378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C64F169-54DF-4B8D-98F5-4652BD4039BB}" type="slidenum">
              <a:rPr lang="en-US" sz="1350" b="1" smtClean="0"/>
              <a:t>‹Nº›</a:t>
            </a:fld>
            <a:endParaRPr lang="en-US" sz="1350" b="1" dirty="0"/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403412" y="1111625"/>
            <a:ext cx="8404412" cy="1792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2536" y="163223"/>
            <a:ext cx="795907" cy="6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6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677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27" y="265999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76812"/>
            <a:ext cx="6400800" cy="22409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0721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26" y="2419713"/>
            <a:ext cx="7293748" cy="24368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800100" indent="-34290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072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68" y="2471197"/>
            <a:ext cx="4032431" cy="263388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742950" indent="-28575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368" y="2471197"/>
            <a:ext cx="4032431" cy="2633881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742950" indent="-28575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398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26715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0565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57378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955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35041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71225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5614" y="4023290"/>
            <a:ext cx="8549786" cy="2148911"/>
          </a:xfrm>
          <a:prstGeom prst="rect">
            <a:avLst/>
          </a:prstGeom>
        </p:spPr>
        <p:txBody>
          <a:bodyPr vert="horz"/>
          <a:lstStyle>
            <a:lvl1pPr>
              <a:defRPr sz="2700" b="1" i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9068420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676400"/>
            <a:ext cx="8229600" cy="449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64694"/>
      </p:ext>
    </p:extLst>
  </p:cSld>
  <p:clrMapOvr>
    <a:masterClrMapping/>
  </p:clrMapOvr>
  <p:transition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82472"/>
      </p:ext>
    </p:extLst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57378"/>
            <a:ext cx="54864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955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993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8115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03530"/>
      </p:ext>
    </p:extLst>
  </p:cSld>
  <p:clrMapOvr>
    <a:masterClrMapping/>
  </p:clrMapOvr>
  <p:transition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24000"/>
            <a:ext cx="2438399" cy="144780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0"/>
            <a:ext cx="2779713" cy="3001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title style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722981"/>
      </p:ext>
    </p:extLst>
  </p:cSld>
  <p:clrMapOvr>
    <a:masterClrMapping/>
  </p:clrMapOvr>
  <p:transition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600200"/>
            <a:ext cx="78486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91200"/>
            <a:ext cx="7848600" cy="381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2610699"/>
      </p:ext>
    </p:extLst>
  </p:cSld>
  <p:clrMapOvr>
    <a:masterClrMapping/>
  </p:clrMapOvr>
  <p:transition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752600"/>
            <a:ext cx="3733800" cy="3733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733800" cy="3733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57434"/>
      </p:ext>
    </p:extLst>
  </p:cSld>
  <p:clrMapOvr>
    <a:masterClrMapping/>
  </p:clrMapOvr>
  <p:transition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26670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0" y="1524000"/>
            <a:ext cx="26670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9887"/>
      </p:ext>
    </p:extLst>
  </p:cSld>
  <p:clrMapOvr>
    <a:masterClrMapping/>
  </p:clrMapOvr>
  <p:transition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27" y="265999"/>
            <a:ext cx="7293747" cy="16131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76812"/>
            <a:ext cx="6400800" cy="224090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835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27" y="2419713"/>
            <a:ext cx="7293748" cy="2436875"/>
          </a:xfrm>
        </p:spPr>
        <p:txBody>
          <a:bodyPr>
            <a:normAutofit/>
          </a:bodyPr>
          <a:lstStyle>
            <a:lvl1pPr marL="257175" indent="-257175">
              <a:buFont typeface="Wingdings" charset="2"/>
              <a:buChar char="§"/>
              <a:defRPr sz="1650"/>
            </a:lvl1pPr>
            <a:lvl2pPr marL="600075" indent="-257175">
              <a:buFont typeface="Wingdings" charset="2"/>
              <a:buChar char="§"/>
              <a:defRPr sz="1650"/>
            </a:lvl2pPr>
            <a:lvl3pPr marL="857250" indent="-171450">
              <a:buFont typeface="Wingdings" charset="2"/>
              <a:buChar char="§"/>
              <a:defRPr sz="1650"/>
            </a:lvl3pPr>
            <a:lvl4pPr marL="1200150" indent="-171450">
              <a:buFont typeface="Wingdings" charset="2"/>
              <a:buChar char="§"/>
              <a:defRPr sz="1650"/>
            </a:lvl4pPr>
            <a:lvl5pPr marL="1543050" indent="-171450">
              <a:buFont typeface="Wingdings" charset="2"/>
              <a:buChar char="§"/>
              <a:defRPr sz="16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212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68" y="2471199"/>
            <a:ext cx="4032431" cy="2633881"/>
          </a:xfrm>
        </p:spPr>
        <p:txBody>
          <a:bodyPr>
            <a:normAutofit/>
          </a:bodyPr>
          <a:lstStyle>
            <a:lvl1pPr marL="257175" indent="-257175">
              <a:buFont typeface="Wingdings" charset="2"/>
              <a:buChar char="§"/>
              <a:defRPr sz="1650"/>
            </a:lvl1pPr>
            <a:lvl2pPr marL="557213" indent="-214313">
              <a:buFont typeface="Wingdings" charset="2"/>
              <a:buChar char="§"/>
              <a:defRPr sz="1650"/>
            </a:lvl2pPr>
            <a:lvl3pPr marL="857250" indent="-171450">
              <a:buFont typeface="Wingdings" charset="2"/>
              <a:buChar char="§"/>
              <a:defRPr sz="1650"/>
            </a:lvl3pPr>
            <a:lvl4pPr marL="1200150" indent="-171450">
              <a:buFont typeface="Wingdings" charset="2"/>
              <a:buChar char="§"/>
              <a:defRPr sz="1650"/>
            </a:lvl4pPr>
            <a:lvl5pPr marL="1543050" indent="-171450">
              <a:buFont typeface="Wingdings" charset="2"/>
              <a:buChar char="§"/>
              <a:defRPr sz="16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369" y="2471199"/>
            <a:ext cx="4032431" cy="2633881"/>
          </a:xfrm>
        </p:spPr>
        <p:txBody>
          <a:bodyPr>
            <a:normAutofit/>
          </a:bodyPr>
          <a:lstStyle>
            <a:lvl1pPr marL="257175" indent="-257175">
              <a:buFont typeface="Wingdings" charset="2"/>
              <a:buChar char="§"/>
              <a:defRPr sz="1650"/>
            </a:lvl1pPr>
            <a:lvl2pPr marL="557213" indent="-214313">
              <a:buFont typeface="Wingdings" charset="2"/>
              <a:buChar char="§"/>
              <a:defRPr sz="1650"/>
            </a:lvl2pPr>
            <a:lvl3pPr marL="857250" indent="-171450">
              <a:buFont typeface="Wingdings" charset="2"/>
              <a:buChar char="§"/>
              <a:defRPr sz="1650"/>
            </a:lvl3pPr>
            <a:lvl4pPr marL="1200150" indent="-171450">
              <a:buFont typeface="Wingdings" charset="2"/>
              <a:buChar char="§"/>
              <a:defRPr sz="1650"/>
            </a:lvl4pPr>
            <a:lvl5pPr marL="1543050" indent="-171450">
              <a:buFont typeface="Wingdings" charset="2"/>
              <a:buChar char="§"/>
              <a:defRPr sz="16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7358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38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676400"/>
            <a:ext cx="8229600" cy="4495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16445"/>
      </p:ext>
    </p:extLst>
  </p:cSld>
  <p:clrMapOvr>
    <a:masterClrMapping/>
  </p:clrMapOvr>
  <p:transition advClick="0" advTm="300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57378"/>
            <a:ext cx="5486400" cy="566738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9553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3151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C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098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MV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5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implified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56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 Lined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192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556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MV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16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implified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9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C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61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MV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6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27" y="265999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76812"/>
            <a:ext cx="6400800" cy="224090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6464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715154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Simplified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803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561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MVS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909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implified Triangle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46474" y="1724691"/>
            <a:ext cx="4238687" cy="1372887"/>
          </a:xfrm>
        </p:spPr>
        <p:txBody>
          <a:bodyPr>
            <a:normAutofit/>
          </a:bodyPr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46473" y="3900812"/>
            <a:ext cx="5611628" cy="2240904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19629" y="5103628"/>
            <a:ext cx="283534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C6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®</a:t>
            </a: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00AC6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995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762001"/>
            <a:ext cx="8305800" cy="5410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805855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5713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27" y="265999"/>
            <a:ext cx="7293747" cy="16131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76812"/>
            <a:ext cx="6400800" cy="2240904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46464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9329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27" y="2419713"/>
            <a:ext cx="7293748" cy="2436875"/>
          </a:xfrm>
        </p:spPr>
        <p:txBody>
          <a:bodyPr>
            <a:normAutofit/>
          </a:bodyPr>
          <a:lstStyle>
            <a:lvl1pPr marL="257175" indent="-257175">
              <a:buFont typeface="Wingdings" charset="2"/>
              <a:buChar char="§"/>
              <a:defRPr sz="1650"/>
            </a:lvl1pPr>
            <a:lvl2pPr marL="600075" indent="-257175">
              <a:buFont typeface="Wingdings" charset="2"/>
              <a:buChar char="§"/>
              <a:defRPr sz="1650"/>
            </a:lvl2pPr>
            <a:lvl3pPr marL="857250" indent="-171450">
              <a:buFont typeface="Wingdings" charset="2"/>
              <a:buChar char="§"/>
              <a:defRPr sz="1650"/>
            </a:lvl3pPr>
            <a:lvl4pPr marL="1200150" indent="-171450">
              <a:buFont typeface="Wingdings" charset="2"/>
              <a:buChar char="§"/>
              <a:defRPr sz="1650"/>
            </a:lvl4pPr>
            <a:lvl5pPr marL="1543050" indent="-171450">
              <a:buFont typeface="Wingdings" charset="2"/>
              <a:buChar char="§"/>
              <a:defRPr sz="16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510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368" y="2471199"/>
            <a:ext cx="4032431" cy="2633881"/>
          </a:xfrm>
        </p:spPr>
        <p:txBody>
          <a:bodyPr>
            <a:normAutofit/>
          </a:bodyPr>
          <a:lstStyle>
            <a:lvl1pPr marL="257175" indent="-257175">
              <a:buFont typeface="Wingdings" charset="2"/>
              <a:buChar char="§"/>
              <a:defRPr sz="1650"/>
            </a:lvl1pPr>
            <a:lvl2pPr marL="557213" indent="-214313">
              <a:buFont typeface="Wingdings" charset="2"/>
              <a:buChar char="§"/>
              <a:defRPr sz="1650"/>
            </a:lvl2pPr>
            <a:lvl3pPr marL="857250" indent="-171450">
              <a:buFont typeface="Wingdings" charset="2"/>
              <a:buChar char="§"/>
              <a:defRPr sz="1650"/>
            </a:lvl3pPr>
            <a:lvl4pPr marL="1200150" indent="-171450">
              <a:buFont typeface="Wingdings" charset="2"/>
              <a:buChar char="§"/>
              <a:defRPr sz="1650"/>
            </a:lvl4pPr>
            <a:lvl5pPr marL="1543050" indent="-171450">
              <a:buFont typeface="Wingdings" charset="2"/>
              <a:buChar char="§"/>
              <a:defRPr sz="16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369" y="2471199"/>
            <a:ext cx="4032431" cy="2633881"/>
          </a:xfrm>
        </p:spPr>
        <p:txBody>
          <a:bodyPr>
            <a:normAutofit/>
          </a:bodyPr>
          <a:lstStyle>
            <a:lvl1pPr marL="257175" indent="-257175">
              <a:buFont typeface="Wingdings" charset="2"/>
              <a:buChar char="§"/>
              <a:defRPr sz="1650"/>
            </a:lvl1pPr>
            <a:lvl2pPr marL="557213" indent="-214313">
              <a:buFont typeface="Wingdings" charset="2"/>
              <a:buChar char="§"/>
              <a:defRPr sz="1650"/>
            </a:lvl2pPr>
            <a:lvl3pPr marL="857250" indent="-171450">
              <a:buFont typeface="Wingdings" charset="2"/>
              <a:buChar char="§"/>
              <a:defRPr sz="1650"/>
            </a:lvl3pPr>
            <a:lvl4pPr marL="1200150" indent="-171450">
              <a:buFont typeface="Wingdings" charset="2"/>
              <a:buChar char="§"/>
              <a:defRPr sz="1650"/>
            </a:lvl4pPr>
            <a:lvl5pPr marL="1543050" indent="-171450">
              <a:buFont typeface="Wingdings" charset="2"/>
              <a:buChar char="§"/>
              <a:defRPr sz="16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4338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9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26" y="2419713"/>
            <a:ext cx="7293748" cy="2436875"/>
          </a:xfrm>
        </p:spPr>
        <p:txBody>
          <a:bodyPr>
            <a:normAutofit/>
          </a:bodyPr>
          <a:lstStyle>
            <a:lvl1pPr marL="342900" indent="-342900">
              <a:buFont typeface="Wingdings" charset="2"/>
              <a:buChar char="§"/>
              <a:defRPr sz="2200"/>
            </a:lvl1pPr>
            <a:lvl2pPr marL="800100" indent="-342900">
              <a:buFont typeface="Wingdings" charset="2"/>
              <a:buChar char="§"/>
              <a:defRPr sz="2200"/>
            </a:lvl2pPr>
            <a:lvl3pPr marL="1143000" indent="-228600">
              <a:buFont typeface="Wingdings" charset="2"/>
              <a:buChar char="§"/>
              <a:defRPr sz="2200"/>
            </a:lvl3pPr>
            <a:lvl4pPr marL="1600200" indent="-228600">
              <a:buFont typeface="Wingdings" charset="2"/>
              <a:buChar char="§"/>
              <a:defRPr sz="2200"/>
            </a:lvl4pPr>
            <a:lvl5pPr marL="2057400" indent="-228600">
              <a:buFont typeface="Wingdings" charset="2"/>
              <a:buChar char="§"/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25127" y="265998"/>
            <a:ext cx="7293747" cy="1613142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10270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688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57378"/>
            <a:ext cx="5486400" cy="566738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69553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92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8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17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2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530945" y="6308725"/>
            <a:ext cx="3550022" cy="376517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8176957" y="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055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75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"/>
            <a:ext cx="9144000" cy="5251449"/>
          </a:xfrm>
          <a:prstGeom prst="rect">
            <a:avLst/>
          </a:prstGeom>
          <a:gradFill>
            <a:gsLst>
              <a:gs pos="0">
                <a:srgbClr val="00B3F0"/>
              </a:gs>
              <a:gs pos="100000">
                <a:srgbClr val="007FC7"/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4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57175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indent="-257175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28775" indent="-257175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sz="1950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1_Green </a:t>
            </a:r>
            <a:r>
              <a:rPr lang="en-US" sz="1950" b="0" i="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Background</a:t>
            </a:r>
            <a:r>
              <a:rPr lang="en-US" dirty="0" err="1" smtClean="0"/>
              <a:t>Third</a:t>
            </a:r>
            <a:r>
              <a:rPr lang="en-US" dirty="0" smtClean="0"/>
              <a:t>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6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57175" algn="l" defTabSz="3429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indent="-257175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28775" indent="-257175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251450"/>
          </a:xfrm>
          <a:prstGeom prst="rect">
            <a:avLst/>
          </a:prstGeom>
          <a:gradFill>
            <a:gsLst>
              <a:gs pos="0">
                <a:srgbClr val="ED145A"/>
              </a:gs>
              <a:gs pos="100000">
                <a:srgbClr val="C00737"/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09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2900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257175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indent="-257175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28775" indent="-257175" algn="l" defTabSz="342900" rtl="0" eaLnBrk="1" latinLnBrk="0" hangingPunct="1">
        <a:spcBef>
          <a:spcPct val="20000"/>
        </a:spcBef>
        <a:buFont typeface="Wingdings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251449"/>
          </a:xfrm>
          <a:prstGeom prst="rect">
            <a:avLst/>
          </a:prstGeom>
          <a:gradFill>
            <a:gsLst>
              <a:gs pos="0">
                <a:srgbClr val="00B3F0"/>
              </a:gs>
              <a:gs pos="100000">
                <a:srgbClr val="007FC7"/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298421" y="6191156"/>
            <a:ext cx="3845579" cy="451691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8176957" y="1793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4313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33" r:id="rId7"/>
    <p:sldLayoutId id="214748374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251450"/>
          </a:xfrm>
          <a:prstGeom prst="rect">
            <a:avLst/>
          </a:prstGeom>
          <a:gradFill>
            <a:gsLst>
              <a:gs pos="0">
                <a:srgbClr val="ED145A"/>
              </a:gs>
              <a:gs pos="100000">
                <a:srgbClr val="C00737"/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31976" y="6201147"/>
            <a:ext cx="4168308" cy="412376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8176957" y="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999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9144000" cy="5251451"/>
          </a:xfrm>
          <a:prstGeom prst="rect">
            <a:avLst/>
          </a:prstGeom>
          <a:gradFill>
            <a:gsLst>
              <a:gs pos="0">
                <a:srgbClr val="00AC6C"/>
              </a:gs>
              <a:gs pos="100000">
                <a:srgbClr val="00754A"/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uadroTexto 5"/>
          <p:cNvSpPr txBox="1"/>
          <p:nvPr userDrawn="1"/>
        </p:nvSpPr>
        <p:spPr>
          <a:xfrm>
            <a:off x="8176957" y="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9322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737" r:id="rId7"/>
    <p:sldLayoutId id="214748373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sz="2600" b="0" i="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1_Green </a:t>
            </a:r>
            <a:r>
              <a:rPr lang="en-US" sz="2600" b="0" i="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Background</a:t>
            </a:r>
            <a:r>
              <a:rPr lang="en-US" dirty="0" err="1"/>
              <a:t>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513575" y="6149788"/>
            <a:ext cx="3630425" cy="493059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8176957" y="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3502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9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85" r:id="rId11"/>
    <p:sldLayoutId id="2147483686" r:id="rId12"/>
    <p:sldLayoutId id="214748368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00391" y="6299199"/>
            <a:ext cx="4445000" cy="388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cs typeface="Century Gothic"/>
              </a:rPr>
              <a:t>FACILITATOR CERTIFICATION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74659" y="6299199"/>
            <a:ext cx="3469341" cy="388408"/>
          </a:xfrm>
          <a:prstGeom prst="rect">
            <a:avLst/>
          </a:prstGeom>
        </p:spPr>
      </p:pic>
      <p:sp>
        <p:nvSpPr>
          <p:cNvPr id="6" name="CuadroTexto 5"/>
          <p:cNvSpPr txBox="1"/>
          <p:nvPr userDrawn="1"/>
        </p:nvSpPr>
        <p:spPr>
          <a:xfrm>
            <a:off x="8176957" y="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5758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3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251450"/>
          </a:xfrm>
          <a:prstGeom prst="rect">
            <a:avLst/>
          </a:prstGeom>
          <a:gradFill>
            <a:gsLst>
              <a:gs pos="0">
                <a:srgbClr val="ED145A"/>
              </a:gs>
              <a:gs pos="100000">
                <a:srgbClr val="C00737"/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74659" y="6299199"/>
            <a:ext cx="3469341" cy="388408"/>
          </a:xfrm>
          <a:prstGeom prst="rect">
            <a:avLst/>
          </a:prstGeom>
        </p:spPr>
      </p:pic>
      <p:sp>
        <p:nvSpPr>
          <p:cNvPr id="7" name="CuadroTexto 6"/>
          <p:cNvSpPr txBox="1"/>
          <p:nvPr userDrawn="1"/>
        </p:nvSpPr>
        <p:spPr>
          <a:xfrm>
            <a:off x="8176957" y="0"/>
            <a:ext cx="856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2FCFAC-AD3F-43F3-9A0E-9449924A3AEE}" type="slidenum">
              <a:rPr lang="en-US" sz="2000" b="1" smtClean="0"/>
              <a:t>‹Nº›</a:t>
            </a:fld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4679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365125" y="820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4580" name="Picture 3" descr="LOGO-Grupo Sinerg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432550"/>
            <a:ext cx="10541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761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ransition>
    <p:wipe dir="d"/>
  </p:transition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Arial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chemeClr val="tx1"/>
          </a:solidFill>
          <a:latin typeface="Arial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Clr>
          <a:srgbClr val="00305D"/>
        </a:buClr>
        <a:buFont typeface="Wingdings" pitchFamily="2" charset="2"/>
        <a:buChar char="§"/>
        <a:defRPr sz="1800" kern="1200">
          <a:solidFill>
            <a:srgbClr val="7F7F7F"/>
          </a:solidFill>
          <a:latin typeface="Arial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Arial" pitchFamily="34" charset="0"/>
        <a:buChar char="•"/>
        <a:defRPr sz="1500" kern="1200">
          <a:solidFill>
            <a:srgbClr val="00305D"/>
          </a:solidFill>
          <a:latin typeface="Arial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Arial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Arial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8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</p:sldLayoutIdLst>
  <p:transition advClick="0" advTm="300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305D"/>
        </a:buClr>
        <a:buFont typeface="Wingdings" charset="2"/>
        <a:buChar char="§"/>
        <a:defRPr sz="2400" kern="1200" baseline="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2000" kern="1200" baseline="0">
          <a:solidFill>
            <a:srgbClr val="00305D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30924" y="3115902"/>
            <a:ext cx="8282151" cy="1043279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/>
              <a:t>Uso del </a:t>
            </a:r>
            <a:r>
              <a:rPr lang="es-MX" b="1" dirty="0" smtClean="0"/>
              <a:t>SDI 2.0 </a:t>
            </a:r>
            <a:r>
              <a:rPr lang="es-MX" b="1" dirty="0"/>
              <a:t>como herramienta para </a:t>
            </a:r>
            <a:r>
              <a:rPr lang="es-MX" b="1" dirty="0" smtClean="0"/>
              <a:t>mejorar </a:t>
            </a:r>
            <a:r>
              <a:rPr lang="es-MX" b="1" dirty="0"/>
              <a:t>las competencias de relacionamiento y alcanzar los objetivos</a:t>
            </a:r>
            <a:endParaRPr lang="en-US" b="1" dirty="0"/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b="1" dirty="0"/>
              <a:t>Relaciones Inteligentes productivas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4929351" y="5435318"/>
            <a:ext cx="386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MAI. Rolando Guevara Ruiz, PMP</a:t>
            </a:r>
            <a:endParaRPr lang="en-U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654704" y="4067503"/>
            <a:ext cx="3493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 dirty="0" smtClean="0"/>
              <a:t>Modulo 2</a:t>
            </a:r>
          </a:p>
          <a:p>
            <a:pPr algn="ctr"/>
            <a:r>
              <a:rPr lang="es-MX" sz="2800" b="1" dirty="0" smtClean="0"/>
              <a:t>Sesión sincrónica 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92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5127" y="0"/>
            <a:ext cx="7293747" cy="1508284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Cualidades de un gerente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type="subTitle" idx="1"/>
          </p:nvPr>
        </p:nvSpPr>
        <p:spPr>
          <a:xfrm>
            <a:off x="663730" y="3341386"/>
            <a:ext cx="4169664" cy="2240904"/>
          </a:xfrm>
        </p:spPr>
        <p:txBody>
          <a:bodyPr>
            <a:noAutofit/>
          </a:bodyPr>
          <a:lstStyle/>
          <a:p>
            <a:pPr marL="385763" indent="-385763" algn="l">
              <a:buFont typeface="+mj-lt"/>
              <a:buAutoNum type="arabicPeriod"/>
            </a:pPr>
            <a:r>
              <a:rPr lang="es-MX" sz="1800" b="1" dirty="0"/>
              <a:t>Adaptabilidad. </a:t>
            </a:r>
          </a:p>
          <a:p>
            <a:pPr marL="385763" indent="-385763" algn="l">
              <a:buFont typeface="+mj-lt"/>
              <a:buAutoNum type="arabicPeriod"/>
            </a:pPr>
            <a:r>
              <a:rPr lang="es-MX" sz="1800" b="1" dirty="0" smtClean="0"/>
              <a:t>Conocimiento.</a:t>
            </a:r>
            <a:endParaRPr lang="es-MX" sz="1800" b="1" dirty="0"/>
          </a:p>
          <a:p>
            <a:pPr marL="385763" indent="-385763" algn="l">
              <a:buFont typeface="+mj-lt"/>
              <a:buAutoNum type="arabicPeriod"/>
            </a:pPr>
            <a:r>
              <a:rPr lang="es-MX" sz="1800" b="1" dirty="0"/>
              <a:t>Inteligencia emocional</a:t>
            </a:r>
            <a:r>
              <a:rPr lang="es-MX" sz="1800" b="1" dirty="0" smtClean="0"/>
              <a:t>.</a:t>
            </a:r>
            <a:endParaRPr lang="es-MX" sz="1800" b="1" dirty="0"/>
          </a:p>
          <a:p>
            <a:pPr marL="385763" indent="-385763" algn="l">
              <a:buFont typeface="+mj-lt"/>
              <a:buAutoNum type="arabicPeriod"/>
            </a:pPr>
            <a:r>
              <a:rPr lang="es-MX" sz="1800" b="1" dirty="0"/>
              <a:t>Habilidades de negociación. </a:t>
            </a:r>
          </a:p>
          <a:p>
            <a:pPr marL="385763" indent="-385763" algn="l">
              <a:buFont typeface="+mj-lt"/>
              <a:buAutoNum type="arabicPeriod"/>
            </a:pPr>
            <a:r>
              <a:rPr lang="es-MX" sz="1800" b="1" dirty="0"/>
              <a:t>Liderazgo. </a:t>
            </a:r>
          </a:p>
          <a:p>
            <a:pPr marL="385763" indent="-385763" algn="l">
              <a:buFont typeface="+mj-lt"/>
              <a:buAutoNum type="arabicPeriod"/>
            </a:pPr>
            <a:r>
              <a:rPr lang="es-MX" sz="1800" b="1" dirty="0"/>
              <a:t>Carisma. </a:t>
            </a:r>
          </a:p>
          <a:p>
            <a:pPr marL="385763" indent="-385763" algn="l">
              <a:buFont typeface="+mj-lt"/>
              <a:buAutoNum type="arabicPeriod"/>
            </a:pPr>
            <a:r>
              <a:rPr lang="es-MX" sz="1800" b="1" dirty="0"/>
              <a:t>Habilidades comunicativas. </a:t>
            </a:r>
          </a:p>
          <a:p>
            <a:pPr marL="385763" indent="-385763" algn="l">
              <a:buFont typeface="+mj-lt"/>
              <a:buAutoNum type="arabicPeriod"/>
            </a:pPr>
            <a:r>
              <a:rPr lang="es-MX" sz="1800" b="1" dirty="0"/>
              <a:t>Capacidad de delegar.</a:t>
            </a:r>
          </a:p>
          <a:p>
            <a:pPr algn="l"/>
            <a:endParaRPr lang="en-US" sz="18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25126" y="1739109"/>
            <a:ext cx="7816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Analizar, planificar, dirigir y gestionar que todas las funciones se realicen de manera óptima dentro de una empresa.</a:t>
            </a:r>
            <a:endParaRPr lang="en-US" sz="2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775653" y="3572046"/>
            <a:ext cx="3966010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2000" b="1" dirty="0"/>
              <a:t>Formarse como líder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2000" b="1" dirty="0"/>
              <a:t>Ser asertivo al comunicarse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2000" b="1" dirty="0"/>
              <a:t>Ser íntegro y transparente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2000" b="1" dirty="0"/>
              <a:t>Conocer la industria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2000" b="1" dirty="0"/>
              <a:t>Tener iniciativa.  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2000" b="1" dirty="0"/>
              <a:t>Ser creativo e innovador.</a:t>
            </a:r>
            <a:r>
              <a:rPr lang="es-MX" sz="1400" b="1" dirty="0"/>
              <a:t>  </a:t>
            </a:r>
          </a:p>
          <a:p>
            <a:endParaRPr lang="en-US" sz="1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1364381" y="5984238"/>
            <a:ext cx="75177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50" dirty="0"/>
              <a:t>Fuente: https://</a:t>
            </a:r>
            <a:r>
              <a:rPr lang="es-MX" sz="1350" b="1" dirty="0"/>
              <a:t>www.usanmarcos.ac.cr/blogs/que-hace-un-gerente-caracteristicas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360446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3898" y="2030349"/>
            <a:ext cx="3535181" cy="2436875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s-MX" sz="1600" b="1" dirty="0"/>
              <a:t>Ser un buen comunicador.</a:t>
            </a:r>
          </a:p>
          <a:p>
            <a:pPr marL="385763" indent="-385763">
              <a:buFont typeface="+mj-lt"/>
              <a:buAutoNum type="arabicPeriod"/>
            </a:pPr>
            <a:r>
              <a:rPr lang="es-MX" sz="1600" b="1" dirty="0"/>
              <a:t>Tener capacidad de negociación.</a:t>
            </a:r>
          </a:p>
          <a:p>
            <a:pPr marL="385763" indent="-385763">
              <a:buFont typeface="+mj-lt"/>
              <a:buAutoNum type="arabicPeriod"/>
            </a:pPr>
            <a:r>
              <a:rPr lang="es-MX" sz="1600" b="1" dirty="0"/>
              <a:t>Tener una visión estratégica.</a:t>
            </a:r>
          </a:p>
          <a:p>
            <a:pPr marL="385763" indent="-385763">
              <a:buFont typeface="+mj-lt"/>
              <a:buAutoNum type="arabicPeriod"/>
            </a:pPr>
            <a:r>
              <a:rPr lang="es-MX" sz="1600" b="1" dirty="0"/>
              <a:t>Ser curioso.</a:t>
            </a:r>
          </a:p>
          <a:p>
            <a:pPr marL="385763" indent="-385763">
              <a:buFont typeface="+mj-lt"/>
              <a:buAutoNum type="arabicPeriod"/>
            </a:pPr>
            <a:r>
              <a:rPr lang="es-MX" sz="1600" b="1" dirty="0"/>
              <a:t>Ser innovador.</a:t>
            </a:r>
          </a:p>
          <a:p>
            <a:pPr marL="385763" indent="-385763">
              <a:buFont typeface="+mj-lt"/>
              <a:buAutoNum type="arabicPeriod"/>
            </a:pPr>
            <a:r>
              <a:rPr lang="es-MX" sz="1600" b="1" dirty="0"/>
              <a:t>Saber trabajar en equipo.</a:t>
            </a:r>
          </a:p>
          <a:p>
            <a:pPr marL="385763" indent="-385763">
              <a:buFont typeface="+mj-lt"/>
              <a:buAutoNum type="arabicPeriod"/>
            </a:pPr>
            <a:r>
              <a:rPr lang="es-MX" sz="1600" b="1" dirty="0"/>
              <a:t>Ser organizado.</a:t>
            </a:r>
          </a:p>
          <a:p>
            <a:pPr marL="385763" indent="-385763">
              <a:buFont typeface="+mj-lt"/>
              <a:buAutoNum type="arabicPeriod"/>
            </a:pPr>
            <a:r>
              <a:rPr lang="es-MX" sz="1600" b="1" dirty="0"/>
              <a:t>Ser empático</a:t>
            </a:r>
          </a:p>
          <a:p>
            <a:pPr marL="385763" indent="-385763">
              <a:buFont typeface="+mj-lt"/>
              <a:buAutoNum type="arabicPeriod"/>
            </a:pPr>
            <a:r>
              <a:rPr lang="es-MX" sz="1600" b="1" dirty="0"/>
              <a:t>Tener pasión por su trabajo.</a:t>
            </a:r>
          </a:p>
          <a:p>
            <a:pPr marL="385763" indent="-385763">
              <a:buFont typeface="+mj-lt"/>
              <a:buAutoNum type="arabicPeriod"/>
            </a:pPr>
            <a:r>
              <a:rPr lang="es-MX" sz="1600" b="1" dirty="0"/>
              <a:t>Tener capacidad resolutiva.</a:t>
            </a:r>
          </a:p>
          <a:p>
            <a:pPr marL="385763" indent="-385763">
              <a:buFont typeface="+mj-lt"/>
              <a:buAutoNum type="arabicPeriod"/>
            </a:pPr>
            <a:r>
              <a:rPr lang="es-MX" sz="1600" b="1" dirty="0"/>
              <a:t>Ser ambicioso.</a:t>
            </a:r>
          </a:p>
          <a:p>
            <a:pPr marL="385763" indent="-385763">
              <a:buFont typeface="+mj-lt"/>
              <a:buAutoNum type="arabicPeriod"/>
            </a:pPr>
            <a:r>
              <a:rPr lang="es-MX" sz="1600" b="1" dirty="0"/>
              <a:t>Ser tecnológico.</a:t>
            </a:r>
          </a:p>
          <a:p>
            <a:endParaRPr lang="en-US" sz="1600" b="1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25126" y="50703"/>
            <a:ext cx="7293747" cy="1613142"/>
          </a:xfrm>
        </p:spPr>
        <p:txBody>
          <a:bodyPr>
            <a:normAutofit/>
          </a:bodyPr>
          <a:lstStyle/>
          <a:p>
            <a:r>
              <a:rPr lang="es-MX" dirty="0" smtClean="0"/>
              <a:t>Cualidades de un emprendedor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413725" y="5941789"/>
            <a:ext cx="704712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50" dirty="0"/>
              <a:t>Fuente: https://www.sage.com/es-es/blog/cualidades-del-emprendedor-exitoso/</a:t>
            </a:r>
            <a:endParaRPr lang="en-US" sz="1350" dirty="0"/>
          </a:p>
        </p:txBody>
      </p:sp>
      <p:sp>
        <p:nvSpPr>
          <p:cNvPr id="5" name="CuadroTexto 4"/>
          <p:cNvSpPr txBox="1"/>
          <p:nvPr/>
        </p:nvSpPr>
        <p:spPr>
          <a:xfrm>
            <a:off x="4460307" y="2520800"/>
            <a:ext cx="45575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accent2"/>
                </a:solidFill>
              </a:rPr>
              <a:t>Se trata de habilidades que resultarán fundamentales frente a circunstancias comunes que surgen al emprender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MX" sz="2000" b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chemeClr val="accent2"/>
                </a:solidFill>
              </a:rPr>
              <a:t>Sin estas cualidades resultará más difícil sacar lo mejor de nuestra idea, nuestros colaboradores, etc.</a:t>
            </a:r>
          </a:p>
          <a:p>
            <a:endParaRPr lang="en-US" sz="20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4460307" y="2520800"/>
            <a:ext cx="4462976" cy="131547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ángulo redondeado 6"/>
          <p:cNvSpPr/>
          <p:nvPr/>
        </p:nvSpPr>
        <p:spPr>
          <a:xfrm>
            <a:off x="4423520" y="4060565"/>
            <a:ext cx="4462976" cy="131547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1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23" y="3077450"/>
            <a:ext cx="5212915" cy="2436875"/>
          </a:xfrm>
        </p:spPr>
        <p:txBody>
          <a:bodyPr>
            <a:normAutofit/>
          </a:bodyPr>
          <a:lstStyle/>
          <a:p>
            <a:r>
              <a:rPr lang="es-MX" b="1" dirty="0" smtClean="0"/>
              <a:t>Colaborativo</a:t>
            </a:r>
            <a:endParaRPr lang="es-MX" dirty="0"/>
          </a:p>
          <a:p>
            <a:r>
              <a:rPr lang="es-MX" b="1" dirty="0" smtClean="0"/>
              <a:t>Líder</a:t>
            </a:r>
          </a:p>
          <a:p>
            <a:r>
              <a:rPr lang="es-MX" b="1" dirty="0" smtClean="0"/>
              <a:t>Competencias </a:t>
            </a:r>
            <a:r>
              <a:rPr lang="es-MX" b="1" dirty="0"/>
              <a:t>en el uso y </a:t>
            </a:r>
            <a:r>
              <a:rPr lang="es-MX" b="1" dirty="0" smtClean="0"/>
              <a:t>aplicación </a:t>
            </a:r>
            <a:r>
              <a:rPr lang="es-MX" b="1" dirty="0"/>
              <a:t>de las </a:t>
            </a:r>
            <a:r>
              <a:rPr lang="es-MX" b="1" dirty="0" smtClean="0"/>
              <a:t>TIC</a:t>
            </a:r>
            <a:endParaRPr lang="es-MX" dirty="0"/>
          </a:p>
          <a:p>
            <a:r>
              <a:rPr lang="es-MX" b="1" dirty="0"/>
              <a:t>Pensamiento </a:t>
            </a:r>
            <a:r>
              <a:rPr lang="es-MX" b="1" dirty="0" smtClean="0"/>
              <a:t>crítico</a:t>
            </a:r>
          </a:p>
          <a:p>
            <a:r>
              <a:rPr lang="es-MX" b="1" dirty="0" smtClean="0"/>
              <a:t>Creativo </a:t>
            </a:r>
            <a:r>
              <a:rPr lang="es-MX" b="1" dirty="0"/>
              <a:t>e </a:t>
            </a:r>
            <a:r>
              <a:rPr lang="es-MX" b="1" dirty="0" smtClean="0"/>
              <a:t>innovador</a:t>
            </a:r>
          </a:p>
          <a:p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9949" y="860000"/>
            <a:ext cx="7293747" cy="1613142"/>
          </a:xfrm>
        </p:spPr>
        <p:txBody>
          <a:bodyPr>
            <a:normAutofit/>
          </a:bodyPr>
          <a:lstStyle/>
          <a:p>
            <a:r>
              <a:rPr lang="es-MX" b="1" dirty="0" smtClean="0"/>
              <a:t>Cualidades del profesional a futuro</a:t>
            </a:r>
            <a:endParaRPr lang="en-US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353729" y="5885601"/>
            <a:ext cx="87061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/>
              <a:t>Fuente: http://blogs.acatlan.unam.mx/smacatlan/2016/04/29/10-caracteristicas-que-los-futuros-profesionistas-deben-de-poseer/</a:t>
            </a:r>
            <a:endParaRPr lang="en-US" sz="1050" b="1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503686" y="3100278"/>
            <a:ext cx="4556231" cy="24368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Responsable de su aprendizaje (continuo)</a:t>
            </a:r>
          </a:p>
          <a:p>
            <a:r>
              <a:rPr lang="es-MX" b="1" dirty="0" smtClean="0"/>
              <a:t>Hábil en el proceso de comunicación </a:t>
            </a:r>
          </a:p>
          <a:p>
            <a:r>
              <a:rPr lang="es-MX" b="1" dirty="0" smtClean="0"/>
              <a:t>Interés por la especialización</a:t>
            </a:r>
          </a:p>
          <a:p>
            <a:r>
              <a:rPr lang="es-MX" b="1" dirty="0" smtClean="0"/>
              <a:t>Adaptabilidad</a:t>
            </a:r>
          </a:p>
          <a:p>
            <a:r>
              <a:rPr lang="es-MX" b="1" dirty="0" smtClean="0"/>
              <a:t>Interés por la investigación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9720" y="3171371"/>
            <a:ext cx="7787950" cy="1705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b="1" dirty="0" smtClean="0"/>
              <a:t>¿Tengo las habilidades y las competencias?</a:t>
            </a:r>
          </a:p>
          <a:p>
            <a:endParaRPr lang="es-MX" sz="2400" b="1" dirty="0"/>
          </a:p>
          <a:p>
            <a:r>
              <a:rPr lang="es-MX" sz="2400" b="1" dirty="0" smtClean="0"/>
              <a:t>Una forma eficiente de responder a la pregunta es utilizando el </a:t>
            </a:r>
            <a:r>
              <a:rPr lang="es-MX" sz="2800" b="1" dirty="0" smtClean="0"/>
              <a:t>SDI 2.0</a:t>
            </a:r>
            <a:endParaRPr lang="es-MX" sz="2800" b="1" dirty="0"/>
          </a:p>
          <a:p>
            <a:endParaRPr lang="en-US" sz="2400" b="1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9720" y="702345"/>
            <a:ext cx="7293747" cy="1613142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¿Puedo ser un líder, un emprendedor, un innovador?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83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lipse 3"/>
          <p:cNvSpPr/>
          <p:nvPr/>
        </p:nvSpPr>
        <p:spPr>
          <a:xfrm>
            <a:off x="4698124" y="1269903"/>
            <a:ext cx="8418786" cy="47840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</a:rPr>
              <a:t>Meter aquí el resumen de lo que hay que hacer para tener RI y comentar que esto es lo que vamos a </a:t>
            </a:r>
            <a:r>
              <a:rPr lang="es-MX" sz="2800" b="1" dirty="0" smtClean="0">
                <a:solidFill>
                  <a:srgbClr val="FF0000"/>
                </a:solidFill>
              </a:rPr>
              <a:t>ver:</a:t>
            </a:r>
          </a:p>
          <a:p>
            <a:pPr algn="ctr"/>
            <a:r>
              <a:rPr lang="es-MX" sz="2800" b="1" dirty="0" err="1" smtClean="0">
                <a:solidFill>
                  <a:srgbClr val="FF0000"/>
                </a:solidFill>
              </a:rPr>
              <a:t>Definicion</a:t>
            </a:r>
            <a:r>
              <a:rPr lang="es-MX" sz="2800" b="1" dirty="0" smtClean="0">
                <a:solidFill>
                  <a:srgbClr val="FF0000"/>
                </a:solidFill>
              </a:rPr>
              <a:t>, importancia, usos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46147" y="2129179"/>
            <a:ext cx="7293747" cy="1613142"/>
          </a:xfrm>
        </p:spPr>
        <p:txBody>
          <a:bodyPr>
            <a:normAutofit/>
          </a:bodyPr>
          <a:lstStyle/>
          <a:p>
            <a:r>
              <a:rPr lang="es-MX" b="1" dirty="0" smtClean="0"/>
              <a:t>Teoría de la Conciencia de las Relaciones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035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2103" y="2596398"/>
            <a:ext cx="7479792" cy="2815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58391" y="768851"/>
            <a:ext cx="5427217" cy="1209857"/>
          </a:xfrm>
        </p:spPr>
        <p:txBody>
          <a:bodyPr>
            <a:noAutofit/>
          </a:bodyPr>
          <a:lstStyle/>
          <a:p>
            <a:r>
              <a:rPr lang="es-ES" sz="4400" b="1" noProof="0" dirty="0" smtClean="0">
                <a:solidFill>
                  <a:schemeClr val="bg1"/>
                </a:solidFill>
              </a:rPr>
              <a:t>La Motivación Universal</a:t>
            </a:r>
            <a:endParaRPr lang="es-ES" sz="4400" b="1" noProof="0" dirty="0">
              <a:solidFill>
                <a:schemeClr val="bg1"/>
              </a:solidFill>
            </a:endParaRP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925126" y="2596398"/>
            <a:ext cx="7293748" cy="244714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2800" b="1" dirty="0"/>
              <a:t>Todas las personas quieren </a:t>
            </a:r>
            <a:br>
              <a:rPr lang="es-ES" sz="2800" b="1" dirty="0"/>
            </a:br>
            <a:r>
              <a:rPr lang="es-ES" sz="2800" b="1" dirty="0"/>
              <a:t>experimentar la autoestima. 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s-ES" sz="2800" b="1" dirty="0"/>
              <a:t>La autoestima puede venir de: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sz="2000" b="1" dirty="0"/>
              <a:t>Uno mismo – </a:t>
            </a:r>
            <a:r>
              <a:rPr lang="es-ES" sz="2000" b="1" i="1" dirty="0"/>
              <a:t>Por ser valorado por Uno Mismo.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s-ES" sz="2000" b="1" dirty="0"/>
              <a:t>Los Demás – por ser valorado por los demás</a:t>
            </a: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/>
              <a:t>…por las cosas por las que usted quiere ser valorado.</a:t>
            </a:r>
          </a:p>
        </p:txBody>
      </p:sp>
    </p:spTree>
    <p:extLst>
      <p:ext uri="{BB962C8B-B14F-4D97-AF65-F5344CB8AC3E}">
        <p14:creationId xmlns:p14="http://schemas.microsoft.com/office/powerpoint/2010/main" val="1816257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2103" y="2596398"/>
            <a:ext cx="7479792" cy="28152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0704" y="2962656"/>
            <a:ext cx="7004303" cy="1956816"/>
          </a:xfrm>
        </p:spPr>
        <p:txBody>
          <a:bodyPr>
            <a:normAutofit/>
          </a:bodyPr>
          <a:lstStyle/>
          <a:p>
            <a:r>
              <a:rPr lang="es-ES" sz="2400" noProof="0" dirty="0" smtClean="0"/>
              <a:t>Las conductas son dirigidas por los </a:t>
            </a:r>
            <a:r>
              <a:rPr lang="es-ES" sz="2400" b="1" dirty="0" smtClean="0"/>
              <a:t>M</a:t>
            </a:r>
            <a:r>
              <a:rPr lang="es-ES" sz="2400" b="1" noProof="0" dirty="0" err="1" smtClean="0"/>
              <a:t>otivos</a:t>
            </a:r>
            <a:r>
              <a:rPr lang="es-ES" sz="2400" b="1" noProof="0" dirty="0" smtClean="0"/>
              <a:t>.</a:t>
            </a:r>
          </a:p>
          <a:p>
            <a:r>
              <a:rPr lang="es-ES" sz="2400" noProof="0" dirty="0" smtClean="0"/>
              <a:t>Los motivos cambian en el </a:t>
            </a:r>
            <a:r>
              <a:rPr lang="es-ES" sz="2400" b="1" dirty="0" smtClean="0"/>
              <a:t>C</a:t>
            </a:r>
            <a:r>
              <a:rPr lang="es-ES" sz="2400" b="1" noProof="0" dirty="0" err="1" smtClean="0"/>
              <a:t>onflicto</a:t>
            </a:r>
            <a:r>
              <a:rPr lang="es-ES" sz="2400" b="1" noProof="0" dirty="0" smtClean="0"/>
              <a:t>.</a:t>
            </a:r>
          </a:p>
          <a:p>
            <a:r>
              <a:rPr lang="es-ES" sz="2400" b="1" noProof="0" dirty="0" smtClean="0"/>
              <a:t>Las Fortalezas </a:t>
            </a:r>
            <a:r>
              <a:rPr lang="es-ES" sz="2400" noProof="0" dirty="0" smtClean="0"/>
              <a:t>pueden ser excedidas.</a:t>
            </a:r>
          </a:p>
          <a:p>
            <a:r>
              <a:rPr lang="es-ES" sz="2400" b="1" noProof="0" dirty="0" smtClean="0"/>
              <a:t>Los Filtros</a:t>
            </a:r>
            <a:r>
              <a:rPr lang="es-ES" sz="2400" noProof="0" dirty="0" smtClean="0"/>
              <a:t> influencian la percepción.</a:t>
            </a:r>
            <a:endParaRPr lang="es-ES" sz="2400" noProof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58391" y="768851"/>
            <a:ext cx="5427217" cy="1209857"/>
          </a:xfrm>
        </p:spPr>
        <p:txBody>
          <a:bodyPr>
            <a:noAutofit/>
          </a:bodyPr>
          <a:lstStyle/>
          <a:p>
            <a:r>
              <a:rPr lang="es-ES" sz="4400" b="1" noProof="0" dirty="0" smtClean="0">
                <a:solidFill>
                  <a:schemeClr val="bg1"/>
                </a:solidFill>
              </a:rPr>
              <a:t>Teoría de la Conciencia de las Relaciones</a:t>
            </a:r>
            <a:endParaRPr lang="es-ES" sz="4400" b="1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695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47081"/>
            <a:ext cx="9144000" cy="29723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270713" y="4172933"/>
            <a:ext cx="4737100" cy="9890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sz="2800" b="1" noProof="0" dirty="0"/>
              <a:t>¿Porqué la gente se comporta de la forma que lo </a:t>
            </a:r>
            <a:r>
              <a:rPr lang="es-ES" sz="2800" b="1" noProof="0" dirty="0" smtClean="0"/>
              <a:t>hacen, durante su interrelación</a:t>
            </a:r>
            <a:r>
              <a:rPr lang="es-ES" sz="2800" b="1" noProof="0" dirty="0" smtClean="0">
                <a:latin typeface="Trebuchet MS"/>
                <a:cs typeface="Trebuchet MS"/>
              </a:rPr>
              <a:t>?</a:t>
            </a:r>
            <a:endParaRPr lang="es-ES" sz="2800" b="1" noProof="0" dirty="0">
              <a:latin typeface="Trebuchet MS"/>
              <a:cs typeface="Trebuchet M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3960813" cy="3171825"/>
          </a:xfrm>
        </p:spPr>
        <p:txBody>
          <a:bodyPr/>
          <a:lstStyle/>
          <a:p>
            <a:pPr algn="r"/>
            <a:r>
              <a:rPr lang="es-ES" b="1" noProof="0" dirty="0">
                <a:solidFill>
                  <a:srgbClr val="FFFFFF"/>
                </a:solidFill>
              </a:rPr>
              <a:t>La Conducta como vehículo</a:t>
            </a:r>
          </a:p>
        </p:txBody>
      </p:sp>
      <p:sp>
        <p:nvSpPr>
          <p:cNvPr id="5" name="Chevron 4"/>
          <p:cNvSpPr/>
          <p:nvPr/>
        </p:nvSpPr>
        <p:spPr>
          <a:xfrm rot="5400000">
            <a:off x="2386819" y="4066598"/>
            <a:ext cx="322146" cy="551366"/>
          </a:xfrm>
          <a:prstGeom prst="chevron">
            <a:avLst/>
          </a:prstGeom>
          <a:solidFill>
            <a:srgbClr val="FF9C0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676" y="3466758"/>
            <a:ext cx="1613243" cy="59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err="1"/>
              <a:t>Querer</a:t>
            </a: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 err="1"/>
              <a:t>u</a:t>
            </a:r>
            <a:r>
              <a:rPr lang="en-US" dirty="0" err="1" smtClean="0"/>
              <a:t>na</a:t>
            </a:r>
            <a:r>
              <a:rPr lang="en-US" dirty="0" smtClean="0"/>
              <a:t> Meta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0596" y="4607699"/>
            <a:ext cx="2519404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 dirty="0" err="1"/>
              <a:t>CONDUCTA</a:t>
            </a:r>
            <a:endParaRPr lang="en-US" sz="2800" b="1" dirty="0"/>
          </a:p>
        </p:txBody>
      </p:sp>
      <p:sp>
        <p:nvSpPr>
          <p:cNvPr id="9" name="Chevron 8"/>
          <p:cNvSpPr/>
          <p:nvPr/>
        </p:nvSpPr>
        <p:spPr>
          <a:xfrm rot="5400000">
            <a:off x="2388192" y="5109968"/>
            <a:ext cx="322146" cy="551366"/>
          </a:xfrm>
          <a:prstGeom prst="chevron">
            <a:avLst/>
          </a:prstGeom>
          <a:solidFill>
            <a:srgbClr val="FF9C03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5049" y="5651069"/>
            <a:ext cx="173513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 smtClean="0"/>
              <a:t>SATISFACER UNA META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512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6384" y="1755648"/>
            <a:ext cx="7754112" cy="33649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55" y="2147008"/>
            <a:ext cx="6943701" cy="2582272"/>
          </a:xfrm>
        </p:spPr>
        <p:txBody>
          <a:bodyPr>
            <a:noAutofit/>
          </a:bodyPr>
          <a:lstStyle/>
          <a:p>
            <a:r>
              <a:rPr lang="es-ES" sz="1600" b="1" dirty="0"/>
              <a:t>Psicólogo prominente.</a:t>
            </a:r>
          </a:p>
          <a:p>
            <a:r>
              <a:rPr lang="es-ES" sz="1600" b="1" dirty="0"/>
              <a:t>Colega de Carl Rogers.</a:t>
            </a:r>
          </a:p>
          <a:p>
            <a:r>
              <a:rPr lang="es-ES" sz="1600" b="1" dirty="0"/>
              <a:t>Autor de </a:t>
            </a:r>
            <a:r>
              <a:rPr lang="es-ES" sz="1600" b="1" i="1" dirty="0"/>
              <a:t>Introduction </a:t>
            </a:r>
            <a:r>
              <a:rPr lang="es-ES" sz="1600" b="1" i="1" dirty="0" err="1"/>
              <a:t>to</a:t>
            </a:r>
            <a:r>
              <a:rPr lang="es-ES" sz="1600" b="1" i="1" dirty="0"/>
              <a:t> </a:t>
            </a:r>
            <a:r>
              <a:rPr lang="es-ES" sz="1600" b="1" i="1" dirty="0" err="1"/>
              <a:t>Therapeutic</a:t>
            </a:r>
            <a:r>
              <a:rPr lang="es-ES" sz="1600" b="1" i="1" dirty="0"/>
              <a:t/>
            </a:r>
            <a:br>
              <a:rPr lang="es-ES" sz="1600" b="1" i="1" dirty="0"/>
            </a:br>
            <a:r>
              <a:rPr lang="es-ES" sz="1600" b="1" i="1" dirty="0" err="1"/>
              <a:t>Counseling</a:t>
            </a:r>
            <a:r>
              <a:rPr lang="es-ES" sz="1600" b="1" i="1" dirty="0"/>
              <a:t> and </a:t>
            </a:r>
            <a:r>
              <a:rPr lang="es-ES" sz="1600" b="1" i="1" dirty="0" err="1"/>
              <a:t>Manpower</a:t>
            </a:r>
            <a:r>
              <a:rPr lang="es-ES" sz="1600" b="1" i="1" dirty="0"/>
              <a:t> </a:t>
            </a:r>
            <a:r>
              <a:rPr lang="es-ES" sz="1600" b="1" i="1" dirty="0" err="1"/>
              <a:t>Development</a:t>
            </a:r>
            <a:r>
              <a:rPr lang="es-ES" sz="1600" b="1" i="1" dirty="0"/>
              <a:t>.</a:t>
            </a:r>
          </a:p>
          <a:p>
            <a:r>
              <a:rPr lang="es-ES" sz="1600" b="1" dirty="0"/>
              <a:t>Desarrollador de la Teoría de la </a:t>
            </a:r>
            <a:br>
              <a:rPr lang="es-ES" sz="1600" b="1" dirty="0"/>
            </a:br>
            <a:r>
              <a:rPr lang="es-ES" sz="1600" b="1" dirty="0"/>
              <a:t>Conciencia de las Relaciones</a:t>
            </a:r>
            <a:br>
              <a:rPr lang="es-ES" sz="1600" b="1" dirty="0"/>
            </a:br>
            <a:r>
              <a:rPr lang="es-ES" sz="1600" b="1" i="1" dirty="0"/>
              <a:t>(</a:t>
            </a:r>
            <a:r>
              <a:rPr lang="es-ES" sz="1600" b="1" i="1" dirty="0" err="1"/>
              <a:t>Relationship</a:t>
            </a:r>
            <a:r>
              <a:rPr lang="es-ES" sz="1600" b="1" i="1" dirty="0"/>
              <a:t> </a:t>
            </a:r>
            <a:r>
              <a:rPr lang="es-ES" sz="1600" b="1" i="1" dirty="0" err="1"/>
              <a:t>Awareness</a:t>
            </a:r>
            <a:r>
              <a:rPr lang="es-ES" sz="1600" b="1" i="1" dirty="0"/>
              <a:t> </a:t>
            </a:r>
            <a:r>
              <a:rPr lang="es-ES" sz="1600" b="1" i="1" dirty="0" err="1"/>
              <a:t>Theory</a:t>
            </a:r>
            <a:r>
              <a:rPr lang="es-ES" sz="1600" b="1" i="1" dirty="0"/>
              <a:t>).</a:t>
            </a:r>
          </a:p>
          <a:p>
            <a:r>
              <a:rPr lang="es-ES" sz="1600" b="1" dirty="0"/>
              <a:t>Influencias Claves:  Sigmund Freud, Erich Fromm, </a:t>
            </a:r>
            <a:br>
              <a:rPr lang="es-ES" sz="1600" b="1" dirty="0"/>
            </a:br>
            <a:r>
              <a:rPr lang="es-ES" sz="1600" b="1" dirty="0"/>
              <a:t>Karen </a:t>
            </a:r>
            <a:r>
              <a:rPr lang="es-ES" sz="1600" b="1" dirty="0" err="1"/>
              <a:t>Horney</a:t>
            </a:r>
            <a:r>
              <a:rPr lang="es-ES" sz="1600" b="1" dirty="0"/>
              <a:t>, Erik Erickson, </a:t>
            </a:r>
            <a:r>
              <a:rPr lang="es-ES" sz="1600" b="1" dirty="0" err="1"/>
              <a:t>Kurt</a:t>
            </a:r>
            <a:r>
              <a:rPr lang="es-ES" sz="1600" b="1" dirty="0"/>
              <a:t> Lewin.</a:t>
            </a:r>
          </a:p>
          <a:p>
            <a:pPr>
              <a:buClr>
                <a:schemeClr val="tx1"/>
              </a:buClr>
            </a:pPr>
            <a:r>
              <a:rPr lang="es-ES" sz="1600" b="1" dirty="0">
                <a:solidFill>
                  <a:srgbClr val="00B3F0"/>
                </a:solidFill>
              </a:rPr>
              <a:t>Azul </a:t>
            </a:r>
            <a:r>
              <a:rPr lang="es-ES" sz="1600" b="1" dirty="0"/>
              <a:t>SVM(Altruista-Cuidador) con Secuencia de Conflicto </a:t>
            </a:r>
            <a:r>
              <a:rPr lang="es-ES" sz="1600" b="1" dirty="0">
                <a:solidFill>
                  <a:srgbClr val="00B3F0"/>
                </a:solidFill>
              </a:rPr>
              <a:t>A-</a:t>
            </a:r>
            <a:r>
              <a:rPr lang="es-ES" sz="1600" b="1" dirty="0">
                <a:solidFill>
                  <a:srgbClr val="00AC6C"/>
                </a:solidFill>
              </a:rPr>
              <a:t>V-</a:t>
            </a:r>
            <a:r>
              <a:rPr lang="es-ES" sz="1600" b="1" dirty="0">
                <a:solidFill>
                  <a:srgbClr val="ED145A"/>
                </a:solidFill>
              </a:rPr>
              <a:t>R</a:t>
            </a:r>
            <a:endParaRPr lang="es-ES" sz="1600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16251" y="734919"/>
            <a:ext cx="5470310" cy="1209857"/>
          </a:xfrm>
        </p:spPr>
        <p:txBody>
          <a:bodyPr>
            <a:normAutofit fontScale="90000"/>
          </a:bodyPr>
          <a:lstStyle/>
          <a:p>
            <a:pPr algn="l"/>
            <a:r>
              <a:rPr lang="es-ES" b="1" noProof="0" dirty="0" err="1" smtClean="0">
                <a:solidFill>
                  <a:srgbClr val="FFFFFF"/>
                </a:solidFill>
              </a:rPr>
              <a:t>Elias</a:t>
            </a:r>
            <a:r>
              <a:rPr lang="es-ES" b="1" noProof="0" dirty="0" smtClean="0">
                <a:solidFill>
                  <a:srgbClr val="FFFFFF"/>
                </a:solidFill>
              </a:rPr>
              <a:t> H. Porter, PhD</a:t>
            </a:r>
            <a:endParaRPr lang="es-ES" b="1" noProof="0" dirty="0">
              <a:solidFill>
                <a:srgbClr val="FFFFFF"/>
              </a:solidFill>
            </a:endParaRPr>
          </a:p>
        </p:txBody>
      </p:sp>
      <p:pic>
        <p:nvPicPr>
          <p:cNvPr id="5" name="Picture 4" descr="Porter_hedcut_cor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316" y="2147008"/>
            <a:ext cx="1210489" cy="16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1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6601422-68B1-48C6-8365-280CA191C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9208" y="671654"/>
            <a:ext cx="7293747" cy="1613142"/>
          </a:xfrm>
        </p:spPr>
        <p:txBody>
          <a:bodyPr/>
          <a:lstStyle/>
          <a:p>
            <a:r>
              <a:rPr lang="es-CR" b="1" dirty="0" smtClean="0"/>
              <a:t>PROPOSITO</a:t>
            </a:r>
            <a:endParaRPr lang="es-CR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DE592B4-6E97-4B37-A18D-6784FF4D9E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48" y="2689014"/>
            <a:ext cx="8807669" cy="22409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s-MX" sz="2800" b="1" dirty="0" smtClean="0"/>
          </a:p>
          <a:p>
            <a:pPr>
              <a:spcBef>
                <a:spcPts val="0"/>
              </a:spcBef>
            </a:pPr>
            <a:r>
              <a:rPr lang="es-MX" sz="2800" b="1" dirty="0" smtClean="0"/>
              <a:t>Identificar </a:t>
            </a:r>
            <a:r>
              <a:rPr lang="es-MX" sz="2800" b="1" dirty="0"/>
              <a:t>las habilidades necesarias para lograr resultados de impacto, gestionando relaciones con </a:t>
            </a:r>
            <a:r>
              <a:rPr lang="es-MX" sz="2800" b="1" dirty="0" smtClean="0"/>
              <a:t>las </a:t>
            </a:r>
            <a:r>
              <a:rPr lang="es-MX" sz="2800" b="1" dirty="0"/>
              <a:t>personas con las que </a:t>
            </a:r>
            <a:r>
              <a:rPr lang="es-MX" sz="2800" b="1" dirty="0" err="1" smtClean="0"/>
              <a:t>interactúamos</a:t>
            </a:r>
            <a:r>
              <a:rPr lang="es-MX" sz="2800" b="1" dirty="0" smtClean="0"/>
              <a:t>, </a:t>
            </a:r>
            <a:r>
              <a:rPr lang="es-MX" sz="2800" b="1" dirty="0"/>
              <a:t>en los ambientes laborales y de convivencia de </a:t>
            </a:r>
            <a:r>
              <a:rPr lang="es-MX" sz="2800" b="1" dirty="0" smtClean="0"/>
              <a:t>vida</a:t>
            </a:r>
            <a:r>
              <a:rPr lang="es-MX" sz="2800" b="1" dirty="0"/>
              <a:t>, y cómo mejorarlas por medio del </a:t>
            </a:r>
            <a:r>
              <a:rPr lang="es-MX" sz="2800" b="1" dirty="0" smtClean="0"/>
              <a:t>SDI 2.0 y los principios de la Inteligencia Emocional </a:t>
            </a:r>
            <a:r>
              <a:rPr lang="es-MX" sz="2800" b="1" dirty="0"/>
              <a:t>para alcanzar sus metas.</a:t>
            </a:r>
            <a:endParaRPr lang="es-CR" sz="3200" b="1" dirty="0"/>
          </a:p>
        </p:txBody>
      </p:sp>
    </p:spTree>
    <p:extLst>
      <p:ext uri="{BB962C8B-B14F-4D97-AF65-F5344CB8AC3E}">
        <p14:creationId xmlns:p14="http://schemas.microsoft.com/office/powerpoint/2010/main" val="204564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03286"/>
            <a:ext cx="9144000" cy="3516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20918" y="2959139"/>
            <a:ext cx="5905501" cy="31533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1800" b="1" noProof="0" dirty="0"/>
              <a:t>Es una herramienta práctica para aumentar:</a:t>
            </a:r>
          </a:p>
          <a:p>
            <a:r>
              <a:rPr lang="es-ES" sz="1800" noProof="0" dirty="0"/>
              <a:t>La conciencia de uno mismo.</a:t>
            </a:r>
          </a:p>
          <a:p>
            <a:r>
              <a:rPr lang="es-ES" sz="1800" noProof="0" dirty="0"/>
              <a:t>La conciencia interpersonal.</a:t>
            </a:r>
          </a:p>
          <a:p>
            <a:pPr>
              <a:spcAft>
                <a:spcPts val="600"/>
              </a:spcAft>
            </a:pPr>
            <a:r>
              <a:rPr lang="es-ES" sz="1800" noProof="0" dirty="0"/>
              <a:t>La efectividad interpersonal.</a:t>
            </a:r>
          </a:p>
          <a:p>
            <a:pPr marL="0" indent="0">
              <a:buNone/>
            </a:pPr>
            <a:r>
              <a:rPr lang="es-ES" sz="1800" b="1" noProof="0" dirty="0"/>
              <a:t>Es una evaluación psicométrica que es:</a:t>
            </a:r>
          </a:p>
          <a:p>
            <a:r>
              <a:rPr lang="es-ES" sz="1800" noProof="0" dirty="0"/>
              <a:t>Válida y confiable.</a:t>
            </a:r>
          </a:p>
          <a:p>
            <a:r>
              <a:rPr lang="es-ES" sz="1800" noProof="0" dirty="0"/>
              <a:t>También está disponible en la Edición de Retroalimentación.</a:t>
            </a:r>
          </a:p>
          <a:p>
            <a:r>
              <a:rPr lang="es-ES" sz="1800" noProof="0" dirty="0"/>
              <a:t>La aplicación práctica de una teoría de personalidad.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5127" y="570714"/>
            <a:ext cx="7293747" cy="1613142"/>
          </a:xfrm>
        </p:spPr>
        <p:txBody>
          <a:bodyPr>
            <a:normAutofit/>
          </a:bodyPr>
          <a:lstStyle/>
          <a:p>
            <a:pPr algn="l"/>
            <a:r>
              <a:rPr lang="es-ES" noProof="0" dirty="0">
                <a:solidFill>
                  <a:schemeClr val="bg1"/>
                </a:solidFill>
              </a:rPr>
              <a:t>¿</a:t>
            </a:r>
            <a:r>
              <a:rPr lang="es-ES" b="1" noProof="0" dirty="0">
                <a:solidFill>
                  <a:schemeClr val="bg1"/>
                </a:solidFill>
              </a:rPr>
              <a:t>Qué es el </a:t>
            </a:r>
            <a:r>
              <a:rPr lang="es-ES" b="1" noProof="0" dirty="0" err="1">
                <a:solidFill>
                  <a:schemeClr val="bg1"/>
                </a:solidFill>
              </a:rPr>
              <a:t>Strength</a:t>
            </a:r>
            <a:r>
              <a:rPr lang="es-ES" b="1" noProof="0" dirty="0">
                <a:solidFill>
                  <a:schemeClr val="bg1"/>
                </a:solidFill>
              </a:rPr>
              <a:t> </a:t>
            </a:r>
            <a:r>
              <a:rPr lang="es-ES" b="1" noProof="0" dirty="0" err="1">
                <a:solidFill>
                  <a:schemeClr val="bg1"/>
                </a:solidFill>
              </a:rPr>
              <a:t>Deployment</a:t>
            </a:r>
            <a:r>
              <a:rPr lang="es-ES" b="1" noProof="0" dirty="0">
                <a:solidFill>
                  <a:schemeClr val="bg1"/>
                </a:solidFill>
              </a:rPr>
              <a:t> </a:t>
            </a:r>
            <a:r>
              <a:rPr lang="es-ES" b="1" noProof="0" dirty="0" err="1">
                <a:solidFill>
                  <a:schemeClr val="bg1"/>
                </a:solidFill>
              </a:rPr>
              <a:t>Inventory</a:t>
            </a:r>
            <a:r>
              <a:rPr lang="es-ES" b="1" noProof="0" dirty="0">
                <a:solidFill>
                  <a:schemeClr val="bg1"/>
                </a:solidFill>
                <a:latin typeface="Trebuchet MS"/>
                <a:cs typeface="Trebuchet MS"/>
              </a:rPr>
              <a:t>?</a:t>
            </a:r>
          </a:p>
        </p:txBody>
      </p:sp>
      <p:pic>
        <p:nvPicPr>
          <p:cNvPr id="5" name="Picture 4" descr="SDIcore_RGB-bi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59" y="3978252"/>
            <a:ext cx="1496947" cy="96625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98243" y="4302661"/>
            <a:ext cx="973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b="1" dirty="0" smtClean="0"/>
              <a:t>2.0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4858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03286"/>
            <a:ext cx="9144000" cy="35161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05042" y="3281833"/>
            <a:ext cx="5905501" cy="235909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b="1" dirty="0" smtClean="0"/>
              <a:t>Sistema de Valores Motivacionales (</a:t>
            </a:r>
            <a:r>
              <a:rPr lang="es-ES" sz="2400" b="1" noProof="0" dirty="0" smtClean="0"/>
              <a:t>Motivos)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dirty="0" smtClean="0"/>
              <a:t>Secuencia de Conflicto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b="1" noProof="0" dirty="0" smtClean="0"/>
              <a:t>Retrato de </a:t>
            </a:r>
            <a:r>
              <a:rPr lang="es-ES" sz="2400" b="1" dirty="0"/>
              <a:t>F</a:t>
            </a:r>
            <a:r>
              <a:rPr lang="es-ES" sz="2400" b="1" noProof="0" dirty="0" err="1" smtClean="0"/>
              <a:t>ortalezas</a:t>
            </a:r>
            <a:endParaRPr lang="es-ES" sz="2400" b="1" noProof="0" dirty="0" smtClean="0"/>
          </a:p>
          <a:p>
            <a:pPr marL="457200" indent="-457200">
              <a:buFont typeface="+mj-lt"/>
              <a:buAutoNum type="arabicPeriod"/>
            </a:pPr>
            <a:r>
              <a:rPr lang="es-ES" sz="2400" b="1" dirty="0"/>
              <a:t>Retrato de </a:t>
            </a:r>
            <a:r>
              <a:rPr lang="es-ES" sz="2400" b="1" dirty="0" smtClean="0"/>
              <a:t>Fortalezas Excedidas</a:t>
            </a:r>
            <a:endParaRPr lang="es-ES" sz="2400" b="1" dirty="0"/>
          </a:p>
          <a:p>
            <a:pPr marL="0" indent="0">
              <a:buNone/>
            </a:pPr>
            <a:endParaRPr lang="es-ES" sz="1800" noProof="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5127" y="570714"/>
            <a:ext cx="7293747" cy="1613142"/>
          </a:xfrm>
        </p:spPr>
        <p:txBody>
          <a:bodyPr>
            <a:normAutofit/>
          </a:bodyPr>
          <a:lstStyle/>
          <a:p>
            <a:pPr algn="l"/>
            <a:r>
              <a:rPr lang="es-ES" noProof="0" dirty="0" smtClean="0">
                <a:solidFill>
                  <a:schemeClr val="bg1"/>
                </a:solidFill>
              </a:rPr>
              <a:t>¿</a:t>
            </a:r>
            <a:r>
              <a:rPr lang="es-ES" b="1" noProof="0" dirty="0" smtClean="0">
                <a:solidFill>
                  <a:schemeClr val="bg1"/>
                </a:solidFill>
              </a:rPr>
              <a:t>Resultados de los test</a:t>
            </a:r>
            <a:r>
              <a:rPr lang="es-ES" b="1" noProof="0" dirty="0" smtClean="0">
                <a:solidFill>
                  <a:schemeClr val="bg1"/>
                </a:solidFill>
                <a:latin typeface="Trebuchet MS"/>
                <a:cs typeface="Trebuchet MS"/>
              </a:rPr>
              <a:t>?</a:t>
            </a:r>
            <a:endParaRPr lang="es-ES" b="1" noProof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5" name="Picture 4" descr="SDIcore_RGB-big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59" y="3978252"/>
            <a:ext cx="1496947" cy="96625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98243" y="4302661"/>
            <a:ext cx="9733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4400" b="1" dirty="0" smtClean="0"/>
              <a:t>2.0</a:t>
            </a:r>
            <a:endParaRPr lang="en-US" sz="44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2771586" y="3184634"/>
            <a:ext cx="6138957" cy="956442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20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83856"/>
            <a:ext cx="9144000" cy="3997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25127" y="570714"/>
            <a:ext cx="7293747" cy="1613142"/>
          </a:xfrm>
        </p:spPr>
        <p:txBody>
          <a:bodyPr>
            <a:normAutofit fontScale="90000"/>
          </a:bodyPr>
          <a:lstStyle/>
          <a:p>
            <a:r>
              <a:rPr lang="es-ES" b="1" noProof="0" dirty="0" smtClean="0">
                <a:solidFill>
                  <a:schemeClr val="bg1"/>
                </a:solidFill>
              </a:rPr>
              <a:t>Uso ético de las evaluaciones del SDI 2.0</a:t>
            </a:r>
            <a:endParaRPr lang="es-ES" b="1" noProof="0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3599363" y="2183856"/>
            <a:ext cx="2518927" cy="1093850"/>
            <a:chOff x="252659" y="3978252"/>
            <a:chExt cx="2518927" cy="1093850"/>
          </a:xfrm>
        </p:grpSpPr>
        <p:pic>
          <p:nvPicPr>
            <p:cNvPr id="5" name="Picture 4" descr="SDIcore_RGB-big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659" y="3978252"/>
              <a:ext cx="1496947" cy="966258"/>
            </a:xfrm>
            <a:prstGeom prst="rect">
              <a:avLst/>
            </a:prstGeom>
          </p:spPr>
        </p:pic>
        <p:sp>
          <p:nvSpPr>
            <p:cNvPr id="6" name="CuadroTexto 5"/>
            <p:cNvSpPr txBox="1"/>
            <p:nvPr/>
          </p:nvSpPr>
          <p:spPr>
            <a:xfrm>
              <a:off x="1798243" y="4302661"/>
              <a:ext cx="97334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sz="4400" b="1" dirty="0" smtClean="0"/>
                <a:t>2.0</a:t>
              </a:r>
              <a:endParaRPr lang="en-US" sz="4400" b="1" dirty="0"/>
            </a:p>
          </p:txBody>
        </p:sp>
      </p:grpSp>
      <p:sp>
        <p:nvSpPr>
          <p:cNvPr id="10" name="Content Placeholder 4"/>
          <p:cNvSpPr>
            <a:spLocks noGrp="1"/>
          </p:cNvSpPr>
          <p:nvPr>
            <p:ph sz="half" idx="1"/>
          </p:nvPr>
        </p:nvSpPr>
        <p:spPr>
          <a:xfrm>
            <a:off x="692983" y="3863985"/>
            <a:ext cx="3693089" cy="2134479"/>
          </a:xfrm>
        </p:spPr>
        <p:txBody>
          <a:bodyPr/>
          <a:lstStyle/>
          <a:p>
            <a:r>
              <a:rPr lang="es-ES" b="1" noProof="0" dirty="0" smtClean="0"/>
              <a:t>Generar conversaciones.</a:t>
            </a:r>
          </a:p>
          <a:p>
            <a:r>
              <a:rPr lang="es-ES" b="1" noProof="0" dirty="0" smtClean="0"/>
              <a:t>Construir Relaciones.</a:t>
            </a:r>
          </a:p>
          <a:p>
            <a:r>
              <a:rPr lang="es-ES" b="1" noProof="0" dirty="0" smtClean="0"/>
              <a:t>Manejar conflictos.</a:t>
            </a:r>
          </a:p>
          <a:p>
            <a:r>
              <a:rPr lang="es-ES" b="1" noProof="0" dirty="0" smtClean="0"/>
              <a:t>Promover efectividad.</a:t>
            </a:r>
            <a:endParaRPr lang="es-ES" b="1" noProof="0" dirty="0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883983" y="3863985"/>
            <a:ext cx="3693089" cy="2134479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smtClean="0"/>
              <a:t>Diagnosticar.</a:t>
            </a:r>
          </a:p>
          <a:p>
            <a:r>
              <a:rPr lang="es-ES" b="1" smtClean="0"/>
              <a:t>Predecir.</a:t>
            </a:r>
          </a:p>
          <a:p>
            <a:r>
              <a:rPr lang="es-ES" b="1" smtClean="0"/>
              <a:t>Tomar decisiones de selección.</a:t>
            </a:r>
          </a:p>
          <a:p>
            <a:r>
              <a:rPr lang="es-ES" b="1" smtClean="0"/>
              <a:t>Prescribir.</a:t>
            </a:r>
          </a:p>
          <a:p>
            <a:endParaRPr lang="es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26204" y="3279210"/>
            <a:ext cx="1754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Es para:</a:t>
            </a:r>
            <a:endParaRPr lang="en-US" sz="3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383676" y="3303594"/>
            <a:ext cx="2484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/>
              <a:t>No es para: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5945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33863"/>
            <a:ext cx="9144000" cy="2885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16619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rgbClr val="C00737"/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70714" y="1243167"/>
            <a:ext cx="6510528" cy="2077492"/>
          </a:xfrm>
          <a:prstGeom prst="rect">
            <a:avLst/>
          </a:prstGeom>
          <a:noFill/>
          <a:effectLst>
            <a:outerShdw blurRad="127000" dist="38100" dir="2700000" algn="tl" rotWithShape="0">
              <a:schemeClr val="bg1">
                <a:alpha val="29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SISTEMA DE VALORES </a:t>
            </a:r>
            <a:r>
              <a:rPr lang="en-US" sz="4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MOTIVACIONALES (SVM)</a:t>
            </a:r>
            <a:endParaRPr lang="en-US" sz="40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100" b="1" dirty="0">
                <a:latin typeface="Century Gothic"/>
                <a:cs typeface="Century Gothic"/>
              </a:rPr>
              <a:t>STRENGTH DEPLOYMENT INVENTORY (SDI</a:t>
            </a:r>
            <a:r>
              <a:rPr lang="en-US" sz="2100" b="1" dirty="0" smtClean="0">
                <a:latin typeface="Century Gothic"/>
                <a:cs typeface="Century Gothic"/>
              </a:rPr>
              <a:t>)</a:t>
            </a:r>
          </a:p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MOTIVOS</a:t>
            </a:r>
            <a:endParaRPr lang="en-US" sz="2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159" y="-858808"/>
            <a:ext cx="285992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>
                <a:solidFill>
                  <a:schemeClr val="bg1"/>
                </a:solidFill>
                <a:latin typeface="Century Gothic"/>
                <a:cs typeface="Century Gothic"/>
              </a:rPr>
              <a:t>1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30352" y="4552618"/>
            <a:ext cx="8613649" cy="1548148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b="1" dirty="0">
                <a:latin typeface="Century Gothic"/>
                <a:cs typeface="Century Gothic"/>
              </a:rPr>
              <a:t>Las conductas son dirigidas por los  motivos.</a:t>
            </a:r>
          </a:p>
          <a:p>
            <a:pPr marL="342900" indent="-342900">
              <a:spcAft>
                <a:spcPts val="600"/>
              </a:spcAft>
            </a:pPr>
            <a:r>
              <a:rPr lang="es-ES" sz="2000" b="1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  Los motivos cambian en el conflicto.</a:t>
            </a:r>
          </a:p>
          <a:p>
            <a:pPr marL="342900" indent="-342900">
              <a:spcAft>
                <a:spcPts val="600"/>
              </a:spcAft>
            </a:pPr>
            <a:r>
              <a:rPr lang="es-ES" sz="2000" b="1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  Las Fortalezas  pueden ser excedidas.</a:t>
            </a:r>
          </a:p>
          <a:p>
            <a:pPr marL="342900" indent="-342900">
              <a:spcAft>
                <a:spcPts val="600"/>
              </a:spcAft>
            </a:pPr>
            <a:r>
              <a:rPr lang="es-ES" sz="2000" b="1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  Los Filtros influencian la percepción.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8261132" y="183196"/>
            <a:ext cx="620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52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73208" y="2348444"/>
            <a:ext cx="4681111" cy="3430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 err="1">
                <a:cs typeface="Arial" pitchFamily="34" charset="0"/>
              </a:rPr>
              <a:t>En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todos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los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grupos</a:t>
            </a:r>
            <a:r>
              <a:rPr lang="en-US" sz="2800" b="1" dirty="0">
                <a:cs typeface="Arial" pitchFamily="34" charset="0"/>
              </a:rPr>
              <a:t> hay </a:t>
            </a:r>
            <a:r>
              <a:rPr lang="en-US" sz="2800" b="1" dirty="0" err="1">
                <a:cs typeface="Arial" pitchFamily="34" charset="0"/>
              </a:rPr>
              <a:t>mútliples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motivadores</a:t>
            </a:r>
            <a:r>
              <a:rPr lang="en-US" sz="2800" b="1" dirty="0">
                <a:cs typeface="Arial" pitchFamily="34" charset="0"/>
              </a:rPr>
              <a:t> y </a:t>
            </a:r>
            <a:r>
              <a:rPr lang="en-US" sz="2800" b="1" dirty="0" err="1">
                <a:cs typeface="Arial" pitchFamily="34" charset="0"/>
              </a:rPr>
              <a:t>múltiples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tipos</a:t>
            </a:r>
            <a:r>
              <a:rPr lang="en-US" sz="2800" b="1" dirty="0">
                <a:cs typeface="Arial" pitchFamily="34" charset="0"/>
              </a:rPr>
              <a:t> de </a:t>
            </a:r>
            <a:r>
              <a:rPr lang="en-US" sz="2800" b="1" dirty="0" err="1">
                <a:cs typeface="Arial" pitchFamily="34" charset="0"/>
              </a:rPr>
              <a:t>conducta</a:t>
            </a:r>
            <a:r>
              <a:rPr lang="en-US" sz="2800" b="1" dirty="0">
                <a:cs typeface="Arial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US" sz="2800" b="1" dirty="0" err="1">
                <a:cs typeface="Arial" pitchFamily="34" charset="0"/>
              </a:rPr>
              <a:t>Cada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uno</a:t>
            </a:r>
            <a:r>
              <a:rPr lang="en-US" sz="2800" b="1" dirty="0">
                <a:cs typeface="Arial" pitchFamily="34" charset="0"/>
              </a:rPr>
              <a:t> de </a:t>
            </a:r>
            <a:r>
              <a:rPr lang="en-US" sz="2800" b="1" dirty="0" err="1">
                <a:cs typeface="Arial" pitchFamily="34" charset="0"/>
              </a:rPr>
              <a:t>nosotros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tiene</a:t>
            </a:r>
            <a:r>
              <a:rPr lang="en-US" sz="2800" b="1" dirty="0">
                <a:cs typeface="Arial" pitchFamily="34" charset="0"/>
              </a:rPr>
              <a:t> un </a:t>
            </a:r>
            <a:r>
              <a:rPr lang="en-US" sz="2800" b="1" dirty="0" err="1">
                <a:cs typeface="Arial" pitchFamily="34" charset="0"/>
              </a:rPr>
              <a:t>motivador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diferente</a:t>
            </a:r>
            <a:r>
              <a:rPr lang="en-US" sz="2800" b="1" dirty="0">
                <a:cs typeface="Arial" pitchFamily="34" charset="0"/>
              </a:rPr>
              <a:t> que le produce </a:t>
            </a:r>
            <a:r>
              <a:rPr lang="en-US" sz="2800" b="1" dirty="0" err="1">
                <a:cs typeface="Arial" pitchFamily="34" charset="0"/>
              </a:rPr>
              <a:t>una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conducta</a:t>
            </a: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err="1">
                <a:cs typeface="Arial" pitchFamily="34" charset="0"/>
              </a:rPr>
              <a:t>diferente</a:t>
            </a:r>
            <a:r>
              <a:rPr lang="en-US" sz="2800" b="1" dirty="0">
                <a:cs typeface="Arial" pitchFamily="34" charset="0"/>
              </a:rPr>
              <a:t>.</a:t>
            </a:r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Relaciones y motivación</a:t>
            </a:r>
            <a:endParaRPr lang="en-US" b="1" dirty="0"/>
          </a:p>
        </p:txBody>
      </p:sp>
      <p:pic>
        <p:nvPicPr>
          <p:cNvPr id="14" name="Picture 3" descr="Siete Enannit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8943" y="2647232"/>
            <a:ext cx="3533301" cy="28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99407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808" y="-255311"/>
            <a:ext cx="18161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>
                    <a:lumMod val="75000"/>
                  </a:schemeClr>
                </a:solidFill>
                <a:latin typeface="Century Gothic"/>
                <a:cs typeface="Century Gothic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4637" y="711432"/>
            <a:ext cx="4888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Century Gothic"/>
                <a:cs typeface="Century Gothic"/>
              </a:rPr>
              <a:t>Motivos</a:t>
            </a:r>
            <a:r>
              <a:rPr lang="en-US" sz="4000" b="1" dirty="0">
                <a:latin typeface="Century Gothic"/>
                <a:cs typeface="Century Gothic"/>
              </a:rPr>
              <a:t> </a:t>
            </a:r>
            <a:r>
              <a:rPr lang="en-US" sz="4000" b="1" dirty="0" err="1">
                <a:latin typeface="Century Gothic"/>
                <a:cs typeface="Century Gothic"/>
              </a:rPr>
              <a:t>Primarios</a:t>
            </a:r>
            <a:endParaRPr lang="en-US" sz="4000" b="1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0390" y="2267418"/>
            <a:ext cx="5334000" cy="563756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640" dirty="0"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70390" y="3265452"/>
            <a:ext cx="5334000" cy="563756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640" dirty="0" err="1">
                <a:latin typeface="Century Gothic"/>
                <a:cs typeface="Century Gothic"/>
              </a:rPr>
              <a:t>DESEMPEÑO</a:t>
            </a:r>
            <a:endParaRPr lang="en-US" sz="2400" spc="64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70390" y="4265963"/>
            <a:ext cx="5334000" cy="563756"/>
          </a:xfrm>
          <a:prstGeom prst="rect">
            <a:avLst/>
          </a:prstGeom>
          <a:solidFill>
            <a:srgbClr val="00AC6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pc="640" dirty="0" err="1">
                <a:latin typeface="Century Gothic"/>
                <a:cs typeface="Century Gothic"/>
              </a:rPr>
              <a:t>PROCESOS</a:t>
            </a:r>
            <a:endParaRPr lang="en-US" sz="2400" spc="640" dirty="0"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9651" y="1615085"/>
            <a:ext cx="49266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i="1" dirty="0">
                <a:latin typeface="Century Gothic"/>
                <a:cs typeface="Century Gothic"/>
              </a:rPr>
              <a:t>Nos </a:t>
            </a:r>
            <a:r>
              <a:rPr lang="en-US" sz="1600" i="1" dirty="0" err="1">
                <a:latin typeface="Century Gothic"/>
                <a:cs typeface="Century Gothic"/>
              </a:rPr>
              <a:t>motivamos</a:t>
            </a:r>
            <a:r>
              <a:rPr lang="en-US" sz="1600" i="1" dirty="0">
                <a:latin typeface="Century Gothic"/>
                <a:cs typeface="Century Gothic"/>
              </a:rPr>
              <a:t>  </a:t>
            </a:r>
            <a:r>
              <a:rPr lang="en-US" sz="1600" i="1" dirty="0" err="1">
                <a:latin typeface="Century Gothic"/>
                <a:cs typeface="Century Gothic"/>
              </a:rPr>
              <a:t>por</a:t>
            </a:r>
            <a:r>
              <a:rPr lang="en-US" sz="1600" i="1" dirty="0">
                <a:latin typeface="Century Gothic"/>
                <a:cs typeface="Century Gothic"/>
              </a:rPr>
              <a:t> la </a:t>
            </a:r>
            <a:r>
              <a:rPr lang="en-US" sz="1600" i="1" dirty="0" err="1">
                <a:latin typeface="Century Gothic"/>
                <a:cs typeface="Century Gothic"/>
              </a:rPr>
              <a:t>preocupación</a:t>
            </a:r>
            <a:r>
              <a:rPr lang="en-US" sz="1600" i="1" dirty="0">
                <a:latin typeface="Century Gothic"/>
                <a:cs typeface="Century Gothic"/>
              </a:rPr>
              <a:t> por...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70390" y="2806394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i="1" dirty="0">
                <a:solidFill>
                  <a:srgbClr val="008ED8"/>
                </a:solidFill>
                <a:latin typeface="Century Gothic"/>
                <a:cs typeface="Century Gothic"/>
              </a:rPr>
              <a:t>...</a:t>
            </a:r>
            <a:r>
              <a:rPr lang="en-US" b="1" i="1" dirty="0" err="1">
                <a:solidFill>
                  <a:srgbClr val="008ED8"/>
                </a:solidFill>
                <a:latin typeface="Century Gothic"/>
                <a:cs typeface="Century Gothic"/>
              </a:rPr>
              <a:t>querer</a:t>
            </a:r>
            <a:r>
              <a:rPr lang="en-US" b="1" i="1" dirty="0">
                <a:solidFill>
                  <a:srgbClr val="008ED8"/>
                </a:solidFill>
                <a:latin typeface="Century Gothic"/>
                <a:cs typeface="Century Gothic"/>
              </a:rPr>
              <a:t> </a:t>
            </a:r>
            <a:r>
              <a:rPr lang="en-US" b="1" i="1" dirty="0" err="1">
                <a:solidFill>
                  <a:srgbClr val="008ED8"/>
                </a:solidFill>
                <a:latin typeface="Century Gothic"/>
                <a:cs typeface="Century Gothic"/>
              </a:rPr>
              <a:t>ayudar</a:t>
            </a:r>
            <a:r>
              <a:rPr lang="en-US" b="1" i="1" dirty="0">
                <a:solidFill>
                  <a:srgbClr val="008ED8"/>
                </a:solidFill>
                <a:latin typeface="Century Gothic"/>
                <a:cs typeface="Century Gothic"/>
              </a:rPr>
              <a:t> a los </a:t>
            </a:r>
            <a:r>
              <a:rPr lang="en-US" b="1" i="1" dirty="0" err="1">
                <a:solidFill>
                  <a:srgbClr val="008ED8"/>
                </a:solidFill>
                <a:latin typeface="Century Gothic"/>
                <a:cs typeface="Century Gothic"/>
              </a:rPr>
              <a:t>demás</a:t>
            </a:r>
            <a:endParaRPr lang="en-US" b="1" i="1" dirty="0">
              <a:solidFill>
                <a:srgbClr val="008ED8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0390" y="379977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i="1" dirty="0">
                <a:solidFill>
                  <a:srgbClr val="C00737"/>
                </a:solidFill>
                <a:latin typeface="Century Gothic"/>
                <a:cs typeface="Century Gothic"/>
              </a:rPr>
              <a:t>...</a:t>
            </a:r>
            <a:r>
              <a:rPr lang="en-US" b="1" i="1" dirty="0" err="1">
                <a:solidFill>
                  <a:srgbClr val="C00737"/>
                </a:solidFill>
                <a:latin typeface="Century Gothic"/>
                <a:cs typeface="Century Gothic"/>
              </a:rPr>
              <a:t>querer</a:t>
            </a:r>
            <a:r>
              <a:rPr lang="en-US" b="1" i="1" dirty="0">
                <a:solidFill>
                  <a:srgbClr val="C00737"/>
                </a:solidFill>
                <a:latin typeface="Century Gothic"/>
                <a:cs typeface="Century Gothic"/>
              </a:rPr>
              <a:t> </a:t>
            </a:r>
            <a:r>
              <a:rPr lang="en-US" b="1" i="1" dirty="0" err="1">
                <a:solidFill>
                  <a:srgbClr val="C00737"/>
                </a:solidFill>
                <a:latin typeface="Century Gothic"/>
                <a:cs typeface="Century Gothic"/>
              </a:rPr>
              <a:t>lograr</a:t>
            </a:r>
            <a:r>
              <a:rPr lang="en-US" b="1" i="1" dirty="0">
                <a:solidFill>
                  <a:srgbClr val="C00737"/>
                </a:solidFill>
                <a:latin typeface="Century Gothic"/>
                <a:cs typeface="Century Gothic"/>
              </a:rPr>
              <a:t> </a:t>
            </a:r>
            <a:r>
              <a:rPr lang="en-US" b="1" i="1" dirty="0" err="1">
                <a:solidFill>
                  <a:srgbClr val="C00737"/>
                </a:solidFill>
                <a:latin typeface="Century Gothic"/>
                <a:cs typeface="Century Gothic"/>
              </a:rPr>
              <a:t>resultados</a:t>
            </a:r>
            <a:endParaRPr lang="en-US" b="1" i="1" dirty="0">
              <a:solidFill>
                <a:srgbClr val="C00737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70390" y="4804939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b="1" i="1" dirty="0">
                <a:solidFill>
                  <a:srgbClr val="00754A"/>
                </a:solidFill>
                <a:latin typeface="Century Gothic"/>
                <a:cs typeface="Century Gothic"/>
              </a:rPr>
              <a:t>...</a:t>
            </a:r>
            <a:r>
              <a:rPr lang="en-US" b="1" i="1" dirty="0" err="1">
                <a:solidFill>
                  <a:srgbClr val="00754A"/>
                </a:solidFill>
                <a:latin typeface="Century Gothic"/>
                <a:cs typeface="Century Gothic"/>
              </a:rPr>
              <a:t>querer</a:t>
            </a:r>
            <a:r>
              <a:rPr lang="en-US" b="1" i="1" dirty="0">
                <a:solidFill>
                  <a:srgbClr val="00754A"/>
                </a:solidFill>
                <a:latin typeface="Century Gothic"/>
                <a:cs typeface="Century Gothic"/>
              </a:rPr>
              <a:t> </a:t>
            </a:r>
            <a:r>
              <a:rPr lang="en-US" b="1" i="1" dirty="0" err="1">
                <a:solidFill>
                  <a:srgbClr val="00754A"/>
                </a:solidFill>
                <a:latin typeface="Century Gothic"/>
                <a:cs typeface="Century Gothic"/>
              </a:rPr>
              <a:t>establecer</a:t>
            </a:r>
            <a:r>
              <a:rPr lang="en-US" b="1" i="1" dirty="0">
                <a:solidFill>
                  <a:srgbClr val="00754A"/>
                </a:solidFill>
                <a:latin typeface="Century Gothic"/>
                <a:cs typeface="Century Gothic"/>
              </a:rPr>
              <a:t> el </a:t>
            </a:r>
            <a:r>
              <a:rPr lang="en-US" b="1" i="1" dirty="0" err="1">
                <a:solidFill>
                  <a:srgbClr val="00754A"/>
                </a:solidFill>
                <a:latin typeface="Century Gothic"/>
                <a:cs typeface="Century Gothic"/>
              </a:rPr>
              <a:t>orden</a:t>
            </a:r>
            <a:endParaRPr lang="en-US" b="1" i="1" dirty="0">
              <a:solidFill>
                <a:srgbClr val="00754A"/>
              </a:solidFill>
              <a:latin typeface="Century Gothic"/>
              <a:cs typeface="Century Gothic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8818879" y="6117332"/>
            <a:ext cx="177097" cy="177097"/>
          </a:xfrm>
          <a:prstGeom prst="mathPlus">
            <a:avLst>
              <a:gd name="adj1" fmla="val 794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05" y="2461480"/>
            <a:ext cx="20669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99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798133" y="3314870"/>
            <a:ext cx="1654976" cy="174917"/>
          </a:xfrm>
          <a:prstGeom prst="rect">
            <a:avLst/>
          </a:prstGeom>
          <a:solidFill>
            <a:srgbClr val="00B3F0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PEOPLE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29240" y="5186557"/>
            <a:ext cx="8097111" cy="123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>
                <a:solidFill>
                  <a:srgbClr val="00B3F0"/>
                </a:solidFill>
              </a:rPr>
              <a:t>Altruista</a:t>
            </a:r>
            <a:r>
              <a:rPr lang="es-ES" sz="1800" i="1" dirty="0">
                <a:solidFill>
                  <a:srgbClr val="00B3F0"/>
                </a:solidFill>
              </a:rPr>
              <a:t> </a:t>
            </a:r>
            <a:r>
              <a:rPr lang="es-ES" sz="1800" i="1" dirty="0"/>
              <a:t>– </a:t>
            </a:r>
            <a:r>
              <a:rPr lang="es-MX" sz="1800" i="1" dirty="0"/>
              <a:t>preocupación desinteresada por el bienestar de los demás.</a:t>
            </a:r>
            <a:endParaRPr lang="es-ES" sz="1800" i="1" dirty="0"/>
          </a:p>
          <a:p>
            <a:pPr marL="0" indent="0">
              <a:buNone/>
            </a:pPr>
            <a:r>
              <a:rPr lang="es-ES" sz="1800" b="1" i="1" dirty="0">
                <a:solidFill>
                  <a:srgbClr val="00B3F0"/>
                </a:solidFill>
              </a:rPr>
              <a:t>Cuidador</a:t>
            </a:r>
            <a:r>
              <a:rPr lang="es-ES" sz="1800" i="1" dirty="0">
                <a:solidFill>
                  <a:srgbClr val="00B3F0"/>
                </a:solidFill>
              </a:rPr>
              <a:t> </a:t>
            </a:r>
            <a:r>
              <a:rPr lang="es-ES" sz="1800" i="1" dirty="0"/>
              <a:t>– protege, apoya y anima a los demás.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9240" y="302299"/>
            <a:ext cx="5470310" cy="977861"/>
          </a:xfrm>
        </p:spPr>
        <p:txBody>
          <a:bodyPr>
            <a:noAutofit/>
          </a:bodyPr>
          <a:lstStyle/>
          <a:p>
            <a:pPr algn="l"/>
            <a:r>
              <a:rPr lang="es-ES" dirty="0"/>
              <a:t>SVM </a:t>
            </a:r>
            <a:r>
              <a:rPr lang="es-ES" b="1" dirty="0">
                <a:solidFill>
                  <a:srgbClr val="00B3F0"/>
                </a:solidFill>
              </a:rPr>
              <a:t>Azul </a:t>
            </a:r>
            <a:br>
              <a:rPr lang="es-ES" b="1" dirty="0">
                <a:solidFill>
                  <a:srgbClr val="00B3F0"/>
                </a:solidFill>
              </a:rPr>
            </a:br>
            <a:r>
              <a:rPr lang="es-ES" sz="3600" i="1" dirty="0"/>
              <a:t>Altruista-Cuidador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29240" y="1426464"/>
            <a:ext cx="4681111" cy="20262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400" b="1" noProof="0" dirty="0" smtClean="0"/>
              <a:t>Personas que se motivan por la protección, el crecimiento y el bienestar de los demás. Tienen un deseo fuerte de ayudar a aquellos que pueden beneficiarse genuinamente. </a:t>
            </a:r>
            <a:endParaRPr lang="es-ES" sz="2400" b="1" noProof="0" dirty="0"/>
          </a:p>
        </p:txBody>
      </p:sp>
      <p:pic>
        <p:nvPicPr>
          <p:cNvPr id="10" name="Picture 9" descr="MVS_Blue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429" y="495850"/>
            <a:ext cx="2410384" cy="2090421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blurRad="6350" stA="50000" endA="295" endPos="70000" dist="1016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5540818" y="2881472"/>
            <a:ext cx="2242758" cy="237041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34709" y="3222195"/>
            <a:ext cx="1654976" cy="174916"/>
          </a:xfrm>
          <a:prstGeom prst="rect">
            <a:avLst/>
          </a:prstGeom>
          <a:solidFill>
            <a:srgbClr val="ED145A">
              <a:alpha val="5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4709" y="3532623"/>
            <a:ext cx="1654976" cy="174916"/>
          </a:xfrm>
          <a:prstGeom prst="rect">
            <a:avLst/>
          </a:prstGeom>
          <a:solidFill>
            <a:srgbClr val="00AC6C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42078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798133" y="3314870"/>
            <a:ext cx="1654976" cy="174917"/>
          </a:xfrm>
          <a:prstGeom prst="rect">
            <a:avLst/>
          </a:prstGeom>
          <a:solidFill>
            <a:srgbClr val="00B3F0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PEOPLE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29240" y="5639799"/>
            <a:ext cx="8097111" cy="123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>
                <a:solidFill>
                  <a:srgbClr val="00B3F0"/>
                </a:solidFill>
              </a:rPr>
              <a:t>Altruista</a:t>
            </a:r>
            <a:r>
              <a:rPr lang="es-ES" sz="1800" i="1" dirty="0">
                <a:solidFill>
                  <a:srgbClr val="00B3F0"/>
                </a:solidFill>
              </a:rPr>
              <a:t> </a:t>
            </a:r>
            <a:r>
              <a:rPr lang="es-ES" sz="1800" i="1" dirty="0"/>
              <a:t>– </a:t>
            </a:r>
            <a:r>
              <a:rPr lang="es-MX" sz="1800" i="1" dirty="0"/>
              <a:t>preocupación desinteresada por el bienestar de los demás.</a:t>
            </a:r>
            <a:endParaRPr lang="es-ES" sz="1800" i="1" dirty="0"/>
          </a:p>
          <a:p>
            <a:pPr marL="0" indent="0">
              <a:buNone/>
            </a:pPr>
            <a:r>
              <a:rPr lang="es-ES" sz="1800" b="1" i="1" dirty="0">
                <a:solidFill>
                  <a:srgbClr val="00B3F0"/>
                </a:solidFill>
              </a:rPr>
              <a:t>Cuidador</a:t>
            </a:r>
            <a:r>
              <a:rPr lang="es-ES" sz="1800" i="1" dirty="0">
                <a:solidFill>
                  <a:srgbClr val="00B3F0"/>
                </a:solidFill>
              </a:rPr>
              <a:t> </a:t>
            </a:r>
            <a:r>
              <a:rPr lang="es-ES" sz="1800" i="1" dirty="0"/>
              <a:t>– protege, apoya y anima a los demás.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29240" y="302299"/>
            <a:ext cx="5470310" cy="977861"/>
          </a:xfrm>
        </p:spPr>
        <p:txBody>
          <a:bodyPr>
            <a:noAutofit/>
          </a:bodyPr>
          <a:lstStyle/>
          <a:p>
            <a:pPr algn="l"/>
            <a:r>
              <a:rPr lang="es-ES" dirty="0"/>
              <a:t>SVM </a:t>
            </a:r>
            <a:r>
              <a:rPr lang="es-ES" b="1" dirty="0">
                <a:solidFill>
                  <a:srgbClr val="00B3F0"/>
                </a:solidFill>
              </a:rPr>
              <a:t>Azul </a:t>
            </a:r>
            <a:br>
              <a:rPr lang="es-ES" b="1" dirty="0">
                <a:solidFill>
                  <a:srgbClr val="00B3F0"/>
                </a:solidFill>
              </a:rPr>
            </a:br>
            <a:r>
              <a:rPr lang="es-ES" sz="3600" i="1" dirty="0"/>
              <a:t>Altruista-Cuidador</a:t>
            </a:r>
          </a:p>
        </p:txBody>
      </p:sp>
      <p:pic>
        <p:nvPicPr>
          <p:cNvPr id="10" name="Picture 9" descr="MVS_Blue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429" y="495850"/>
            <a:ext cx="2410384" cy="2090421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blurRad="6350" stA="50000" endA="295" endPos="70000" dist="1016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5540818" y="2881472"/>
            <a:ext cx="2242758" cy="237041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34709" y="3222195"/>
            <a:ext cx="1654976" cy="174916"/>
          </a:xfrm>
          <a:prstGeom prst="rect">
            <a:avLst/>
          </a:prstGeom>
          <a:solidFill>
            <a:srgbClr val="ED145A">
              <a:alpha val="5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4709" y="3532623"/>
            <a:ext cx="1654976" cy="174916"/>
          </a:xfrm>
          <a:prstGeom prst="rect">
            <a:avLst/>
          </a:prstGeom>
          <a:solidFill>
            <a:srgbClr val="00AC6C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0779" y="1559911"/>
            <a:ext cx="5339650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00AEDE"/>
              </a:buClr>
              <a:buFont typeface="Wingdings" pitchFamily="2" charset="2"/>
              <a:buChar char="§"/>
            </a:pPr>
            <a:r>
              <a:rPr lang="en-US" b="1" dirty="0" err="1"/>
              <a:t>Abierto</a:t>
            </a:r>
            <a:r>
              <a:rPr lang="en-US" b="1" dirty="0"/>
              <a:t> y </a:t>
            </a:r>
            <a:r>
              <a:rPr lang="en-US" b="1" dirty="0" err="1"/>
              <a:t>responde</a:t>
            </a:r>
            <a:r>
              <a:rPr lang="en-US" b="1" dirty="0"/>
              <a:t> a las </a:t>
            </a:r>
            <a:r>
              <a:rPr lang="en-US" b="1" dirty="0" err="1"/>
              <a:t>necesidades</a:t>
            </a:r>
            <a:r>
              <a:rPr lang="en-US" b="1" dirty="0"/>
              <a:t> de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demás</a:t>
            </a:r>
            <a:endParaRPr lang="en-US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00AEDE"/>
              </a:buClr>
              <a:buFont typeface="Wingdings" pitchFamily="2" charset="2"/>
              <a:buChar char="§"/>
            </a:pPr>
            <a:r>
              <a:rPr lang="en-US" b="1" dirty="0" err="1"/>
              <a:t>Busca</a:t>
            </a:r>
            <a:r>
              <a:rPr lang="en-US" b="1" dirty="0"/>
              <a:t> </a:t>
            </a:r>
            <a:r>
              <a:rPr lang="en-US" b="1" dirty="0" err="1"/>
              <a:t>formas</a:t>
            </a:r>
            <a:r>
              <a:rPr lang="en-US" b="1" dirty="0"/>
              <a:t> de </a:t>
            </a:r>
            <a:r>
              <a:rPr lang="en-US" b="1" dirty="0" err="1"/>
              <a:t>traer</a:t>
            </a:r>
            <a:r>
              <a:rPr lang="en-US" b="1" dirty="0"/>
              <a:t> </a:t>
            </a:r>
            <a:r>
              <a:rPr lang="en-US" b="1" dirty="0" err="1"/>
              <a:t>ayuda</a:t>
            </a:r>
            <a:r>
              <a:rPr lang="en-US" b="1" dirty="0"/>
              <a:t> a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demás</a:t>
            </a:r>
            <a:endParaRPr lang="en-US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00AEDE"/>
              </a:buClr>
              <a:buFont typeface="Wingdings" pitchFamily="2" charset="2"/>
              <a:buChar char="§"/>
            </a:pPr>
            <a:r>
              <a:rPr lang="en-US" b="1" dirty="0" err="1"/>
              <a:t>Trata</a:t>
            </a:r>
            <a:r>
              <a:rPr lang="en-US" b="1" dirty="0"/>
              <a:t> de </a:t>
            </a:r>
            <a:r>
              <a:rPr lang="en-US" b="1" dirty="0" err="1"/>
              <a:t>hacer</a:t>
            </a:r>
            <a:r>
              <a:rPr lang="en-US" b="1" dirty="0"/>
              <a:t> la </a:t>
            </a:r>
            <a:r>
              <a:rPr lang="en-US" b="1" dirty="0" err="1"/>
              <a:t>vida</a:t>
            </a:r>
            <a:r>
              <a:rPr lang="en-US" b="1" dirty="0"/>
              <a:t> de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demás</a:t>
            </a:r>
            <a:r>
              <a:rPr lang="en-US" b="1" dirty="0"/>
              <a:t> mas </a:t>
            </a:r>
            <a:r>
              <a:rPr lang="en-US" b="1" dirty="0" err="1"/>
              <a:t>fácil</a:t>
            </a:r>
            <a:endParaRPr lang="en-US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00AEDE"/>
              </a:buClr>
              <a:buFont typeface="Wingdings" pitchFamily="2" charset="2"/>
              <a:buChar char="§"/>
            </a:pPr>
            <a:r>
              <a:rPr lang="en-US" b="1" dirty="0" err="1"/>
              <a:t>Trata</a:t>
            </a:r>
            <a:r>
              <a:rPr lang="en-US" b="1" dirty="0"/>
              <a:t> de </a:t>
            </a:r>
            <a:r>
              <a:rPr lang="en-US" b="1" dirty="0" err="1"/>
              <a:t>evitar</a:t>
            </a:r>
            <a:r>
              <a:rPr lang="en-US" b="1" dirty="0"/>
              <a:t>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carga</a:t>
            </a:r>
            <a:r>
              <a:rPr lang="en-US" b="1" dirty="0"/>
              <a:t> para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demás</a:t>
            </a:r>
            <a:endParaRPr lang="en-US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00AEDE"/>
              </a:buClr>
              <a:buFont typeface="Wingdings" pitchFamily="2" charset="2"/>
              <a:buChar char="§"/>
            </a:pPr>
            <a:r>
              <a:rPr lang="en-US" b="1" dirty="0"/>
              <a:t>Se </a:t>
            </a:r>
            <a:r>
              <a:rPr lang="en-US" b="1" dirty="0" err="1"/>
              <a:t>asegura</a:t>
            </a:r>
            <a:r>
              <a:rPr lang="en-US" b="1" dirty="0"/>
              <a:t> que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demás</a:t>
            </a:r>
            <a:r>
              <a:rPr lang="en-US" b="1" dirty="0"/>
              <a:t> </a:t>
            </a:r>
            <a:r>
              <a:rPr lang="en-US" b="1" dirty="0" err="1"/>
              <a:t>obtengan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potencial</a:t>
            </a:r>
            <a:endParaRPr lang="en-US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00AEDE"/>
              </a:buClr>
              <a:buFont typeface="Wingdings" pitchFamily="2" charset="2"/>
              <a:buChar char="§"/>
            </a:pPr>
            <a:r>
              <a:rPr lang="en-US" b="1" dirty="0"/>
              <a:t>Se </a:t>
            </a:r>
            <a:r>
              <a:rPr lang="en-US" b="1" dirty="0" err="1"/>
              <a:t>asegura</a:t>
            </a:r>
            <a:r>
              <a:rPr lang="en-US" b="1" dirty="0"/>
              <a:t> que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demás</a:t>
            </a:r>
            <a:r>
              <a:rPr lang="en-US" b="1" dirty="0"/>
              <a:t> </a:t>
            </a:r>
            <a:r>
              <a:rPr lang="en-US" b="1" dirty="0" err="1"/>
              <a:t>sean</a:t>
            </a:r>
            <a:r>
              <a:rPr lang="en-US" b="1" dirty="0"/>
              <a:t> </a:t>
            </a:r>
            <a:r>
              <a:rPr lang="en-US" b="1" dirty="0" err="1"/>
              <a:t>valorados</a:t>
            </a:r>
            <a:endParaRPr lang="en-US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00AEDE"/>
              </a:buClr>
              <a:buFont typeface="Wingdings" pitchFamily="2" charset="2"/>
              <a:buChar char="§"/>
            </a:pPr>
            <a:r>
              <a:rPr lang="en-US" b="1" dirty="0" err="1"/>
              <a:t>Defiende</a:t>
            </a:r>
            <a:r>
              <a:rPr lang="en-US" b="1" dirty="0"/>
              <a:t> </a:t>
            </a:r>
            <a:r>
              <a:rPr lang="en-US" b="1" dirty="0" err="1"/>
              <a:t>los</a:t>
            </a:r>
            <a:r>
              <a:rPr lang="en-US" b="1" dirty="0"/>
              <a:t> derechos de </a:t>
            </a:r>
            <a:r>
              <a:rPr lang="en-US" b="1" dirty="0" err="1"/>
              <a:t>los</a:t>
            </a:r>
            <a:r>
              <a:rPr lang="en-US" b="1" dirty="0"/>
              <a:t> </a:t>
            </a:r>
            <a:r>
              <a:rPr lang="en-US" b="1" dirty="0" err="1"/>
              <a:t>demás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107576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98133" y="3624531"/>
            <a:ext cx="1654976" cy="174916"/>
          </a:xfrm>
          <a:prstGeom prst="rect">
            <a:avLst/>
          </a:prstGeom>
          <a:solidFill>
            <a:srgbClr val="ED145A">
              <a:alpha val="5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PERFORMANCE</a:t>
            </a:r>
          </a:p>
        </p:txBody>
      </p:sp>
      <p:pic>
        <p:nvPicPr>
          <p:cNvPr id="3" name="Picture 2" descr="MVS_Red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338" y="749616"/>
            <a:ext cx="2629838" cy="2280745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stA="50000" endPos="70000" dist="101600" dir="5400000" sy="-100000" algn="bl" rotWithShape="0"/>
          </a:effectLst>
        </p:spPr>
      </p:pic>
      <p:sp>
        <p:nvSpPr>
          <p:cNvPr id="16" name="Rectangle 15"/>
          <p:cNvSpPr/>
          <p:nvPr/>
        </p:nvSpPr>
        <p:spPr>
          <a:xfrm>
            <a:off x="1143000" y="4448534"/>
            <a:ext cx="6858000" cy="854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2274" y="5451360"/>
            <a:ext cx="6925534" cy="751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>
                <a:solidFill>
                  <a:srgbClr val="ED145A"/>
                </a:solidFill>
              </a:rPr>
              <a:t>Asertivo</a:t>
            </a:r>
            <a:r>
              <a:rPr lang="es-ES" sz="1800" i="1" dirty="0">
                <a:solidFill>
                  <a:srgbClr val="ED145A"/>
                </a:solidFill>
              </a:rPr>
              <a:t> </a:t>
            </a:r>
            <a:r>
              <a:rPr lang="es-ES" sz="1800" i="1" dirty="0"/>
              <a:t>– seguro de uno mismo y enérgico.</a:t>
            </a:r>
          </a:p>
          <a:p>
            <a:pPr marL="0" indent="0">
              <a:buNone/>
            </a:pPr>
            <a:r>
              <a:rPr lang="es-ES" sz="1800" b="1" i="1" dirty="0">
                <a:solidFill>
                  <a:srgbClr val="ED145A"/>
                </a:solidFill>
              </a:rPr>
              <a:t>Directivo</a:t>
            </a:r>
            <a:r>
              <a:rPr lang="es-ES" sz="1800" i="1" dirty="0">
                <a:solidFill>
                  <a:srgbClr val="ED145A"/>
                </a:solidFill>
              </a:rPr>
              <a:t> </a:t>
            </a:r>
            <a:r>
              <a:rPr lang="es-ES" sz="1800" i="1" dirty="0"/>
              <a:t>– guía o dirige con autoridad.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4748" y="273572"/>
            <a:ext cx="6170873" cy="1837860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SVM </a:t>
            </a:r>
            <a:r>
              <a:rPr lang="es-ES" b="1" dirty="0">
                <a:solidFill>
                  <a:srgbClr val="ED145A"/>
                </a:solidFill>
              </a:rPr>
              <a:t>Rojo</a:t>
            </a:r>
            <a:r>
              <a:rPr lang="es-ES" sz="6600" noProof="0" dirty="0" smtClean="0"/>
              <a:t/>
            </a:r>
            <a:br>
              <a:rPr lang="es-ES" sz="6600" noProof="0" dirty="0" smtClean="0"/>
            </a:br>
            <a:r>
              <a:rPr lang="es-ES" sz="3600" i="1" dirty="0"/>
              <a:t>Asertivo-Directivo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747" y="2101371"/>
            <a:ext cx="4755603" cy="1561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noProof="0" dirty="0" smtClean="0"/>
              <a:t>Personas que se motivan por completar las tareas y lograr resultados. Tienen un deseo fuerte para establecer objetivos, tomar acciones decisivas y reclamar las recompensas ganadas.</a:t>
            </a:r>
            <a:endParaRPr lang="es-ES" sz="2400" b="1" noProof="0" dirty="0"/>
          </a:p>
        </p:txBody>
      </p:sp>
      <p:sp>
        <p:nvSpPr>
          <p:cNvPr id="11" name="Rectangle 10"/>
          <p:cNvSpPr/>
          <p:nvPr/>
        </p:nvSpPr>
        <p:spPr>
          <a:xfrm>
            <a:off x="5798133" y="3314870"/>
            <a:ext cx="1654976" cy="174917"/>
          </a:xfrm>
          <a:prstGeom prst="rect">
            <a:avLst/>
          </a:prstGeom>
          <a:solidFill>
            <a:srgbClr val="00B3F0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04242" y="3593467"/>
            <a:ext cx="2242758" cy="237041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1275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8133" y="3934959"/>
            <a:ext cx="1654976" cy="174916"/>
          </a:xfrm>
          <a:prstGeom prst="rect">
            <a:avLst/>
          </a:prstGeom>
          <a:solidFill>
            <a:srgbClr val="00AC6C">
              <a:alpha val="53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7560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98133" y="3624531"/>
            <a:ext cx="1654976" cy="174916"/>
          </a:xfrm>
          <a:prstGeom prst="rect">
            <a:avLst/>
          </a:prstGeom>
          <a:solidFill>
            <a:srgbClr val="ED145A">
              <a:alpha val="5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PERFORMANCE</a:t>
            </a:r>
          </a:p>
        </p:txBody>
      </p:sp>
      <p:pic>
        <p:nvPicPr>
          <p:cNvPr id="3" name="Picture 2" descr="MVS_Red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338" y="749616"/>
            <a:ext cx="2629838" cy="2280745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stA="50000" endPos="70000" dist="1016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2274" y="5451360"/>
            <a:ext cx="6925534" cy="751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>
                <a:solidFill>
                  <a:srgbClr val="ED145A"/>
                </a:solidFill>
              </a:rPr>
              <a:t>Asertivo</a:t>
            </a:r>
            <a:r>
              <a:rPr lang="es-ES" sz="1800" i="1" dirty="0">
                <a:solidFill>
                  <a:srgbClr val="ED145A"/>
                </a:solidFill>
              </a:rPr>
              <a:t> </a:t>
            </a:r>
            <a:r>
              <a:rPr lang="es-ES" sz="1800" i="1" dirty="0"/>
              <a:t>– seguro de uno mismo y enérgico.</a:t>
            </a:r>
          </a:p>
          <a:p>
            <a:pPr marL="0" indent="0">
              <a:buNone/>
            </a:pPr>
            <a:r>
              <a:rPr lang="es-ES" sz="1800" b="1" i="1" dirty="0">
                <a:solidFill>
                  <a:srgbClr val="ED145A"/>
                </a:solidFill>
              </a:rPr>
              <a:t>Directivo</a:t>
            </a:r>
            <a:r>
              <a:rPr lang="es-ES" sz="1800" i="1" dirty="0">
                <a:solidFill>
                  <a:srgbClr val="ED145A"/>
                </a:solidFill>
              </a:rPr>
              <a:t> </a:t>
            </a:r>
            <a:r>
              <a:rPr lang="es-ES" sz="1800" i="1" dirty="0"/>
              <a:t>– guía o dirige con autoridad.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4748" y="273572"/>
            <a:ext cx="6170873" cy="1837860"/>
          </a:xfrm>
        </p:spPr>
        <p:txBody>
          <a:bodyPr>
            <a:normAutofit/>
          </a:bodyPr>
          <a:lstStyle/>
          <a:p>
            <a:pPr algn="l"/>
            <a:r>
              <a:rPr lang="es-ES" dirty="0"/>
              <a:t>SVM </a:t>
            </a:r>
            <a:r>
              <a:rPr lang="es-ES" b="1" dirty="0">
                <a:solidFill>
                  <a:srgbClr val="ED145A"/>
                </a:solidFill>
              </a:rPr>
              <a:t>Rojo</a:t>
            </a:r>
            <a:r>
              <a:rPr lang="es-ES" sz="6600" noProof="0" dirty="0" smtClean="0"/>
              <a:t/>
            </a:r>
            <a:br>
              <a:rPr lang="es-ES" sz="6600" noProof="0" dirty="0" smtClean="0"/>
            </a:br>
            <a:r>
              <a:rPr lang="es-ES" sz="3600" i="1" dirty="0"/>
              <a:t>Asertivo-Directivo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8133" y="3314870"/>
            <a:ext cx="1654976" cy="174917"/>
          </a:xfrm>
          <a:prstGeom prst="rect">
            <a:avLst/>
          </a:prstGeom>
          <a:solidFill>
            <a:srgbClr val="00B3F0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04242" y="3593467"/>
            <a:ext cx="2242758" cy="237041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1275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98133" y="3934959"/>
            <a:ext cx="1654976" cy="174916"/>
          </a:xfrm>
          <a:prstGeom prst="rect">
            <a:avLst/>
          </a:prstGeom>
          <a:solidFill>
            <a:srgbClr val="00AC6C">
              <a:alpha val="53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1" y="1889988"/>
            <a:ext cx="57981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D7004A"/>
              </a:buClr>
              <a:buFont typeface="Wingdings" pitchFamily="2" charset="2"/>
              <a:buChar char="§"/>
            </a:pPr>
            <a:r>
              <a:rPr lang="en-US" sz="2000" b="1" dirty="0" err="1"/>
              <a:t>Compite</a:t>
            </a:r>
            <a:r>
              <a:rPr lang="en-US" sz="2000" b="1" dirty="0"/>
              <a:t> </a:t>
            </a:r>
            <a:r>
              <a:rPr lang="en-US" sz="2000" b="1" dirty="0" err="1"/>
              <a:t>por</a:t>
            </a:r>
            <a:r>
              <a:rPr lang="en-US" sz="2000" b="1" dirty="0"/>
              <a:t> la </a:t>
            </a:r>
            <a:r>
              <a:rPr lang="en-US" sz="2000" b="1" dirty="0" err="1"/>
              <a:t>autoridad</a:t>
            </a:r>
            <a:r>
              <a:rPr lang="en-US" sz="2000" b="1" dirty="0"/>
              <a:t>, </a:t>
            </a:r>
            <a:r>
              <a:rPr lang="en-US" sz="2000" b="1" dirty="0" err="1"/>
              <a:t>responsabilidad</a:t>
            </a:r>
            <a:r>
              <a:rPr lang="en-US" sz="2000" b="1" dirty="0"/>
              <a:t> y </a:t>
            </a:r>
            <a:r>
              <a:rPr lang="en-US" sz="2000" b="1" dirty="0" err="1"/>
              <a:t>posiciones</a:t>
            </a:r>
            <a:r>
              <a:rPr lang="en-US" sz="2000" b="1" dirty="0"/>
              <a:t> de </a:t>
            </a:r>
            <a:r>
              <a:rPr lang="en-US" sz="2000" b="1" dirty="0" err="1"/>
              <a:t>liderazgo</a:t>
            </a:r>
            <a:endParaRPr lang="en-US" sz="2000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D7004A"/>
              </a:buClr>
              <a:buFont typeface="Wingdings" pitchFamily="2" charset="2"/>
              <a:buChar char="§"/>
            </a:pPr>
            <a:r>
              <a:rPr lang="en-US" sz="2000" b="1" dirty="0" err="1"/>
              <a:t>Ejercita</a:t>
            </a:r>
            <a:r>
              <a:rPr lang="en-US" sz="2000" b="1" dirty="0"/>
              <a:t> la </a:t>
            </a:r>
            <a:r>
              <a:rPr lang="en-US" sz="2000" b="1" dirty="0" err="1"/>
              <a:t>persuación</a:t>
            </a:r>
            <a:endParaRPr lang="en-US" sz="2000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D7004A"/>
              </a:buClr>
              <a:buFont typeface="Wingdings" pitchFamily="2" charset="2"/>
              <a:buChar char="§"/>
            </a:pPr>
            <a:r>
              <a:rPr lang="en-US" sz="2000" b="1" dirty="0" err="1"/>
              <a:t>Alerta</a:t>
            </a:r>
            <a:r>
              <a:rPr lang="en-US" sz="2000" b="1" dirty="0"/>
              <a:t> a las </a:t>
            </a:r>
            <a:r>
              <a:rPr lang="en-US" sz="2000" b="1" dirty="0" err="1"/>
              <a:t>oportunidades</a:t>
            </a:r>
            <a:endParaRPr lang="en-US" sz="2000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D7004A"/>
              </a:buClr>
              <a:buFont typeface="Wingdings" pitchFamily="2" charset="2"/>
              <a:buChar char="§"/>
            </a:pPr>
            <a:r>
              <a:rPr lang="en-US" sz="2000" b="1" dirty="0" err="1"/>
              <a:t>Reclama</a:t>
            </a:r>
            <a:r>
              <a:rPr lang="en-US" sz="2000" b="1" dirty="0"/>
              <a:t> </a:t>
            </a:r>
            <a:r>
              <a:rPr lang="en-US" sz="2000" b="1" dirty="0" err="1"/>
              <a:t>los</a:t>
            </a:r>
            <a:r>
              <a:rPr lang="en-US" sz="2000" b="1" dirty="0"/>
              <a:t> derechos de las </a:t>
            </a:r>
            <a:r>
              <a:rPr lang="en-US" sz="2000" b="1" dirty="0" err="1"/>
              <a:t>ganancias</a:t>
            </a:r>
            <a:r>
              <a:rPr lang="en-US" sz="2000" b="1" dirty="0"/>
              <a:t> </a:t>
            </a:r>
            <a:r>
              <a:rPr lang="en-US" sz="2000" b="1" dirty="0" err="1"/>
              <a:t>ganadas</a:t>
            </a:r>
            <a:endParaRPr lang="en-US" sz="2000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D7004A"/>
              </a:buClr>
              <a:buFont typeface="Wingdings" pitchFamily="2" charset="2"/>
              <a:buChar char="§"/>
            </a:pPr>
            <a:r>
              <a:rPr lang="en-US" sz="2000" b="1" dirty="0" err="1"/>
              <a:t>Acepta</a:t>
            </a:r>
            <a:r>
              <a:rPr lang="en-US" sz="2000" b="1" dirty="0"/>
              <a:t> </a:t>
            </a:r>
            <a:r>
              <a:rPr lang="en-US" sz="2000" b="1" dirty="0" err="1"/>
              <a:t>los</a:t>
            </a:r>
            <a:r>
              <a:rPr lang="en-US" sz="2000" b="1" dirty="0"/>
              <a:t> </a:t>
            </a:r>
            <a:r>
              <a:rPr lang="en-US" sz="2000" b="1" dirty="0" err="1"/>
              <a:t>retos</a:t>
            </a:r>
            <a:endParaRPr lang="en-US" sz="2000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D7004A"/>
              </a:buClr>
              <a:buFont typeface="Wingdings" pitchFamily="2" charset="2"/>
              <a:buChar char="§"/>
            </a:pPr>
            <a:r>
              <a:rPr lang="en-US" sz="2000" b="1" dirty="0" err="1"/>
              <a:t>Acepta</a:t>
            </a:r>
            <a:r>
              <a:rPr lang="en-US" sz="2000" b="1" dirty="0"/>
              <a:t> la </a:t>
            </a:r>
            <a:r>
              <a:rPr lang="en-US" sz="2000" b="1" dirty="0" err="1"/>
              <a:t>toma</a:t>
            </a:r>
            <a:r>
              <a:rPr lang="en-US" sz="2000" b="1" dirty="0"/>
              <a:t> de </a:t>
            </a:r>
            <a:r>
              <a:rPr lang="en-US" sz="2000" b="1" dirty="0" err="1"/>
              <a:t>riesgos</a:t>
            </a:r>
            <a:r>
              <a:rPr lang="en-US" sz="2000" b="1" dirty="0"/>
              <a:t> </a:t>
            </a:r>
            <a:r>
              <a:rPr lang="en-US" sz="2000" b="1" dirty="0" err="1"/>
              <a:t>como</a:t>
            </a:r>
            <a:r>
              <a:rPr lang="en-US" sz="2000" b="1" dirty="0"/>
              <a:t> </a:t>
            </a:r>
            <a:r>
              <a:rPr lang="en-US" sz="2000" b="1" dirty="0" err="1"/>
              <a:t>necesarios</a:t>
            </a:r>
            <a:r>
              <a:rPr lang="en-US" sz="2000" b="1" dirty="0"/>
              <a:t> y </a:t>
            </a:r>
            <a:r>
              <a:rPr lang="en-US" sz="2000" b="1" dirty="0" err="1"/>
              <a:t>deseables</a:t>
            </a:r>
            <a:endParaRPr lang="en-US" sz="2000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rgbClr val="D7004A"/>
              </a:buClr>
              <a:buFont typeface="Wingdings" pitchFamily="2" charset="2"/>
              <a:buChar char="§"/>
            </a:pPr>
            <a:r>
              <a:rPr lang="en-US" sz="2000" b="1" dirty="0" err="1"/>
              <a:t>Demuestra</a:t>
            </a:r>
            <a:r>
              <a:rPr lang="en-US" sz="2000" b="1" dirty="0"/>
              <a:t> </a:t>
            </a:r>
            <a:r>
              <a:rPr lang="en-US" sz="2000" b="1" dirty="0" err="1"/>
              <a:t>competitividad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7240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339579" y="875256"/>
            <a:ext cx="7293747" cy="1060315"/>
          </a:xfrm>
        </p:spPr>
        <p:txBody>
          <a:bodyPr/>
          <a:lstStyle/>
          <a:p>
            <a:r>
              <a:rPr lang="es-CR" b="1" dirty="0" smtClean="0"/>
              <a:t>Facilitador</a:t>
            </a:r>
            <a:endParaRPr lang="en-U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CR" smtClean="0"/>
              <a:t>Rolando Guevara Ruiz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19508" y="3372140"/>
            <a:ext cx="7835385" cy="26590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76412" tIns="38206" rIns="76412" bIns="38206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spcBef>
                <a:spcPts val="600"/>
              </a:spcBef>
              <a:spcAft>
                <a:spcPts val="600"/>
              </a:spcAft>
              <a:defRPr sz="1100">
                <a:latin typeface="Arial" pitchFamily="34" charset="0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spcAft>
                <a:spcPts val="251"/>
              </a:spcAft>
            </a:pPr>
            <a:r>
              <a:rPr lang="es-CR" sz="2800" b="1" dirty="0"/>
              <a:t>Rolando Guevara</a:t>
            </a:r>
          </a:p>
          <a:p>
            <a:pPr marL="143273" indent="-143273">
              <a:spcBef>
                <a:spcPts val="0"/>
              </a:spcBef>
              <a:spcAft>
                <a:spcPts val="251"/>
              </a:spcAft>
              <a:buFont typeface="Arial" pitchFamily="34" charset="0"/>
              <a:buChar char="•"/>
            </a:pPr>
            <a:r>
              <a:rPr lang="es-CR" sz="1800" dirty="0"/>
              <a:t>30 años de experiencia en TI, Gerencia, y Administración de Proyectos</a:t>
            </a:r>
          </a:p>
          <a:p>
            <a:pPr marL="143273" indent="-143273">
              <a:spcBef>
                <a:spcPts val="0"/>
              </a:spcBef>
              <a:spcAft>
                <a:spcPts val="251"/>
              </a:spcAft>
              <a:buFont typeface="Arial" pitchFamily="34" charset="0"/>
              <a:buChar char="•"/>
            </a:pPr>
            <a:r>
              <a:rPr lang="es-CR" sz="1800" dirty="0"/>
              <a:t>Miembro Fundador del Costa Rica PMI </a:t>
            </a:r>
            <a:r>
              <a:rPr lang="es-CR" sz="1800" dirty="0" err="1"/>
              <a:t>Chapter</a:t>
            </a:r>
            <a:endParaRPr lang="es-CR" sz="1800" dirty="0"/>
          </a:p>
          <a:p>
            <a:pPr marL="143273" indent="-143273">
              <a:spcBef>
                <a:spcPts val="0"/>
              </a:spcBef>
              <a:spcAft>
                <a:spcPts val="251"/>
              </a:spcAft>
              <a:buFont typeface="Arial" pitchFamily="34" charset="0"/>
              <a:buChar char="•"/>
            </a:pPr>
            <a:r>
              <a:rPr lang="es-CR" sz="1800" dirty="0"/>
              <a:t>Certificado PMP por el PMI© del 2001 </a:t>
            </a:r>
          </a:p>
          <a:p>
            <a:pPr marL="143273" indent="-143273">
              <a:spcBef>
                <a:spcPts val="0"/>
              </a:spcBef>
              <a:spcAft>
                <a:spcPts val="251"/>
              </a:spcAft>
              <a:buFont typeface="Arial" pitchFamily="34" charset="0"/>
              <a:buChar char="•"/>
            </a:pPr>
            <a:r>
              <a:rPr lang="es-CR" sz="1800" dirty="0"/>
              <a:t>Gerente General de Grupo Sinergia  </a:t>
            </a:r>
            <a:r>
              <a:rPr lang="es-CR" sz="1800" dirty="0" smtClean="0"/>
              <a:t>2001-2021</a:t>
            </a:r>
            <a:endParaRPr lang="es-CR" sz="1800" dirty="0"/>
          </a:p>
          <a:p>
            <a:pPr marL="143273" indent="-143273">
              <a:spcBef>
                <a:spcPts val="0"/>
              </a:spcBef>
              <a:spcAft>
                <a:spcPts val="251"/>
              </a:spcAft>
              <a:buFont typeface="Arial" pitchFamily="34" charset="0"/>
              <a:buChar char="•"/>
            </a:pPr>
            <a:r>
              <a:rPr lang="es-CR" sz="1800" dirty="0" smtClean="0"/>
              <a:t>Facilitador </a:t>
            </a:r>
            <a:r>
              <a:rPr lang="es-CR" sz="1800" dirty="0"/>
              <a:t>L2 SDI© </a:t>
            </a:r>
            <a:r>
              <a:rPr lang="es-CR" sz="1800" dirty="0" smtClean="0"/>
              <a:t>desde el 2012</a:t>
            </a:r>
            <a:endParaRPr lang="es-CR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340" y="414577"/>
            <a:ext cx="3630039" cy="272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8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98133" y="3934959"/>
            <a:ext cx="1654976" cy="174916"/>
          </a:xfrm>
          <a:prstGeom prst="rect">
            <a:avLst/>
          </a:prstGeom>
          <a:solidFill>
            <a:srgbClr val="00AC6C">
              <a:alpha val="53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PROCESS</a:t>
            </a:r>
          </a:p>
        </p:txBody>
      </p:sp>
      <p:pic>
        <p:nvPicPr>
          <p:cNvPr id="5" name="Picture 4" descr="MVS_Green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338" y="622732"/>
            <a:ext cx="2776142" cy="2407628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stA="50000" endPos="70000" dist="1016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71378" y="5483157"/>
            <a:ext cx="7913086" cy="751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>
                <a:solidFill>
                  <a:srgbClr val="00AC6C"/>
                </a:solidFill>
              </a:rPr>
              <a:t>Analítico</a:t>
            </a:r>
            <a:r>
              <a:rPr lang="es-ES" sz="1800" i="1" dirty="0">
                <a:solidFill>
                  <a:srgbClr val="00AC6C"/>
                </a:solidFill>
              </a:rPr>
              <a:t> </a:t>
            </a:r>
            <a:r>
              <a:rPr lang="es-ES" sz="1800" i="1" dirty="0"/>
              <a:t>– examina metódicamente las estructuras o la información.</a:t>
            </a:r>
          </a:p>
          <a:p>
            <a:pPr marL="0" indent="0">
              <a:buNone/>
            </a:pPr>
            <a:r>
              <a:rPr lang="es-ES" sz="1800" b="1" i="1" dirty="0">
                <a:solidFill>
                  <a:srgbClr val="00AC6C"/>
                </a:solidFill>
              </a:rPr>
              <a:t>Autónomo</a:t>
            </a:r>
            <a:r>
              <a:rPr lang="es-ES" sz="1800" i="1" dirty="0">
                <a:solidFill>
                  <a:srgbClr val="00AC6C"/>
                </a:solidFill>
              </a:rPr>
              <a:t> </a:t>
            </a:r>
            <a:r>
              <a:rPr lang="es-ES" sz="1800" i="1" dirty="0"/>
              <a:t>– mantiene la independencia objetiva y el auto-gobierno.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8189" y="521303"/>
            <a:ext cx="5470310" cy="1209857"/>
          </a:xfrm>
        </p:spPr>
        <p:txBody>
          <a:bodyPr>
            <a:noAutofit/>
          </a:bodyPr>
          <a:lstStyle/>
          <a:p>
            <a:pPr algn="l"/>
            <a:r>
              <a:rPr lang="es-ES" dirty="0"/>
              <a:t>SVM </a:t>
            </a:r>
            <a:r>
              <a:rPr lang="es-ES" b="1" dirty="0">
                <a:solidFill>
                  <a:srgbClr val="00AC6C"/>
                </a:solidFill>
              </a:rPr>
              <a:t>Verde</a:t>
            </a:r>
            <a:r>
              <a:rPr lang="es-ES" sz="6600" noProof="0" dirty="0" smtClean="0"/>
              <a:t/>
            </a:r>
            <a:br>
              <a:rPr lang="es-ES" sz="6600" noProof="0" dirty="0" smtClean="0"/>
            </a:br>
            <a:r>
              <a:rPr lang="es-ES" sz="3600" i="1" dirty="0"/>
              <a:t>Analítico-Autónomo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1378" y="1955349"/>
            <a:ext cx="5132863" cy="1561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noProof="0" dirty="0" smtClean="0"/>
              <a:t>Personas que se motivan por el orden con sentido y pensar las cosas </a:t>
            </a:r>
            <a:r>
              <a:rPr lang="es-ES" sz="2400" b="1" dirty="0" smtClean="0"/>
              <a:t>en forma detallada. Tienen un deseo fuerte de perseguir intereses independientes, de ser prácticos y justos.</a:t>
            </a:r>
            <a:endParaRPr lang="es-ES" sz="2400" b="1" noProof="0" dirty="0"/>
          </a:p>
        </p:txBody>
      </p:sp>
      <p:sp>
        <p:nvSpPr>
          <p:cNvPr id="11" name="Rectangle 10"/>
          <p:cNvSpPr/>
          <p:nvPr/>
        </p:nvSpPr>
        <p:spPr>
          <a:xfrm>
            <a:off x="5798133" y="3314870"/>
            <a:ext cx="1654976" cy="174917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8133" y="3624529"/>
            <a:ext cx="1654976" cy="174917"/>
          </a:xfrm>
          <a:prstGeom prst="rect">
            <a:avLst/>
          </a:prstGeom>
          <a:solidFill>
            <a:srgbClr val="ED145A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4242" y="3903895"/>
            <a:ext cx="2242758" cy="237041"/>
          </a:xfrm>
          <a:prstGeom prst="rect">
            <a:avLst/>
          </a:prstGeom>
          <a:solidFill>
            <a:srgbClr val="00AC6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1275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9327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98133" y="3934959"/>
            <a:ext cx="1654976" cy="174916"/>
          </a:xfrm>
          <a:prstGeom prst="rect">
            <a:avLst/>
          </a:prstGeom>
          <a:solidFill>
            <a:srgbClr val="00AC6C">
              <a:alpha val="53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PROCESS</a:t>
            </a:r>
          </a:p>
        </p:txBody>
      </p:sp>
      <p:pic>
        <p:nvPicPr>
          <p:cNvPr id="5" name="Picture 4" descr="MVS_Green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338" y="622732"/>
            <a:ext cx="2776142" cy="2407628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stA="50000" endPos="70000" dist="1016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71378" y="5483157"/>
            <a:ext cx="7913086" cy="751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>
                <a:solidFill>
                  <a:srgbClr val="00AC6C"/>
                </a:solidFill>
              </a:rPr>
              <a:t>Analítico</a:t>
            </a:r>
            <a:r>
              <a:rPr lang="es-ES" sz="1800" i="1" dirty="0">
                <a:solidFill>
                  <a:srgbClr val="00AC6C"/>
                </a:solidFill>
              </a:rPr>
              <a:t> </a:t>
            </a:r>
            <a:r>
              <a:rPr lang="es-ES" sz="1800" i="1" dirty="0"/>
              <a:t>– examina metódicamente las estructuras o la información.</a:t>
            </a:r>
          </a:p>
          <a:p>
            <a:pPr marL="0" indent="0">
              <a:buNone/>
            </a:pPr>
            <a:r>
              <a:rPr lang="es-ES" sz="1800" b="1" i="1" dirty="0">
                <a:solidFill>
                  <a:srgbClr val="00AC6C"/>
                </a:solidFill>
              </a:rPr>
              <a:t>Autónomo</a:t>
            </a:r>
            <a:r>
              <a:rPr lang="es-ES" sz="1800" i="1" dirty="0">
                <a:solidFill>
                  <a:srgbClr val="00AC6C"/>
                </a:solidFill>
              </a:rPr>
              <a:t> </a:t>
            </a:r>
            <a:r>
              <a:rPr lang="es-ES" sz="1800" i="1" dirty="0"/>
              <a:t>– mantiene la independencia objetiva y el auto-gobierno.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58189" y="521303"/>
            <a:ext cx="5470310" cy="1209857"/>
          </a:xfrm>
        </p:spPr>
        <p:txBody>
          <a:bodyPr>
            <a:noAutofit/>
          </a:bodyPr>
          <a:lstStyle/>
          <a:p>
            <a:pPr algn="l"/>
            <a:r>
              <a:rPr lang="es-ES" dirty="0"/>
              <a:t>SVM </a:t>
            </a:r>
            <a:r>
              <a:rPr lang="es-ES" b="1" dirty="0">
                <a:solidFill>
                  <a:srgbClr val="00AC6C"/>
                </a:solidFill>
              </a:rPr>
              <a:t>Verde</a:t>
            </a:r>
            <a:r>
              <a:rPr lang="es-ES" sz="6600" noProof="0" dirty="0" smtClean="0"/>
              <a:t/>
            </a:r>
            <a:br>
              <a:rPr lang="es-ES" sz="6600" noProof="0" dirty="0" smtClean="0"/>
            </a:br>
            <a:r>
              <a:rPr lang="es-ES" sz="3600" i="1" dirty="0"/>
              <a:t>Analítico-Autónomo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8133" y="3314870"/>
            <a:ext cx="1654976" cy="174917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8133" y="3624529"/>
            <a:ext cx="1654976" cy="174917"/>
          </a:xfrm>
          <a:prstGeom prst="rect">
            <a:avLst/>
          </a:prstGeom>
          <a:solidFill>
            <a:srgbClr val="ED145A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4242" y="3903895"/>
            <a:ext cx="2242758" cy="237041"/>
          </a:xfrm>
          <a:prstGeom prst="rect">
            <a:avLst/>
          </a:prstGeom>
          <a:solidFill>
            <a:srgbClr val="00AC6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1275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71378" y="1873960"/>
            <a:ext cx="58831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lnSpc>
                <a:spcPct val="70000"/>
              </a:lnSpc>
              <a:spcBef>
                <a:spcPct val="25000"/>
              </a:spcBef>
              <a:buClr>
                <a:srgbClr val="009761"/>
              </a:buClr>
              <a:buFontTx/>
              <a:buChar char="•"/>
            </a:pPr>
            <a:r>
              <a:rPr lang="en-US" sz="2000" b="1" dirty="0" err="1">
                <a:latin typeface="Calibri" pitchFamily="34" charset="0"/>
              </a:rPr>
              <a:t>Ser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objetivo</a:t>
            </a:r>
            <a:r>
              <a:rPr lang="en-US" sz="2000" b="1" dirty="0" smtClean="0">
                <a:latin typeface="Calibri" pitchFamily="34" charset="0"/>
              </a:rPr>
              <a:t>, </a:t>
            </a:r>
            <a:r>
              <a:rPr lang="en-US" sz="2000" b="1" dirty="0" err="1" smtClean="0">
                <a:latin typeface="Calibri" pitchFamily="34" charset="0"/>
              </a:rPr>
              <a:t>ser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correcto</a:t>
            </a:r>
            <a:endParaRPr lang="en-US" sz="2000" b="1" dirty="0">
              <a:latin typeface="Calibri" pitchFamily="34" charset="0"/>
            </a:endParaRPr>
          </a:p>
          <a:p>
            <a:pPr marL="342900" indent="-342900" defTabSz="914400">
              <a:lnSpc>
                <a:spcPct val="70000"/>
              </a:lnSpc>
              <a:spcBef>
                <a:spcPct val="25000"/>
              </a:spcBef>
              <a:buClr>
                <a:srgbClr val="009761"/>
              </a:buClr>
              <a:buFontTx/>
              <a:buChar char="•"/>
            </a:pPr>
            <a:r>
              <a:rPr lang="en-US" sz="2000" b="1" dirty="0" err="1">
                <a:latin typeface="Calibri" pitchFamily="34" charset="0"/>
              </a:rPr>
              <a:t>Tener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principios</a:t>
            </a:r>
            <a:endParaRPr lang="en-US" sz="2000" b="1" dirty="0">
              <a:latin typeface="Calibri" pitchFamily="34" charset="0"/>
            </a:endParaRPr>
          </a:p>
          <a:p>
            <a:pPr marL="342900" indent="-342900" defTabSz="914400">
              <a:lnSpc>
                <a:spcPct val="70000"/>
              </a:lnSpc>
              <a:spcBef>
                <a:spcPct val="25000"/>
              </a:spcBef>
              <a:buClr>
                <a:srgbClr val="009761"/>
              </a:buClr>
              <a:buFontTx/>
              <a:buChar char="•"/>
            </a:pPr>
            <a:r>
              <a:rPr lang="en-US" sz="2000" b="1" dirty="0" err="1">
                <a:latin typeface="Calibri" pitchFamily="34" charset="0"/>
              </a:rPr>
              <a:t>Tener</a:t>
            </a:r>
            <a:r>
              <a:rPr lang="en-US" sz="2000" b="1" dirty="0">
                <a:latin typeface="Calibri" pitchFamily="34" charset="0"/>
              </a:rPr>
              <a:t> control de las </a:t>
            </a:r>
            <a:r>
              <a:rPr lang="en-US" sz="2000" b="1" dirty="0" err="1">
                <a:latin typeface="Calibri" pitchFamily="34" charset="0"/>
              </a:rPr>
              <a:t>emociones</a:t>
            </a:r>
            <a:endParaRPr lang="en-US" sz="2000" b="1" dirty="0">
              <a:latin typeface="Calibri" pitchFamily="34" charset="0"/>
            </a:endParaRPr>
          </a:p>
          <a:p>
            <a:pPr marL="342900" indent="-342900" defTabSz="914400">
              <a:lnSpc>
                <a:spcPct val="70000"/>
              </a:lnSpc>
              <a:spcBef>
                <a:spcPct val="25000"/>
              </a:spcBef>
              <a:buClr>
                <a:srgbClr val="009761"/>
              </a:buClr>
              <a:buFontTx/>
              <a:buChar char="•"/>
            </a:pPr>
            <a:r>
              <a:rPr lang="en-US" sz="2000" b="1" dirty="0" err="1">
                <a:latin typeface="Calibri" pitchFamily="34" charset="0"/>
              </a:rPr>
              <a:t>Ser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práctico</a:t>
            </a:r>
            <a:endParaRPr lang="en-US" sz="2000" b="1" dirty="0">
              <a:latin typeface="Calibri" pitchFamily="34" charset="0"/>
            </a:endParaRPr>
          </a:p>
          <a:p>
            <a:pPr marL="342900" indent="-342900" defTabSz="914400">
              <a:lnSpc>
                <a:spcPct val="70000"/>
              </a:lnSpc>
              <a:spcBef>
                <a:spcPct val="25000"/>
              </a:spcBef>
              <a:buClr>
                <a:srgbClr val="009761"/>
              </a:buClr>
              <a:buFontTx/>
              <a:buChar char="•"/>
            </a:pPr>
            <a:r>
              <a:rPr lang="en-US" sz="2000" b="1" dirty="0" err="1">
                <a:latin typeface="Calibri" pitchFamily="34" charset="0"/>
              </a:rPr>
              <a:t>Ser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cauteloso</a:t>
            </a:r>
            <a:r>
              <a:rPr lang="en-US" sz="2000" b="1" dirty="0">
                <a:latin typeface="Calibri" pitchFamily="34" charset="0"/>
              </a:rPr>
              <a:t> y </a:t>
            </a:r>
            <a:r>
              <a:rPr lang="en-US" sz="2000" b="1" dirty="0" err="1">
                <a:latin typeface="Calibri" pitchFamily="34" charset="0"/>
              </a:rPr>
              <a:t>detallado</a:t>
            </a:r>
            <a:endParaRPr lang="en-US" sz="2000" b="1" dirty="0">
              <a:latin typeface="Calibri" pitchFamily="34" charset="0"/>
            </a:endParaRPr>
          </a:p>
          <a:p>
            <a:pPr marL="342900" indent="-342900" defTabSz="914400">
              <a:lnSpc>
                <a:spcPct val="70000"/>
              </a:lnSpc>
              <a:spcBef>
                <a:spcPct val="25000"/>
              </a:spcBef>
              <a:buClr>
                <a:srgbClr val="009761"/>
              </a:buClr>
              <a:buFontTx/>
              <a:buChar char="•"/>
            </a:pPr>
            <a:r>
              <a:rPr lang="en-US" sz="2000" b="1" dirty="0" err="1">
                <a:latin typeface="Calibri" pitchFamily="34" charset="0"/>
              </a:rPr>
              <a:t>Ser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justo</a:t>
            </a:r>
            <a:endParaRPr lang="en-US" sz="2000" b="1" dirty="0">
              <a:latin typeface="Calibri" pitchFamily="34" charset="0"/>
            </a:endParaRPr>
          </a:p>
          <a:p>
            <a:pPr marL="342900" indent="-342900" defTabSz="914400">
              <a:lnSpc>
                <a:spcPct val="70000"/>
              </a:lnSpc>
              <a:spcBef>
                <a:spcPct val="25000"/>
              </a:spcBef>
              <a:buClr>
                <a:srgbClr val="009761"/>
              </a:buClr>
              <a:buFontTx/>
              <a:buChar char="•"/>
            </a:pPr>
            <a:r>
              <a:rPr lang="en-US" sz="2000" b="1" dirty="0" err="1">
                <a:latin typeface="Calibri" pitchFamily="34" charset="0"/>
              </a:rPr>
              <a:t>Ser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resuelto</a:t>
            </a:r>
            <a:endParaRPr lang="en-US" sz="2000" b="1" dirty="0">
              <a:latin typeface="Calibri" pitchFamily="34" charset="0"/>
            </a:endParaRPr>
          </a:p>
          <a:p>
            <a:pPr marL="342900" indent="-342900" defTabSz="914400">
              <a:lnSpc>
                <a:spcPct val="70000"/>
              </a:lnSpc>
              <a:spcBef>
                <a:spcPct val="25000"/>
              </a:spcBef>
              <a:buClr>
                <a:srgbClr val="009761"/>
              </a:buClr>
              <a:buFontTx/>
              <a:buChar char="•"/>
            </a:pPr>
            <a:r>
              <a:rPr lang="en-US" sz="2000" b="1" dirty="0" err="1">
                <a:latin typeface="Calibri" pitchFamily="34" charset="0"/>
              </a:rPr>
              <a:t>Ser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serio</a:t>
            </a:r>
            <a:endParaRPr lang="en-US" sz="2000" b="1" dirty="0">
              <a:latin typeface="Calibri" pitchFamily="34" charset="0"/>
            </a:endParaRPr>
          </a:p>
          <a:p>
            <a:pPr marL="342900" indent="-342900" defTabSz="914400">
              <a:lnSpc>
                <a:spcPct val="70000"/>
              </a:lnSpc>
              <a:spcBef>
                <a:spcPct val="25000"/>
              </a:spcBef>
              <a:buClr>
                <a:srgbClr val="009761"/>
              </a:buClr>
              <a:buFontTx/>
              <a:buChar char="•"/>
            </a:pPr>
            <a:r>
              <a:rPr lang="en-US" sz="2000" b="1" dirty="0" err="1">
                <a:latin typeface="Calibri" pitchFamily="34" charset="0"/>
              </a:rPr>
              <a:t>Ser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su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propio</a:t>
            </a:r>
            <a:r>
              <a:rPr lang="en-US" sz="2000" b="1" dirty="0">
                <a:latin typeface="Calibri" pitchFamily="34" charset="0"/>
              </a:rPr>
              <a:t> “</a:t>
            </a:r>
            <a:r>
              <a:rPr lang="en-US" sz="2000" b="1" dirty="0" err="1">
                <a:latin typeface="Calibri" pitchFamily="34" charset="0"/>
              </a:rPr>
              <a:t>Juez</a:t>
            </a:r>
            <a:r>
              <a:rPr lang="en-US" sz="2000" b="1" dirty="0">
                <a:latin typeface="Calibri" pitchFamily="34" charset="0"/>
              </a:rPr>
              <a:t> y </a:t>
            </a:r>
            <a:r>
              <a:rPr lang="en-US" sz="2000" b="1" dirty="0" err="1">
                <a:latin typeface="Calibri" pitchFamily="34" charset="0"/>
              </a:rPr>
              <a:t>Jurado</a:t>
            </a:r>
            <a:r>
              <a:rPr lang="en-US" sz="2000" b="1" dirty="0">
                <a:latin typeface="Calibri" pitchFamily="34" charset="0"/>
              </a:rPr>
              <a:t>”</a:t>
            </a:r>
          </a:p>
          <a:p>
            <a:pPr marL="342900" indent="-342900" defTabSz="914400">
              <a:lnSpc>
                <a:spcPct val="70000"/>
              </a:lnSpc>
              <a:spcBef>
                <a:spcPct val="25000"/>
              </a:spcBef>
              <a:buClr>
                <a:srgbClr val="009761"/>
              </a:buClr>
              <a:buFontTx/>
              <a:buChar char="•"/>
            </a:pPr>
            <a:r>
              <a:rPr lang="en-US" sz="2000" b="1" dirty="0" err="1">
                <a:latin typeface="Calibri" pitchFamily="34" charset="0"/>
              </a:rPr>
              <a:t>Ser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uno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mismo</a:t>
            </a:r>
            <a:endParaRPr lang="en-US" sz="2000" b="1" dirty="0">
              <a:latin typeface="Calibri" pitchFamily="34" charset="0"/>
            </a:endParaRPr>
          </a:p>
          <a:p>
            <a:pPr marL="342900" indent="-342900" defTabSz="914400">
              <a:lnSpc>
                <a:spcPct val="70000"/>
              </a:lnSpc>
              <a:spcBef>
                <a:spcPct val="25000"/>
              </a:spcBef>
              <a:buClr>
                <a:srgbClr val="009761"/>
              </a:buClr>
              <a:buFontTx/>
              <a:buChar char="•"/>
            </a:pPr>
            <a:r>
              <a:rPr lang="en-US" sz="2000" b="1" dirty="0" err="1">
                <a:latin typeface="Calibri" pitchFamily="34" charset="0"/>
              </a:rPr>
              <a:t>Pensar</a:t>
            </a:r>
            <a:r>
              <a:rPr lang="en-US" sz="2000" b="1" dirty="0">
                <a:latin typeface="Calibri" pitchFamily="34" charset="0"/>
              </a:rPr>
              <a:t> las </a:t>
            </a:r>
            <a:r>
              <a:rPr lang="en-US" sz="2000" b="1" dirty="0" err="1">
                <a:latin typeface="Calibri" pitchFamily="34" charset="0"/>
              </a:rPr>
              <a:t>cosas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latin typeface="Calibri" pitchFamily="34" charset="0"/>
              </a:rPr>
              <a:t>detalladamente</a:t>
            </a:r>
            <a:r>
              <a:rPr lang="en-US" sz="2000" b="1" dirty="0">
                <a:latin typeface="Calibri" pitchFamily="34" charset="0"/>
              </a:rPr>
              <a:t> antes de </a:t>
            </a:r>
            <a:r>
              <a:rPr lang="en-US" sz="2000" b="1" dirty="0" err="1">
                <a:latin typeface="Calibri" pitchFamily="34" charset="0"/>
              </a:rPr>
              <a:t>actuar</a:t>
            </a:r>
            <a:endParaRPr lang="en-U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08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06031" y="3314870"/>
            <a:ext cx="1654976" cy="174917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PEOPLE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06031" y="3624529"/>
            <a:ext cx="1654976" cy="174917"/>
          </a:xfrm>
          <a:prstGeom prst="rect">
            <a:avLst/>
          </a:prstGeom>
          <a:solidFill>
            <a:srgbClr val="ED145A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PERFORMANCE</a:t>
            </a:r>
          </a:p>
        </p:txBody>
      </p:sp>
      <p:pic>
        <p:nvPicPr>
          <p:cNvPr id="5" name="Picture 4" descr="MVS_Red-Blue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236" y="591742"/>
            <a:ext cx="2804820" cy="2432500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stA="50000" endPos="70000" dist="1016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59536" y="5411499"/>
            <a:ext cx="7062128" cy="1116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>
                <a:solidFill>
                  <a:srgbClr val="ED145A"/>
                </a:solidFill>
              </a:rPr>
              <a:t>Asertivo</a:t>
            </a:r>
            <a:r>
              <a:rPr lang="es-ES" sz="1800" i="1" dirty="0">
                <a:solidFill>
                  <a:srgbClr val="ED145A"/>
                </a:solidFill>
              </a:rPr>
              <a:t> </a:t>
            </a:r>
            <a:r>
              <a:rPr lang="es-ES" sz="1800" i="1" dirty="0"/>
              <a:t>– seguro de uno mismo y enérgico.</a:t>
            </a:r>
          </a:p>
          <a:p>
            <a:pPr marL="0" indent="0">
              <a:buNone/>
            </a:pPr>
            <a:r>
              <a:rPr lang="es-ES" sz="1800" b="1" i="1" dirty="0">
                <a:solidFill>
                  <a:srgbClr val="00B3F0"/>
                </a:solidFill>
              </a:rPr>
              <a:t>Cuidador</a:t>
            </a:r>
            <a:r>
              <a:rPr lang="es-ES" sz="1800" i="1" dirty="0">
                <a:solidFill>
                  <a:srgbClr val="00B3F0"/>
                </a:solidFill>
              </a:rPr>
              <a:t> </a:t>
            </a:r>
            <a:r>
              <a:rPr lang="es-ES" sz="1800" i="1" dirty="0"/>
              <a:t>– protege, apoya y anima a los demás.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721" y="463355"/>
            <a:ext cx="5470310" cy="1209857"/>
          </a:xfrm>
        </p:spPr>
        <p:txBody>
          <a:bodyPr>
            <a:noAutofit/>
          </a:bodyPr>
          <a:lstStyle/>
          <a:p>
            <a:pPr algn="l"/>
            <a:r>
              <a:rPr lang="es-ES" dirty="0"/>
              <a:t>SVM </a:t>
            </a:r>
            <a:r>
              <a:rPr lang="es-ES" b="1" dirty="0">
                <a:solidFill>
                  <a:srgbClr val="ED145A"/>
                </a:solidFill>
              </a:rPr>
              <a:t>Rojo-</a:t>
            </a:r>
            <a:r>
              <a:rPr lang="es-ES" b="1" dirty="0">
                <a:solidFill>
                  <a:srgbClr val="00B3F0"/>
                </a:solidFill>
              </a:rPr>
              <a:t>Azul</a:t>
            </a:r>
            <a:r>
              <a:rPr lang="es-ES" sz="6600" noProof="0" dirty="0" smtClean="0"/>
              <a:t/>
            </a:r>
            <a:br>
              <a:rPr lang="es-ES" sz="6600" noProof="0" dirty="0" smtClean="0"/>
            </a:br>
            <a:r>
              <a:rPr lang="es-ES" sz="3600" i="1" dirty="0"/>
              <a:t>Asertivo-Cuidador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99395" y="2046507"/>
            <a:ext cx="4718854" cy="1561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noProof="0" dirty="0" smtClean="0"/>
              <a:t>Personas que se motivan por el máximo crecimiento y desarrollo de los demás. Tienen un deseo fuerte por dirigir, persuadir o </a:t>
            </a:r>
            <a:r>
              <a:rPr lang="es-ES" sz="2400" b="1" dirty="0" smtClean="0"/>
              <a:t>liderar a los demás por el beneficio de los demás.</a:t>
            </a:r>
            <a:endParaRPr lang="es-ES" sz="2400" b="1" noProof="0" dirty="0"/>
          </a:p>
        </p:txBody>
      </p:sp>
      <p:sp>
        <p:nvSpPr>
          <p:cNvPr id="11" name="Rectangle 10"/>
          <p:cNvSpPr/>
          <p:nvPr/>
        </p:nvSpPr>
        <p:spPr>
          <a:xfrm>
            <a:off x="5512140" y="3283808"/>
            <a:ext cx="2242758" cy="237041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2140" y="3593467"/>
            <a:ext cx="2242758" cy="237041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1275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6031" y="3934959"/>
            <a:ext cx="1654976" cy="174916"/>
          </a:xfrm>
          <a:prstGeom prst="rect">
            <a:avLst/>
          </a:prstGeom>
          <a:solidFill>
            <a:srgbClr val="00AC6C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4953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806031" y="3314870"/>
            <a:ext cx="1654976" cy="174917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PEOPLE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06031" y="3624529"/>
            <a:ext cx="1654976" cy="174917"/>
          </a:xfrm>
          <a:prstGeom prst="rect">
            <a:avLst/>
          </a:prstGeom>
          <a:solidFill>
            <a:srgbClr val="ED145A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PERFORMANCE</a:t>
            </a:r>
          </a:p>
        </p:txBody>
      </p:sp>
      <p:pic>
        <p:nvPicPr>
          <p:cNvPr id="5" name="Picture 4" descr="MVS_Red-Blue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4236" y="591742"/>
            <a:ext cx="2804820" cy="2432500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stA="50000" endPos="70000" dist="1016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59536" y="5411499"/>
            <a:ext cx="7062128" cy="1116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>
                <a:solidFill>
                  <a:srgbClr val="ED145A"/>
                </a:solidFill>
              </a:rPr>
              <a:t>Asertivo</a:t>
            </a:r>
            <a:r>
              <a:rPr lang="es-ES" sz="1800" i="1" dirty="0">
                <a:solidFill>
                  <a:srgbClr val="ED145A"/>
                </a:solidFill>
              </a:rPr>
              <a:t> </a:t>
            </a:r>
            <a:r>
              <a:rPr lang="es-ES" sz="1800" i="1" dirty="0"/>
              <a:t>– seguro de uno mismo y enérgico.</a:t>
            </a:r>
          </a:p>
          <a:p>
            <a:pPr marL="0" indent="0">
              <a:buNone/>
            </a:pPr>
            <a:r>
              <a:rPr lang="es-ES" sz="1800" b="1" i="1" dirty="0">
                <a:solidFill>
                  <a:srgbClr val="00B3F0"/>
                </a:solidFill>
              </a:rPr>
              <a:t>Cuidador</a:t>
            </a:r>
            <a:r>
              <a:rPr lang="es-ES" sz="1800" i="1" dirty="0">
                <a:solidFill>
                  <a:srgbClr val="00B3F0"/>
                </a:solidFill>
              </a:rPr>
              <a:t> </a:t>
            </a:r>
            <a:r>
              <a:rPr lang="es-ES" sz="1800" i="1" dirty="0"/>
              <a:t>– protege, apoya y anima a los demás.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5721" y="463355"/>
            <a:ext cx="5470310" cy="1209857"/>
          </a:xfrm>
        </p:spPr>
        <p:txBody>
          <a:bodyPr>
            <a:noAutofit/>
          </a:bodyPr>
          <a:lstStyle/>
          <a:p>
            <a:pPr algn="l"/>
            <a:r>
              <a:rPr lang="es-ES" dirty="0"/>
              <a:t>SVM </a:t>
            </a:r>
            <a:r>
              <a:rPr lang="es-ES" b="1" dirty="0">
                <a:solidFill>
                  <a:srgbClr val="ED145A"/>
                </a:solidFill>
              </a:rPr>
              <a:t>Rojo-</a:t>
            </a:r>
            <a:r>
              <a:rPr lang="es-ES" b="1" dirty="0">
                <a:solidFill>
                  <a:srgbClr val="00B3F0"/>
                </a:solidFill>
              </a:rPr>
              <a:t>Azul</a:t>
            </a:r>
            <a:r>
              <a:rPr lang="es-ES" sz="6600" noProof="0" dirty="0" smtClean="0"/>
              <a:t/>
            </a:r>
            <a:br>
              <a:rPr lang="es-ES" sz="6600" noProof="0" dirty="0" smtClean="0"/>
            </a:br>
            <a:r>
              <a:rPr lang="es-ES" sz="3600" i="1" dirty="0"/>
              <a:t>Asertivo-Cuidador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12140" y="3283808"/>
            <a:ext cx="2242758" cy="237041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12140" y="3593467"/>
            <a:ext cx="2242758" cy="237041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1275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06031" y="3934959"/>
            <a:ext cx="1654976" cy="174916"/>
          </a:xfrm>
          <a:prstGeom prst="rect">
            <a:avLst/>
          </a:prstGeom>
          <a:solidFill>
            <a:srgbClr val="00AC6C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963951"/>
            <a:ext cx="551214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Busca</a:t>
            </a:r>
            <a:r>
              <a:rPr lang="en-US" sz="2000" b="1" dirty="0"/>
              <a:t> </a:t>
            </a:r>
            <a:r>
              <a:rPr lang="en-US" sz="2000" b="1" dirty="0" err="1"/>
              <a:t>activamente</a:t>
            </a:r>
            <a:r>
              <a:rPr lang="en-US" sz="2000" b="1" dirty="0"/>
              <a:t> </a:t>
            </a:r>
            <a:r>
              <a:rPr lang="en-US" sz="2000" b="1" dirty="0" err="1"/>
              <a:t>oportunidades</a:t>
            </a:r>
            <a:r>
              <a:rPr lang="en-US" sz="2000" b="1" dirty="0"/>
              <a:t> para </a:t>
            </a:r>
            <a:r>
              <a:rPr lang="en-US" sz="2000" b="1" dirty="0" err="1"/>
              <a:t>ayudar</a:t>
            </a:r>
            <a:r>
              <a:rPr lang="en-US" sz="2000" b="1" dirty="0"/>
              <a:t> a </a:t>
            </a:r>
            <a:r>
              <a:rPr lang="en-US" sz="2000" b="1" dirty="0" err="1"/>
              <a:t>los</a:t>
            </a:r>
            <a:r>
              <a:rPr lang="en-US" sz="2000" b="1" dirty="0"/>
              <a:t> </a:t>
            </a:r>
            <a:r>
              <a:rPr lang="en-US" sz="2000" b="1" dirty="0" err="1"/>
              <a:t>demás</a:t>
            </a:r>
            <a:endParaRPr lang="en-US" sz="2000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/>
              <a:t>Persuade a </a:t>
            </a:r>
            <a:r>
              <a:rPr lang="en-US" sz="2000" b="1" dirty="0" err="1"/>
              <a:t>otros</a:t>
            </a:r>
            <a:r>
              <a:rPr lang="en-US" sz="2000" b="1" dirty="0"/>
              <a:t> para </a:t>
            </a:r>
            <a:r>
              <a:rPr lang="en-US" sz="2000" b="1" dirty="0" err="1"/>
              <a:t>asegurarse</a:t>
            </a:r>
            <a:r>
              <a:rPr lang="en-US" sz="2000" b="1" dirty="0"/>
              <a:t> el </a:t>
            </a:r>
            <a:r>
              <a:rPr lang="en-US" sz="2000" b="1" dirty="0" err="1"/>
              <a:t>crecimiento</a:t>
            </a:r>
            <a:r>
              <a:rPr lang="en-US" sz="2000" b="1" dirty="0"/>
              <a:t> </a:t>
            </a:r>
            <a:r>
              <a:rPr lang="en-US" sz="2000" b="1" dirty="0" err="1"/>
              <a:t>máximo</a:t>
            </a:r>
            <a:r>
              <a:rPr lang="en-US" sz="2000" b="1" dirty="0"/>
              <a:t> y el </a:t>
            </a:r>
            <a:r>
              <a:rPr lang="en-US" sz="2000" b="1" dirty="0" err="1"/>
              <a:t>desarrollo</a:t>
            </a:r>
            <a:r>
              <a:rPr lang="en-US" sz="2000" b="1" dirty="0"/>
              <a:t> de </a:t>
            </a:r>
            <a:r>
              <a:rPr lang="en-US" sz="2000" b="1" dirty="0" err="1"/>
              <a:t>otros</a:t>
            </a:r>
            <a:endParaRPr lang="en-US" sz="2000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Ser</a:t>
            </a:r>
            <a:r>
              <a:rPr lang="en-US" sz="2000" b="1" dirty="0"/>
              <a:t> </a:t>
            </a:r>
            <a:r>
              <a:rPr lang="en-US" sz="2000" b="1" dirty="0" err="1"/>
              <a:t>abierto</a:t>
            </a:r>
            <a:r>
              <a:rPr lang="en-US" sz="2000" b="1" dirty="0"/>
              <a:t> a </a:t>
            </a:r>
            <a:r>
              <a:rPr lang="en-US" sz="2000" b="1" dirty="0" err="1"/>
              <a:t>propuestas</a:t>
            </a:r>
            <a:r>
              <a:rPr lang="en-US" sz="2000" b="1" dirty="0"/>
              <a:t> para </a:t>
            </a:r>
            <a:r>
              <a:rPr lang="en-US" sz="2000" b="1" dirty="0" err="1"/>
              <a:t>crear</a:t>
            </a:r>
            <a:r>
              <a:rPr lang="en-US" sz="2000" b="1" dirty="0"/>
              <a:t> </a:t>
            </a:r>
            <a:r>
              <a:rPr lang="en-US" sz="2000" b="1" dirty="0" err="1"/>
              <a:t>bienestar</a:t>
            </a:r>
            <a:r>
              <a:rPr lang="en-US" sz="2000" b="1" dirty="0"/>
              <a:t> y </a:t>
            </a:r>
            <a:r>
              <a:rPr lang="en-US" sz="2000" b="1" dirty="0" err="1"/>
              <a:t>seguridad</a:t>
            </a:r>
            <a:r>
              <a:rPr lang="en-US" sz="2000" b="1" dirty="0"/>
              <a:t> para </a:t>
            </a:r>
            <a:r>
              <a:rPr lang="en-US" sz="2000" b="1" dirty="0" err="1"/>
              <a:t>otros</a:t>
            </a:r>
            <a:endParaRPr lang="en-US" sz="2000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Crear</a:t>
            </a:r>
            <a:r>
              <a:rPr lang="en-US" sz="2000" b="1" dirty="0"/>
              <a:t> </a:t>
            </a:r>
            <a:r>
              <a:rPr lang="en-US" sz="2000" b="1" dirty="0" err="1"/>
              <a:t>entusiasmo</a:t>
            </a:r>
            <a:r>
              <a:rPr lang="en-US" sz="2000" b="1" dirty="0"/>
              <a:t> y </a:t>
            </a:r>
            <a:r>
              <a:rPr lang="en-US" sz="2000" b="1" dirty="0" err="1"/>
              <a:t>soporte</a:t>
            </a:r>
            <a:r>
              <a:rPr lang="en-US" sz="2000" b="1" dirty="0"/>
              <a:t> para </a:t>
            </a:r>
            <a:r>
              <a:rPr lang="en-US" sz="2000" b="1" dirty="0" err="1"/>
              <a:t>afrontar</a:t>
            </a:r>
            <a:r>
              <a:rPr lang="en-US" sz="2000" b="1" dirty="0"/>
              <a:t> </a:t>
            </a:r>
            <a:r>
              <a:rPr lang="en-US" sz="2000" b="1" dirty="0" err="1"/>
              <a:t>los</a:t>
            </a:r>
            <a:r>
              <a:rPr lang="en-US" sz="2000" b="1" dirty="0"/>
              <a:t> </a:t>
            </a:r>
            <a:r>
              <a:rPr lang="en-US" sz="2000" b="1" dirty="0" err="1"/>
              <a:t>obstáculos</a:t>
            </a:r>
            <a:r>
              <a:rPr lang="en-US" sz="2000" b="1" dirty="0"/>
              <a:t> para el </a:t>
            </a:r>
            <a:r>
              <a:rPr lang="en-US" sz="2000" b="1" dirty="0" err="1"/>
              <a:t>éxito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9231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98133" y="3624531"/>
            <a:ext cx="1654976" cy="174916"/>
          </a:xfrm>
          <a:prstGeom prst="rect">
            <a:avLst/>
          </a:prstGeom>
          <a:solidFill>
            <a:srgbClr val="ED145A">
              <a:alpha val="5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PERFORMANCE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8133" y="3934959"/>
            <a:ext cx="1654976" cy="174916"/>
          </a:xfrm>
          <a:prstGeom prst="rect">
            <a:avLst/>
          </a:prstGeom>
          <a:solidFill>
            <a:srgbClr val="00AC6C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PROCESS</a:t>
            </a:r>
          </a:p>
        </p:txBody>
      </p:sp>
      <p:pic>
        <p:nvPicPr>
          <p:cNvPr id="3" name="Picture 2" descr="MVS_Red-Green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337" y="543430"/>
            <a:ext cx="2867583" cy="2486929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stA="50000" endPos="70000" dist="1016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09190" y="5485585"/>
            <a:ext cx="8294729" cy="751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>
                <a:solidFill>
                  <a:srgbClr val="00AC6C"/>
                </a:solidFill>
              </a:rPr>
              <a:t>Juicioso </a:t>
            </a:r>
            <a:r>
              <a:rPr lang="es-ES" sz="1800" b="1" i="1" dirty="0"/>
              <a:t>–tiene, muestra o hace las cosas con buen juicio o sentido.</a:t>
            </a:r>
          </a:p>
          <a:p>
            <a:pPr marL="0" indent="0">
              <a:buNone/>
            </a:pPr>
            <a:r>
              <a:rPr lang="es-ES" sz="1800" b="1" i="1" dirty="0">
                <a:solidFill>
                  <a:srgbClr val="ED145A"/>
                </a:solidFill>
              </a:rPr>
              <a:t>Competidor </a:t>
            </a:r>
            <a:r>
              <a:rPr lang="es-ES" sz="1800" b="1" i="1" dirty="0"/>
              <a:t>– trata de ganar o vencer haciéndolo mejor que los demás.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823" y="405507"/>
            <a:ext cx="5470310" cy="1209857"/>
          </a:xfrm>
        </p:spPr>
        <p:txBody>
          <a:bodyPr>
            <a:noAutofit/>
          </a:bodyPr>
          <a:lstStyle/>
          <a:p>
            <a:pPr algn="l"/>
            <a:r>
              <a:rPr lang="es-ES" sz="4400" dirty="0"/>
              <a:t>SVM </a:t>
            </a:r>
            <a:r>
              <a:rPr lang="es-ES" sz="4400" b="1" dirty="0">
                <a:solidFill>
                  <a:srgbClr val="ED145A"/>
                </a:solidFill>
              </a:rPr>
              <a:t>Rojo-</a:t>
            </a:r>
            <a:r>
              <a:rPr lang="es-ES" sz="4400" b="1" dirty="0">
                <a:solidFill>
                  <a:srgbClr val="00AC6C"/>
                </a:solidFill>
              </a:rPr>
              <a:t>Verde</a:t>
            </a:r>
            <a:br>
              <a:rPr lang="es-ES" sz="4400" b="1" dirty="0">
                <a:solidFill>
                  <a:srgbClr val="00AC6C"/>
                </a:solidFill>
              </a:rPr>
            </a:br>
            <a:r>
              <a:rPr lang="es-ES" sz="3200" i="1" dirty="0"/>
              <a:t>Juicioso-Competitivo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72842" y="1734752"/>
            <a:ext cx="4930677" cy="1561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800" b="1" noProof="0" dirty="0" smtClean="0"/>
              <a:t>Personas que se motivan por la asertividad inteligente y la justicia en la competencia. Tienen un deseo fuerte </a:t>
            </a:r>
            <a:r>
              <a:rPr lang="es-ES" sz="2800" b="1" dirty="0" smtClean="0"/>
              <a:t>por desarrollar la estrategia y evaluar los riesgos y las oportunidades.</a:t>
            </a:r>
            <a:endParaRPr lang="es-ES" sz="2800" b="1" noProof="0" dirty="0"/>
          </a:p>
        </p:txBody>
      </p:sp>
      <p:sp>
        <p:nvSpPr>
          <p:cNvPr id="11" name="Rectangle 10"/>
          <p:cNvSpPr/>
          <p:nvPr/>
        </p:nvSpPr>
        <p:spPr>
          <a:xfrm>
            <a:off x="5798133" y="3314870"/>
            <a:ext cx="1654976" cy="174917"/>
          </a:xfrm>
          <a:prstGeom prst="rect">
            <a:avLst/>
          </a:prstGeom>
          <a:solidFill>
            <a:srgbClr val="00B3F0">
              <a:alpha val="5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04242" y="3593467"/>
            <a:ext cx="2242758" cy="237041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1275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4242" y="3903895"/>
            <a:ext cx="2242758" cy="237041"/>
          </a:xfrm>
          <a:prstGeom prst="rect">
            <a:avLst/>
          </a:prstGeom>
          <a:solidFill>
            <a:srgbClr val="00AC6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1275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50742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98133" y="3624531"/>
            <a:ext cx="1654976" cy="174916"/>
          </a:xfrm>
          <a:prstGeom prst="rect">
            <a:avLst/>
          </a:prstGeom>
          <a:solidFill>
            <a:srgbClr val="ED145A">
              <a:alpha val="5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PERFORMANCE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8133" y="3934959"/>
            <a:ext cx="1654976" cy="174916"/>
          </a:xfrm>
          <a:prstGeom prst="rect">
            <a:avLst/>
          </a:prstGeom>
          <a:solidFill>
            <a:srgbClr val="00AC6C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PROCESS</a:t>
            </a:r>
          </a:p>
        </p:txBody>
      </p:sp>
      <p:pic>
        <p:nvPicPr>
          <p:cNvPr id="3" name="Picture 2" descr="MVS_Red-Green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337" y="543430"/>
            <a:ext cx="2867583" cy="2486929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stA="50000" endPos="70000" dist="1016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09190" y="5485585"/>
            <a:ext cx="8294729" cy="751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>
                <a:solidFill>
                  <a:srgbClr val="00AC6C"/>
                </a:solidFill>
              </a:rPr>
              <a:t>Juicioso </a:t>
            </a:r>
            <a:r>
              <a:rPr lang="es-ES" sz="1800" b="1" i="1" dirty="0"/>
              <a:t>–tiene, muestra o hace las cosas con buen juicio o sentido.</a:t>
            </a:r>
          </a:p>
          <a:p>
            <a:pPr marL="0" indent="0">
              <a:buNone/>
            </a:pPr>
            <a:r>
              <a:rPr lang="es-ES" sz="1800" b="1" i="1" dirty="0">
                <a:solidFill>
                  <a:srgbClr val="ED145A"/>
                </a:solidFill>
              </a:rPr>
              <a:t>Competidor </a:t>
            </a:r>
            <a:r>
              <a:rPr lang="es-ES" sz="1800" b="1" i="1" dirty="0"/>
              <a:t>– trata de ganar o vencer haciéndolo mejor que los demás.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823" y="405507"/>
            <a:ext cx="5470310" cy="1209857"/>
          </a:xfrm>
        </p:spPr>
        <p:txBody>
          <a:bodyPr>
            <a:noAutofit/>
          </a:bodyPr>
          <a:lstStyle/>
          <a:p>
            <a:pPr algn="l"/>
            <a:r>
              <a:rPr lang="es-ES" sz="4400" dirty="0"/>
              <a:t>SVM </a:t>
            </a:r>
            <a:r>
              <a:rPr lang="es-ES" sz="4400" b="1" dirty="0">
                <a:solidFill>
                  <a:srgbClr val="ED145A"/>
                </a:solidFill>
              </a:rPr>
              <a:t>Rojo-</a:t>
            </a:r>
            <a:r>
              <a:rPr lang="es-ES" sz="4400" b="1" dirty="0">
                <a:solidFill>
                  <a:srgbClr val="00AC6C"/>
                </a:solidFill>
              </a:rPr>
              <a:t>Verde</a:t>
            </a:r>
            <a:br>
              <a:rPr lang="es-ES" sz="4400" b="1" dirty="0">
                <a:solidFill>
                  <a:srgbClr val="00AC6C"/>
                </a:solidFill>
              </a:rPr>
            </a:br>
            <a:r>
              <a:rPr lang="es-ES" sz="3200" i="1" dirty="0"/>
              <a:t>Juicioso-Competitivo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8133" y="3314870"/>
            <a:ext cx="1654976" cy="174917"/>
          </a:xfrm>
          <a:prstGeom prst="rect">
            <a:avLst/>
          </a:prstGeom>
          <a:solidFill>
            <a:srgbClr val="00B3F0">
              <a:alpha val="5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04242" y="3593467"/>
            <a:ext cx="2242758" cy="237041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1275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4242" y="3903895"/>
            <a:ext cx="2242758" cy="237041"/>
          </a:xfrm>
          <a:prstGeom prst="rect">
            <a:avLst/>
          </a:prstGeom>
          <a:solidFill>
            <a:srgbClr val="00AC6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1275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09190" y="2032277"/>
            <a:ext cx="4572000" cy="23698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Brindar</a:t>
            </a:r>
            <a:r>
              <a:rPr lang="en-US" sz="2000" b="1" dirty="0"/>
              <a:t> </a:t>
            </a:r>
            <a:r>
              <a:rPr lang="en-US" sz="2000" b="1" dirty="0" err="1"/>
              <a:t>liderazgo</a:t>
            </a:r>
            <a:r>
              <a:rPr lang="en-US" sz="2000" b="1" dirty="0"/>
              <a:t> </a:t>
            </a:r>
            <a:r>
              <a:rPr lang="en-US" sz="2000" b="1" dirty="0" err="1"/>
              <a:t>racional</a:t>
            </a:r>
            <a:r>
              <a:rPr lang="en-US" sz="2000" b="1" dirty="0"/>
              <a:t> y </a:t>
            </a:r>
            <a:r>
              <a:rPr lang="en-US" sz="2000" b="1" dirty="0" err="1"/>
              <a:t>puede</a:t>
            </a:r>
            <a:r>
              <a:rPr lang="en-US" sz="2000" b="1" dirty="0"/>
              <a:t> </a:t>
            </a:r>
            <a:r>
              <a:rPr lang="en-US" sz="2000" b="1" dirty="0" err="1"/>
              <a:t>valorar</a:t>
            </a:r>
            <a:r>
              <a:rPr lang="en-US" sz="2000" b="1" dirty="0"/>
              <a:t> </a:t>
            </a:r>
            <a:r>
              <a:rPr lang="en-US" sz="2000" b="1" dirty="0" err="1"/>
              <a:t>riesgos</a:t>
            </a:r>
            <a:r>
              <a:rPr lang="en-US" sz="2000" b="1" dirty="0"/>
              <a:t> y </a:t>
            </a:r>
            <a:r>
              <a:rPr lang="en-US" sz="2000" b="1" dirty="0" err="1"/>
              <a:t>oportunidades</a:t>
            </a:r>
            <a:endParaRPr lang="en-US" sz="2000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Ser</a:t>
            </a:r>
            <a:r>
              <a:rPr lang="en-US" sz="2000" b="1" dirty="0"/>
              <a:t> </a:t>
            </a:r>
            <a:r>
              <a:rPr lang="en-US" sz="2000" b="1" dirty="0" err="1"/>
              <a:t>decisivo</a:t>
            </a:r>
            <a:r>
              <a:rPr lang="en-US" sz="2000" b="1" dirty="0"/>
              <a:t> y </a:t>
            </a:r>
            <a:r>
              <a:rPr lang="en-US" sz="2000" b="1" dirty="0" err="1"/>
              <a:t>proactivo</a:t>
            </a:r>
            <a:r>
              <a:rPr lang="en-US" sz="2000" b="1" dirty="0"/>
              <a:t> </a:t>
            </a:r>
            <a:r>
              <a:rPr lang="en-US" sz="2000" b="1" dirty="0" err="1"/>
              <a:t>cuando</a:t>
            </a:r>
            <a:r>
              <a:rPr lang="en-US" sz="2000" b="1" dirty="0"/>
              <a:t> </a:t>
            </a:r>
            <a:r>
              <a:rPr lang="en-US" sz="2000" b="1" dirty="0" err="1"/>
              <a:t>todos</a:t>
            </a:r>
            <a:r>
              <a:rPr lang="en-US" sz="2000" b="1" dirty="0"/>
              <a:t> </a:t>
            </a:r>
            <a:r>
              <a:rPr lang="en-US" sz="2000" b="1" dirty="0" err="1"/>
              <a:t>los</a:t>
            </a:r>
            <a:r>
              <a:rPr lang="en-US" sz="2000" b="1" dirty="0"/>
              <a:t> </a:t>
            </a:r>
            <a:r>
              <a:rPr lang="en-US" sz="2000" b="1" dirty="0" err="1"/>
              <a:t>factores</a:t>
            </a:r>
            <a:r>
              <a:rPr lang="en-US" sz="2000" b="1" dirty="0"/>
              <a:t> </a:t>
            </a:r>
            <a:r>
              <a:rPr lang="en-US" sz="2000" b="1" dirty="0" err="1"/>
              <a:t>están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contra</a:t>
            </a:r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Oposición</a:t>
            </a:r>
            <a:r>
              <a:rPr lang="en-US" sz="2000" b="1" dirty="0"/>
              <a:t> </a:t>
            </a:r>
            <a:r>
              <a:rPr lang="en-US" sz="2000" b="1" dirty="0" err="1"/>
              <a:t>retadora</a:t>
            </a:r>
            <a:r>
              <a:rPr lang="en-US" sz="2000" b="1" dirty="0"/>
              <a:t> a </a:t>
            </a:r>
            <a:r>
              <a:rPr lang="en-US" sz="2000" b="1" dirty="0" err="1"/>
              <a:t>través</a:t>
            </a:r>
            <a:r>
              <a:rPr lang="en-US" sz="2000" b="1" dirty="0"/>
              <a:t> de </a:t>
            </a:r>
            <a:r>
              <a:rPr lang="en-US" sz="2000" b="1" dirty="0" err="1"/>
              <a:t>procesos</a:t>
            </a:r>
            <a:r>
              <a:rPr lang="en-US" sz="2000" b="1" dirty="0"/>
              <a:t> </a:t>
            </a:r>
            <a:r>
              <a:rPr lang="en-US" sz="2000" b="1" dirty="0" err="1"/>
              <a:t>detallados</a:t>
            </a:r>
            <a:r>
              <a:rPr lang="en-US" sz="2000" b="1" dirty="0"/>
              <a:t> y </a:t>
            </a:r>
            <a:r>
              <a:rPr lang="en-US" sz="2000" b="1" dirty="0" err="1"/>
              <a:t>estrategia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68308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98133" y="3314870"/>
            <a:ext cx="1654976" cy="174917"/>
          </a:xfrm>
          <a:prstGeom prst="rect">
            <a:avLst/>
          </a:prstGeom>
          <a:solidFill>
            <a:srgbClr val="00B3F0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PEOPLE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8133" y="3934959"/>
            <a:ext cx="1654976" cy="174916"/>
          </a:xfrm>
          <a:prstGeom prst="rect">
            <a:avLst/>
          </a:prstGeom>
          <a:solidFill>
            <a:srgbClr val="00AC6C">
              <a:alpha val="53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PROCESS</a:t>
            </a:r>
          </a:p>
        </p:txBody>
      </p:sp>
      <p:pic>
        <p:nvPicPr>
          <p:cNvPr id="5" name="Picture 4" descr="MVS_Blue-Green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341" y="516916"/>
            <a:ext cx="2898155" cy="2513443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stA="50000" endPos="70000" dist="1016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7822" y="5411499"/>
            <a:ext cx="7673177" cy="751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>
                <a:solidFill>
                  <a:srgbClr val="00AC6C"/>
                </a:solidFill>
              </a:rPr>
              <a:t>Cauteloso </a:t>
            </a:r>
            <a:r>
              <a:rPr lang="es-ES" sz="1800" b="1" i="1" dirty="0"/>
              <a:t>– cuidadoso para evitar posibles problemas o peligros.</a:t>
            </a:r>
          </a:p>
          <a:p>
            <a:pPr marL="0" indent="0">
              <a:buNone/>
            </a:pPr>
            <a:r>
              <a:rPr lang="es-ES" sz="1800" b="1" i="1" dirty="0">
                <a:solidFill>
                  <a:srgbClr val="00B3F0"/>
                </a:solidFill>
              </a:rPr>
              <a:t>Alentador </a:t>
            </a:r>
            <a:r>
              <a:rPr lang="es-ES" sz="1800" b="1" i="1" dirty="0"/>
              <a:t>– proporciona ánimo, bienestar y ayuda emocional.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823" y="460562"/>
            <a:ext cx="5470310" cy="1209857"/>
          </a:xfrm>
        </p:spPr>
        <p:txBody>
          <a:bodyPr>
            <a:noAutofit/>
          </a:bodyPr>
          <a:lstStyle/>
          <a:p>
            <a:pPr algn="l"/>
            <a:r>
              <a:rPr lang="es-ES" sz="4400" dirty="0"/>
              <a:t>SVM </a:t>
            </a:r>
            <a:r>
              <a:rPr lang="es-ES" sz="4400" b="1" dirty="0">
                <a:solidFill>
                  <a:srgbClr val="00B3F0"/>
                </a:solidFill>
              </a:rPr>
              <a:t>Azul-</a:t>
            </a:r>
            <a:r>
              <a:rPr lang="es-ES" sz="4400" b="1" dirty="0">
                <a:solidFill>
                  <a:srgbClr val="00AC6C"/>
                </a:solidFill>
              </a:rPr>
              <a:t>Verde</a:t>
            </a:r>
            <a:br>
              <a:rPr lang="es-ES" sz="4400" b="1" dirty="0">
                <a:solidFill>
                  <a:srgbClr val="00AC6C"/>
                </a:solidFill>
              </a:rPr>
            </a:br>
            <a:r>
              <a:rPr lang="es-ES" sz="3200" i="1" dirty="0"/>
              <a:t>Cauteloso-Alentador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7823" y="1959358"/>
            <a:ext cx="5020627" cy="1561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noProof="0" dirty="0" smtClean="0"/>
              <a:t>Personas que se motivan por el desarrollo de la autosuficiencia propia y de </a:t>
            </a:r>
            <a:r>
              <a:rPr lang="es-ES" sz="2400" b="1" dirty="0" smtClean="0"/>
              <a:t>los demás. Tienen un deseo fuerte por analizar las necesidades de los demás y ayudarlos a que se ayuden a sí mismos.</a:t>
            </a:r>
            <a:endParaRPr lang="es-ES" sz="2400" b="1" noProof="0" dirty="0"/>
          </a:p>
        </p:txBody>
      </p:sp>
      <p:sp>
        <p:nvSpPr>
          <p:cNvPr id="11" name="Rectangle 10"/>
          <p:cNvSpPr/>
          <p:nvPr/>
        </p:nvSpPr>
        <p:spPr>
          <a:xfrm>
            <a:off x="5504242" y="3283808"/>
            <a:ext cx="2242758" cy="237041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8133" y="3624529"/>
            <a:ext cx="1654976" cy="174917"/>
          </a:xfrm>
          <a:prstGeom prst="rect">
            <a:avLst/>
          </a:prstGeom>
          <a:solidFill>
            <a:srgbClr val="ED145A">
              <a:alpha val="6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4242" y="3903895"/>
            <a:ext cx="2242758" cy="237041"/>
          </a:xfrm>
          <a:prstGeom prst="rect">
            <a:avLst/>
          </a:prstGeom>
          <a:solidFill>
            <a:srgbClr val="00AC6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1275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62461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798133" y="3314870"/>
            <a:ext cx="1654976" cy="174917"/>
          </a:xfrm>
          <a:prstGeom prst="rect">
            <a:avLst/>
          </a:prstGeom>
          <a:solidFill>
            <a:srgbClr val="00B3F0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PEOPLE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8133" y="3934959"/>
            <a:ext cx="1654976" cy="174916"/>
          </a:xfrm>
          <a:prstGeom prst="rect">
            <a:avLst/>
          </a:prstGeom>
          <a:solidFill>
            <a:srgbClr val="00AC6C">
              <a:alpha val="53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PROCESS</a:t>
            </a:r>
          </a:p>
        </p:txBody>
      </p:sp>
      <p:pic>
        <p:nvPicPr>
          <p:cNvPr id="5" name="Picture 4" descr="MVS_Blue-Green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341" y="516916"/>
            <a:ext cx="2898155" cy="2513443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stA="50000" endPos="70000" dist="1016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7822" y="5411499"/>
            <a:ext cx="7673177" cy="751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>
                <a:solidFill>
                  <a:srgbClr val="00AC6C"/>
                </a:solidFill>
              </a:rPr>
              <a:t>Cauteloso </a:t>
            </a:r>
            <a:r>
              <a:rPr lang="es-ES" sz="1800" b="1" i="1" dirty="0"/>
              <a:t>– cuidadoso para evitar posibles problemas o peligros.</a:t>
            </a:r>
          </a:p>
          <a:p>
            <a:pPr marL="0" indent="0">
              <a:buNone/>
            </a:pPr>
            <a:r>
              <a:rPr lang="es-ES" sz="1800" b="1" i="1" dirty="0">
                <a:solidFill>
                  <a:srgbClr val="00B3F0"/>
                </a:solidFill>
              </a:rPr>
              <a:t>Alentador </a:t>
            </a:r>
            <a:r>
              <a:rPr lang="es-ES" sz="1800" b="1" i="1" dirty="0"/>
              <a:t>– proporciona ánimo, bienestar y ayuda emocional.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823" y="460562"/>
            <a:ext cx="5470310" cy="1209857"/>
          </a:xfrm>
        </p:spPr>
        <p:txBody>
          <a:bodyPr>
            <a:noAutofit/>
          </a:bodyPr>
          <a:lstStyle/>
          <a:p>
            <a:pPr algn="l"/>
            <a:r>
              <a:rPr lang="es-ES" sz="4400" dirty="0"/>
              <a:t>SVM </a:t>
            </a:r>
            <a:r>
              <a:rPr lang="es-ES" sz="4400" b="1" dirty="0">
                <a:solidFill>
                  <a:srgbClr val="00B3F0"/>
                </a:solidFill>
              </a:rPr>
              <a:t>Azul-</a:t>
            </a:r>
            <a:r>
              <a:rPr lang="es-ES" sz="4400" b="1" dirty="0">
                <a:solidFill>
                  <a:srgbClr val="00AC6C"/>
                </a:solidFill>
              </a:rPr>
              <a:t>Verde</a:t>
            </a:r>
            <a:br>
              <a:rPr lang="es-ES" sz="4400" b="1" dirty="0">
                <a:solidFill>
                  <a:srgbClr val="00AC6C"/>
                </a:solidFill>
              </a:rPr>
            </a:br>
            <a:r>
              <a:rPr lang="es-ES" sz="3200" i="1" dirty="0"/>
              <a:t>Cauteloso-Alentador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04242" y="3283808"/>
            <a:ext cx="2242758" cy="237041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8133" y="3624529"/>
            <a:ext cx="1654976" cy="174917"/>
          </a:xfrm>
          <a:prstGeom prst="rect">
            <a:avLst/>
          </a:prstGeom>
          <a:solidFill>
            <a:srgbClr val="ED145A">
              <a:alpha val="6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4242" y="3903895"/>
            <a:ext cx="2242758" cy="237041"/>
          </a:xfrm>
          <a:prstGeom prst="rect">
            <a:avLst/>
          </a:prstGeom>
          <a:solidFill>
            <a:srgbClr val="00AC6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1275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1275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60983" y="2019350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1788" indent="-331788" defTabSz="885825" eaLnBrk="0" hangingPunct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Construir</a:t>
            </a:r>
            <a:r>
              <a:rPr lang="en-US" sz="2000" b="1" dirty="0"/>
              <a:t> </a:t>
            </a:r>
            <a:r>
              <a:rPr lang="en-US" sz="2000" b="1" dirty="0" err="1"/>
              <a:t>procesos</a:t>
            </a:r>
            <a:r>
              <a:rPr lang="en-US" sz="2000" b="1" dirty="0"/>
              <a:t> </a:t>
            </a:r>
            <a:r>
              <a:rPr lang="en-US" sz="2000" b="1" dirty="0" err="1"/>
              <a:t>efectivos</a:t>
            </a:r>
            <a:r>
              <a:rPr lang="en-US" sz="2000" b="1" dirty="0"/>
              <a:t> y </a:t>
            </a:r>
            <a:r>
              <a:rPr lang="en-US" sz="2000" b="1" dirty="0" err="1"/>
              <a:t>recursos</a:t>
            </a:r>
            <a:r>
              <a:rPr lang="en-US" sz="2000" b="1" dirty="0"/>
              <a:t> para </a:t>
            </a:r>
            <a:r>
              <a:rPr lang="en-US" sz="2000" b="1" dirty="0" err="1"/>
              <a:t>proteger</a:t>
            </a:r>
            <a:r>
              <a:rPr lang="en-US" sz="2000" b="1" dirty="0"/>
              <a:t> o </a:t>
            </a:r>
            <a:r>
              <a:rPr lang="en-US" sz="2000" b="1" dirty="0" err="1"/>
              <a:t>mejorar</a:t>
            </a:r>
            <a:r>
              <a:rPr lang="en-US" sz="2000" b="1" dirty="0"/>
              <a:t> el </a:t>
            </a:r>
            <a:r>
              <a:rPr lang="en-US" sz="2000" b="1" dirty="0" err="1"/>
              <a:t>bienestar</a:t>
            </a:r>
            <a:r>
              <a:rPr lang="en-US" sz="2000" b="1" dirty="0"/>
              <a:t> de </a:t>
            </a:r>
            <a:r>
              <a:rPr lang="en-US" sz="2000" b="1" dirty="0" err="1"/>
              <a:t>otros</a:t>
            </a:r>
            <a:endParaRPr lang="en-US" sz="2000" b="1" dirty="0"/>
          </a:p>
          <a:p>
            <a:pPr marL="331788" indent="-331788" defTabSz="885825" eaLnBrk="0" hangingPunct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Ofrecer</a:t>
            </a:r>
            <a:r>
              <a:rPr lang="en-US" sz="2000" b="1" dirty="0"/>
              <a:t> </a:t>
            </a:r>
            <a:r>
              <a:rPr lang="en-US" sz="2000" b="1" dirty="0" err="1"/>
              <a:t>asistencia</a:t>
            </a:r>
            <a:r>
              <a:rPr lang="en-US" sz="2000" b="1" dirty="0"/>
              <a:t> para </a:t>
            </a:r>
            <a:r>
              <a:rPr lang="en-US" sz="2000" b="1" dirty="0" err="1"/>
              <a:t>autosuficiencia</a:t>
            </a:r>
            <a:r>
              <a:rPr lang="en-US" sz="2000" b="1" dirty="0"/>
              <a:t> mayor e </a:t>
            </a:r>
            <a:r>
              <a:rPr lang="en-US" sz="2000" b="1" dirty="0" err="1"/>
              <a:t>independencia</a:t>
            </a:r>
            <a:endParaRPr lang="en-US" sz="2000" b="1" dirty="0"/>
          </a:p>
          <a:p>
            <a:pPr marL="331788" indent="-331788" defTabSz="885825" eaLnBrk="0" hangingPunct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Actividades</a:t>
            </a:r>
            <a:r>
              <a:rPr lang="en-US" sz="2000" b="1" dirty="0"/>
              <a:t> </a:t>
            </a:r>
            <a:r>
              <a:rPr lang="en-US" sz="2000" b="1" dirty="0" err="1"/>
              <a:t>solidarias</a:t>
            </a:r>
            <a:r>
              <a:rPr lang="en-US" sz="2000" b="1" dirty="0"/>
              <a:t> que </a:t>
            </a:r>
            <a:r>
              <a:rPr lang="en-US" sz="2000" b="1" dirty="0" err="1"/>
              <a:t>llevan</a:t>
            </a:r>
            <a:r>
              <a:rPr lang="en-US" sz="2000" b="1" dirty="0"/>
              <a:t> al </a:t>
            </a:r>
            <a:r>
              <a:rPr lang="en-US" sz="2000" b="1" dirty="0" err="1"/>
              <a:t>crecimiento</a:t>
            </a:r>
            <a:endParaRPr lang="en-US" sz="2000" b="1" dirty="0"/>
          </a:p>
          <a:p>
            <a:pPr marL="331788" indent="-331788" defTabSz="885825" eaLnBrk="0" hangingPunct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Pelea</a:t>
            </a:r>
            <a:r>
              <a:rPr lang="en-US" sz="2000" b="1" dirty="0"/>
              <a:t> </a:t>
            </a:r>
            <a:r>
              <a:rPr lang="en-US" sz="2000" b="1" dirty="0" err="1"/>
              <a:t>por</a:t>
            </a:r>
            <a:r>
              <a:rPr lang="en-US" sz="2000" b="1" dirty="0"/>
              <a:t> </a:t>
            </a:r>
            <a:r>
              <a:rPr lang="en-US" sz="2000" b="1" dirty="0" err="1"/>
              <a:t>los</a:t>
            </a:r>
            <a:r>
              <a:rPr lang="en-US" sz="2000" b="1" dirty="0"/>
              <a:t> </a:t>
            </a:r>
            <a:r>
              <a:rPr lang="en-US" sz="2000" b="1" dirty="0" err="1"/>
              <a:t>principios</a:t>
            </a:r>
            <a:r>
              <a:rPr lang="en-US" sz="2000" b="1" dirty="0"/>
              <a:t> que son </a:t>
            </a:r>
            <a:r>
              <a:rPr lang="en-US" sz="2000" b="1" dirty="0" err="1"/>
              <a:t>justos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61329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798133" y="3624529"/>
            <a:ext cx="1654976" cy="174917"/>
          </a:xfrm>
          <a:prstGeom prst="rect">
            <a:avLst/>
          </a:prstGeom>
          <a:solidFill>
            <a:srgbClr val="ED145A">
              <a:alpha val="6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PERFORMANCE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8133" y="3314870"/>
            <a:ext cx="1654976" cy="174917"/>
          </a:xfrm>
          <a:prstGeom prst="rect">
            <a:avLst/>
          </a:prstGeom>
          <a:solidFill>
            <a:srgbClr val="00B3F0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PEOPLE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8133" y="3934959"/>
            <a:ext cx="1654976" cy="174916"/>
          </a:xfrm>
          <a:prstGeom prst="rect">
            <a:avLst/>
          </a:prstGeom>
          <a:solidFill>
            <a:srgbClr val="00AC6C">
              <a:alpha val="53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PROCESS</a:t>
            </a:r>
          </a:p>
        </p:txBody>
      </p:sp>
      <p:pic>
        <p:nvPicPr>
          <p:cNvPr id="3" name="Picture 2" descr="MVS_Hub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336" y="670313"/>
            <a:ext cx="2721280" cy="2360049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stA="50000" endPos="70000" dist="1016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09190" y="5449102"/>
            <a:ext cx="8788506" cy="1975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/>
              <a:t>Flexible – capaz de responder a las circunstancias y condiciones cambiantes</a:t>
            </a:r>
          </a:p>
          <a:p>
            <a:pPr marL="0" indent="0">
              <a:buNone/>
            </a:pPr>
            <a:r>
              <a:rPr lang="es-ES" sz="1800" b="1" i="1" dirty="0"/>
              <a:t>Cohesivo– reúne a las personas para formar una unidad.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823" y="362106"/>
            <a:ext cx="5470310" cy="1209857"/>
          </a:xfrm>
        </p:spPr>
        <p:txBody>
          <a:bodyPr>
            <a:noAutofit/>
          </a:bodyPr>
          <a:lstStyle/>
          <a:p>
            <a:pPr algn="l"/>
            <a:r>
              <a:rPr lang="es-ES" sz="4400" dirty="0"/>
              <a:t>SVM </a:t>
            </a:r>
            <a:r>
              <a:rPr lang="es-ES" sz="4400" b="1" dirty="0">
                <a:solidFill>
                  <a:srgbClr val="00B3F0"/>
                </a:solidFill>
              </a:rPr>
              <a:t>H</a:t>
            </a:r>
            <a:r>
              <a:rPr lang="es-ES" sz="4400" b="1" dirty="0">
                <a:solidFill>
                  <a:srgbClr val="ED145A"/>
                </a:solidFill>
              </a:rPr>
              <a:t>u</a:t>
            </a:r>
            <a:r>
              <a:rPr lang="es-ES" sz="4400" b="1" dirty="0">
                <a:solidFill>
                  <a:srgbClr val="00AC6C"/>
                </a:solidFill>
              </a:rPr>
              <a:t>b</a:t>
            </a:r>
            <a:r>
              <a:rPr lang="es-ES" sz="6000" noProof="0" dirty="0" smtClean="0"/>
              <a:t/>
            </a:r>
            <a:br>
              <a:rPr lang="es-ES" sz="6000" noProof="0" dirty="0" smtClean="0"/>
            </a:br>
            <a:r>
              <a:rPr lang="es-ES" sz="3200" i="1" dirty="0"/>
              <a:t>Flexible-Cohesivo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248" y="1753379"/>
            <a:ext cx="5241088" cy="1561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noProof="0" dirty="0" smtClean="0"/>
              <a:t>Personas que se motivan por la flexibilidad y la adaptación a los demás y a las situaciones. Tienen un deseo fuerte </a:t>
            </a:r>
            <a:r>
              <a:rPr lang="es-ES" sz="2400" b="1" dirty="0" smtClean="0"/>
              <a:t>por colaborar con los demás y de mantenerse abierto a los diferentes puntos de vista y opciones</a:t>
            </a:r>
            <a:r>
              <a:rPr lang="es-ES" sz="2400" b="1" noProof="0" dirty="0" smtClean="0"/>
              <a:t>. </a:t>
            </a:r>
            <a:endParaRPr lang="es-ES" sz="2400" b="1" noProof="0" dirty="0"/>
          </a:p>
        </p:txBody>
      </p:sp>
      <p:sp>
        <p:nvSpPr>
          <p:cNvPr id="24" name="Rectangle 23"/>
          <p:cNvSpPr/>
          <p:nvPr/>
        </p:nvSpPr>
        <p:spPr>
          <a:xfrm>
            <a:off x="5742754" y="3618676"/>
            <a:ext cx="1765734" cy="186623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42754" y="3309017"/>
            <a:ext cx="1765734" cy="186623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42754" y="3929104"/>
            <a:ext cx="1765734" cy="186623"/>
          </a:xfrm>
          <a:prstGeom prst="rect">
            <a:avLst/>
          </a:prstGeom>
          <a:solidFill>
            <a:srgbClr val="00AC6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894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798133" y="3624529"/>
            <a:ext cx="1654976" cy="174917"/>
          </a:xfrm>
          <a:prstGeom prst="rect">
            <a:avLst/>
          </a:prstGeom>
          <a:solidFill>
            <a:srgbClr val="ED145A">
              <a:alpha val="60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PERFORMANCE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8133" y="3314870"/>
            <a:ext cx="1654976" cy="174917"/>
          </a:xfrm>
          <a:prstGeom prst="rect">
            <a:avLst/>
          </a:prstGeom>
          <a:solidFill>
            <a:srgbClr val="00B3F0">
              <a:alpha val="58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PEOPLE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8133" y="3934959"/>
            <a:ext cx="1654976" cy="174916"/>
          </a:xfrm>
          <a:prstGeom prst="rect">
            <a:avLst/>
          </a:prstGeom>
          <a:solidFill>
            <a:srgbClr val="00AC6C">
              <a:alpha val="53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PROCESS</a:t>
            </a:r>
          </a:p>
        </p:txBody>
      </p:sp>
      <p:pic>
        <p:nvPicPr>
          <p:cNvPr id="3" name="Picture 2" descr="MVS_Hub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336" y="670313"/>
            <a:ext cx="2721280" cy="2360049"/>
          </a:xfrm>
          <a:prstGeom prst="rect">
            <a:avLst/>
          </a:prstGeom>
          <a:effectLst>
            <a:outerShdw blurRad="254000" dist="38100" dir="2700000" algn="tl" rotWithShape="0">
              <a:srgbClr val="000000">
                <a:alpha val="40000"/>
              </a:srgbClr>
            </a:outerShdw>
            <a:reflection stA="50000" endPos="70000" dist="101600" dir="5400000" sy="-100000" algn="bl" rotWithShape="0"/>
          </a:effectLst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09190" y="5449102"/>
            <a:ext cx="8788506" cy="1975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b="1" i="1" dirty="0"/>
              <a:t>Flexible – capaz de responder a las circunstancias y condiciones cambiantes</a:t>
            </a:r>
          </a:p>
          <a:p>
            <a:pPr marL="0" indent="0">
              <a:buNone/>
            </a:pPr>
            <a:r>
              <a:rPr lang="es-ES" sz="1800" b="1" i="1" dirty="0"/>
              <a:t>Cohesivo– reúne a las personas para formar una unidad.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7823" y="362106"/>
            <a:ext cx="5470310" cy="1209857"/>
          </a:xfrm>
        </p:spPr>
        <p:txBody>
          <a:bodyPr>
            <a:noAutofit/>
          </a:bodyPr>
          <a:lstStyle/>
          <a:p>
            <a:pPr algn="l"/>
            <a:r>
              <a:rPr lang="es-ES" sz="4400" dirty="0"/>
              <a:t>SVM </a:t>
            </a:r>
            <a:r>
              <a:rPr lang="es-ES" sz="4400" b="1" dirty="0">
                <a:solidFill>
                  <a:srgbClr val="00B3F0"/>
                </a:solidFill>
              </a:rPr>
              <a:t>H</a:t>
            </a:r>
            <a:r>
              <a:rPr lang="es-ES" sz="4400" b="1" dirty="0">
                <a:solidFill>
                  <a:srgbClr val="ED145A"/>
                </a:solidFill>
              </a:rPr>
              <a:t>u</a:t>
            </a:r>
            <a:r>
              <a:rPr lang="es-ES" sz="4400" b="1" dirty="0">
                <a:solidFill>
                  <a:srgbClr val="00AC6C"/>
                </a:solidFill>
              </a:rPr>
              <a:t>b</a:t>
            </a:r>
            <a:r>
              <a:rPr lang="es-ES" sz="6000" noProof="0" dirty="0" smtClean="0"/>
              <a:t/>
            </a:r>
            <a:br>
              <a:rPr lang="es-ES" sz="6000" noProof="0" dirty="0" smtClean="0"/>
            </a:br>
            <a:r>
              <a:rPr lang="es-ES" sz="3200" i="1" dirty="0"/>
              <a:t>Flexible-Cohesivo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2754" y="3618676"/>
            <a:ext cx="1765734" cy="186623"/>
          </a:xfrm>
          <a:prstGeom prst="rect">
            <a:avLst/>
          </a:prstGeom>
          <a:solidFill>
            <a:srgbClr val="ED145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DESEMPEÑO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42754" y="3309017"/>
            <a:ext cx="1765734" cy="186623"/>
          </a:xfrm>
          <a:prstGeom prst="rect">
            <a:avLst/>
          </a:prstGeom>
          <a:solidFill>
            <a:srgbClr val="00B3F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>
                <a:solidFill>
                  <a:prstClr val="white"/>
                </a:solidFill>
                <a:latin typeface="Century Gothic"/>
                <a:cs typeface="Century Gothic"/>
              </a:rPr>
              <a:t>PERSONAS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42754" y="3929104"/>
            <a:ext cx="1765734" cy="186623"/>
          </a:xfrm>
          <a:prstGeom prst="rect">
            <a:avLst/>
          </a:prstGeom>
          <a:solidFill>
            <a:srgbClr val="00AC6C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en-US" sz="900" spc="375" dirty="0" err="1">
                <a:solidFill>
                  <a:prstClr val="white"/>
                </a:solidFill>
                <a:latin typeface="Century Gothic"/>
                <a:cs typeface="Century Gothic"/>
              </a:rPr>
              <a:t>PROCESOS</a:t>
            </a:r>
            <a:endParaRPr lang="en-US" sz="900" spc="375" dirty="0">
              <a:solidFill>
                <a:prstClr val="white"/>
              </a:solidFill>
              <a:latin typeface="Century Gothic"/>
              <a:cs typeface="Century Gothic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842621"/>
            <a:ext cx="59436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885825" eaLnBrk="0" hangingPunct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Ser</a:t>
            </a:r>
            <a:r>
              <a:rPr lang="en-US" sz="2000" b="1" dirty="0"/>
              <a:t> </a:t>
            </a:r>
            <a:r>
              <a:rPr lang="en-US" sz="2000" b="1" dirty="0" err="1"/>
              <a:t>curioso</a:t>
            </a:r>
            <a:r>
              <a:rPr lang="en-US" sz="2000" b="1" dirty="0"/>
              <a:t> </a:t>
            </a:r>
            <a:r>
              <a:rPr lang="en-US" sz="2000" b="1" dirty="0" err="1"/>
              <a:t>sobre</a:t>
            </a:r>
            <a:r>
              <a:rPr lang="en-US" sz="2000" b="1" dirty="0"/>
              <a:t> lo que </a:t>
            </a:r>
            <a:r>
              <a:rPr lang="en-US" sz="2000" b="1" dirty="0" err="1"/>
              <a:t>piensan</a:t>
            </a:r>
            <a:r>
              <a:rPr lang="en-US" sz="2000" b="1" dirty="0"/>
              <a:t> </a:t>
            </a:r>
            <a:r>
              <a:rPr lang="en-US" sz="2000" b="1" dirty="0" err="1"/>
              <a:t>los</a:t>
            </a:r>
            <a:r>
              <a:rPr lang="en-US" sz="2000" b="1" dirty="0"/>
              <a:t> </a:t>
            </a:r>
            <a:r>
              <a:rPr lang="en-US" sz="2000" b="1" dirty="0" err="1"/>
              <a:t>demás</a:t>
            </a:r>
            <a:r>
              <a:rPr lang="en-US" sz="2000" b="1" dirty="0"/>
              <a:t> y </a:t>
            </a:r>
            <a:r>
              <a:rPr lang="en-US" sz="2000" b="1" dirty="0" err="1"/>
              <a:t>sus</a:t>
            </a:r>
            <a:r>
              <a:rPr lang="en-US" sz="2000" b="1" dirty="0"/>
              <a:t> </a:t>
            </a:r>
            <a:r>
              <a:rPr lang="en-US" sz="2000" b="1" dirty="0" err="1"/>
              <a:t>sentimientos</a:t>
            </a:r>
            <a:r>
              <a:rPr lang="en-US" sz="2000" b="1" dirty="0"/>
              <a:t>, </a:t>
            </a:r>
            <a:r>
              <a:rPr lang="en-US" sz="2000" b="1" dirty="0" err="1"/>
              <a:t>ser</a:t>
            </a:r>
            <a:r>
              <a:rPr lang="en-US" sz="2000" b="1" dirty="0"/>
              <a:t> de </a:t>
            </a:r>
            <a:r>
              <a:rPr lang="en-US" sz="2000" b="1" dirty="0" err="1"/>
              <a:t>mente</a:t>
            </a:r>
            <a:r>
              <a:rPr lang="en-US" sz="2000" b="1" dirty="0"/>
              <a:t> </a:t>
            </a:r>
            <a:r>
              <a:rPr lang="en-US" sz="2000" b="1" dirty="0" err="1"/>
              <a:t>abierta</a:t>
            </a:r>
            <a:r>
              <a:rPr lang="en-US" sz="2000" b="1" dirty="0"/>
              <a:t> y </a:t>
            </a:r>
            <a:r>
              <a:rPr lang="en-US" sz="2000" b="1" dirty="0" err="1"/>
              <a:t>deseoso</a:t>
            </a:r>
            <a:r>
              <a:rPr lang="en-US" sz="2000" b="1" dirty="0"/>
              <a:t> de </a:t>
            </a:r>
            <a:r>
              <a:rPr lang="en-US" sz="2000" b="1" dirty="0" err="1"/>
              <a:t>adaptarse</a:t>
            </a:r>
            <a:endParaRPr lang="en-US" sz="2000" b="1" dirty="0"/>
          </a:p>
          <a:p>
            <a:pPr marL="331788" indent="-331788" defTabSz="885825" eaLnBrk="0" hangingPunct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Experimenta</a:t>
            </a:r>
            <a:r>
              <a:rPr lang="en-US" sz="2000" b="1" dirty="0"/>
              <a:t> con </a:t>
            </a:r>
            <a:r>
              <a:rPr lang="en-US" sz="2000" b="1" dirty="0" err="1"/>
              <a:t>diferentes</a:t>
            </a:r>
            <a:r>
              <a:rPr lang="en-US" sz="2000" b="1" dirty="0"/>
              <a:t> </a:t>
            </a:r>
            <a:r>
              <a:rPr lang="en-US" sz="2000" b="1" dirty="0" err="1"/>
              <a:t>formas</a:t>
            </a:r>
            <a:r>
              <a:rPr lang="en-US" sz="2000" b="1" dirty="0"/>
              <a:t> de </a:t>
            </a:r>
            <a:r>
              <a:rPr lang="en-US" sz="2000" b="1" dirty="0" err="1"/>
              <a:t>actuar</a:t>
            </a:r>
            <a:endParaRPr lang="en-US" sz="2000" b="1" dirty="0"/>
          </a:p>
          <a:p>
            <a:pPr marL="331788" indent="-331788" defTabSz="885825" eaLnBrk="0" hangingPunct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 err="1"/>
              <a:t>Orgulloso</a:t>
            </a:r>
            <a:r>
              <a:rPr lang="en-US" sz="2000" b="1" dirty="0"/>
              <a:t> de </a:t>
            </a:r>
            <a:r>
              <a:rPr lang="en-US" sz="2000" b="1" dirty="0" err="1"/>
              <a:t>ser</a:t>
            </a:r>
            <a:r>
              <a:rPr lang="en-US" sz="2000" b="1" dirty="0"/>
              <a:t> un “</a:t>
            </a:r>
            <a:r>
              <a:rPr lang="en-US" sz="2000" b="1" dirty="0" err="1"/>
              <a:t>miembro</a:t>
            </a:r>
            <a:r>
              <a:rPr lang="en-US" sz="2000" b="1" dirty="0"/>
              <a:t>”</a:t>
            </a:r>
          </a:p>
          <a:p>
            <a:pPr marL="331788" indent="-331788" defTabSz="885825" eaLnBrk="0" hangingPunct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/>
              <a:t>Le </a:t>
            </a:r>
            <a:r>
              <a:rPr lang="en-US" sz="2000" b="1" dirty="0" err="1"/>
              <a:t>gusta</a:t>
            </a:r>
            <a:r>
              <a:rPr lang="en-US" sz="2000" b="1" dirty="0"/>
              <a:t> </a:t>
            </a:r>
            <a:r>
              <a:rPr lang="en-US" sz="2000" b="1" dirty="0" err="1"/>
              <a:t>conocer</a:t>
            </a:r>
            <a:r>
              <a:rPr lang="en-US" sz="2000" b="1" dirty="0"/>
              <a:t> a </a:t>
            </a:r>
            <a:r>
              <a:rPr lang="en-US" sz="2000" b="1" dirty="0" err="1"/>
              <a:t>mucha</a:t>
            </a:r>
            <a:r>
              <a:rPr lang="en-US" sz="2000" b="1" dirty="0"/>
              <a:t> </a:t>
            </a:r>
            <a:r>
              <a:rPr lang="en-US" sz="2000" b="1" dirty="0" err="1"/>
              <a:t>gente</a:t>
            </a:r>
            <a:endParaRPr lang="en-US" sz="2000" b="1" dirty="0"/>
          </a:p>
          <a:p>
            <a:pPr marL="331788" indent="-331788" defTabSz="885825" eaLnBrk="0" hangingPunct="0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/>
              <a:t>Le </a:t>
            </a:r>
            <a:r>
              <a:rPr lang="en-US" sz="2000" b="1" dirty="0" err="1"/>
              <a:t>gusta</a:t>
            </a:r>
            <a:r>
              <a:rPr lang="en-US" sz="2000" b="1" dirty="0"/>
              <a:t> </a:t>
            </a:r>
            <a:r>
              <a:rPr lang="en-US" sz="2000" b="1" dirty="0" err="1"/>
              <a:t>ser</a:t>
            </a:r>
            <a:r>
              <a:rPr lang="en-US" sz="2000" b="1" dirty="0"/>
              <a:t> </a:t>
            </a:r>
            <a:r>
              <a:rPr lang="en-US" sz="2000" b="1" dirty="0" err="1"/>
              <a:t>conocido</a:t>
            </a:r>
            <a:r>
              <a:rPr lang="en-US" sz="2000" b="1" dirty="0"/>
              <a:t> </a:t>
            </a:r>
            <a:r>
              <a:rPr lang="en-US" sz="2000" b="1" dirty="0" err="1"/>
              <a:t>por</a:t>
            </a:r>
            <a:r>
              <a:rPr lang="en-US" sz="2000" b="1" dirty="0"/>
              <a:t> </a:t>
            </a:r>
            <a:r>
              <a:rPr lang="en-US" sz="2000" b="1" dirty="0" err="1"/>
              <a:t>mucha</a:t>
            </a:r>
            <a:r>
              <a:rPr lang="en-US" sz="2000" b="1" dirty="0"/>
              <a:t> </a:t>
            </a:r>
            <a:r>
              <a:rPr lang="en-US" sz="2000" b="1" dirty="0" err="1"/>
              <a:t>gente</a:t>
            </a:r>
            <a:endParaRPr lang="en-US" sz="2000" b="1" dirty="0"/>
          </a:p>
          <a:p>
            <a:pPr marL="331788" indent="-331788" defTabSz="885825" eaLnBrk="0" hangingPunct="0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b="1" dirty="0"/>
              <a:t>Le </a:t>
            </a:r>
            <a:r>
              <a:rPr lang="en-US" sz="2000" b="1" dirty="0" err="1"/>
              <a:t>gusta</a:t>
            </a:r>
            <a:r>
              <a:rPr lang="en-US" sz="2000" b="1" dirty="0"/>
              <a:t> </a:t>
            </a:r>
            <a:r>
              <a:rPr lang="en-US" sz="2000" b="1" dirty="0" err="1"/>
              <a:t>ser</a:t>
            </a:r>
            <a:r>
              <a:rPr lang="en-US" sz="2000" b="1" dirty="0"/>
              <a:t> </a:t>
            </a:r>
            <a:r>
              <a:rPr lang="en-US" sz="2000" b="1" dirty="0" err="1"/>
              <a:t>conocido</a:t>
            </a:r>
            <a:r>
              <a:rPr lang="en-US" sz="2000" b="1" dirty="0"/>
              <a:t> </a:t>
            </a:r>
            <a:r>
              <a:rPr lang="en-US" sz="2000" b="1" dirty="0" err="1"/>
              <a:t>como</a:t>
            </a:r>
            <a:r>
              <a:rPr lang="en-US" sz="2000" b="1" dirty="0"/>
              <a:t> flexible</a:t>
            </a:r>
          </a:p>
        </p:txBody>
      </p:sp>
    </p:spTree>
    <p:extLst>
      <p:ext uri="{BB962C8B-B14F-4D97-AF65-F5344CB8AC3E}">
        <p14:creationId xmlns:p14="http://schemas.microsoft.com/office/powerpoint/2010/main" val="1169320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76" y="3867807"/>
            <a:ext cx="3113799" cy="1981316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032132" y="1269903"/>
            <a:ext cx="7293747" cy="831271"/>
          </a:xfrm>
        </p:spPr>
        <p:txBody>
          <a:bodyPr/>
          <a:lstStyle/>
          <a:p>
            <a:r>
              <a:rPr lang="es-CR" b="1" dirty="0" smtClean="0"/>
              <a:t>MOTIVACION</a:t>
            </a:r>
            <a:endParaRPr lang="en-US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08001" y="3238793"/>
            <a:ext cx="7165158" cy="2436875"/>
          </a:xfrm>
        </p:spPr>
        <p:txBody>
          <a:bodyPr>
            <a:normAutofit/>
          </a:bodyPr>
          <a:lstStyle/>
          <a:p>
            <a:r>
              <a:rPr lang="es-CR" sz="2400" b="1" dirty="0" smtClean="0"/>
              <a:t>¿Por qué estamos en esta Actividad virtual?</a:t>
            </a:r>
          </a:p>
          <a:p>
            <a:endParaRPr lang="es-CR" sz="2400" b="1" dirty="0" smtClean="0"/>
          </a:p>
          <a:p>
            <a:endParaRPr lang="es-CR" sz="2400" b="1" dirty="0" smtClean="0"/>
          </a:p>
          <a:p>
            <a:r>
              <a:rPr lang="es-CR" sz="2400" b="1" dirty="0" smtClean="0"/>
              <a:t>¿Qué hay para mi en esta actividad?</a:t>
            </a:r>
          </a:p>
          <a:p>
            <a:pPr marL="0" indent="0">
              <a:buNone/>
            </a:pPr>
            <a:endParaRPr lang="es-CR" sz="2400" dirty="0"/>
          </a:p>
        </p:txBody>
      </p:sp>
    </p:spTree>
    <p:extLst>
      <p:ext uri="{BB962C8B-B14F-4D97-AF65-F5344CB8AC3E}">
        <p14:creationId xmlns:p14="http://schemas.microsoft.com/office/powerpoint/2010/main" val="17977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¿</a:t>
            </a:r>
            <a:r>
              <a:rPr lang="es-CR" dirty="0" smtClean="0"/>
              <a:t>De Quién dirías….?</a:t>
            </a:r>
            <a:endParaRPr lang="es-CR" dirty="0"/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26720" y="1560576"/>
          <a:ext cx="7693152" cy="460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2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 smtClean="0">
                          <a:effectLst/>
                          <a:latin typeface="Times New Roman"/>
                          <a:ea typeface="Times New Roman"/>
                        </a:rPr>
                        <a:t>Pregunta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 smtClean="0">
                          <a:effectLst/>
                          <a:latin typeface="Times New Roman"/>
                          <a:ea typeface="Times New Roman"/>
                        </a:rPr>
                        <a:t>Opciones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1. </a:t>
                      </a:r>
                      <a:r>
                        <a:rPr lang="es-CR" sz="1600" dirty="0" smtClean="0">
                          <a:effectLst/>
                        </a:rPr>
                        <a:t>Es </a:t>
                      </a:r>
                      <a:r>
                        <a:rPr lang="es-CR" sz="1600" dirty="0">
                          <a:effectLst/>
                        </a:rPr>
                        <a:t>una persona que </a:t>
                      </a:r>
                      <a:r>
                        <a:rPr lang="es-CR" sz="1600" dirty="0" smtClean="0">
                          <a:effectLst/>
                        </a:rPr>
                        <a:t>busca </a:t>
                      </a:r>
                      <a:r>
                        <a:rPr lang="es-CR" sz="1600" dirty="0">
                          <a:effectLst/>
                        </a:rPr>
                        <a:t>resultados, </a:t>
                      </a:r>
                      <a:r>
                        <a:rPr lang="es-CR" sz="1600" dirty="0" smtClean="0">
                          <a:effectLst/>
                        </a:rPr>
                        <a:t>no</a:t>
                      </a:r>
                      <a:r>
                        <a:rPr lang="es-CR" sz="1600" baseline="0" dirty="0" smtClean="0">
                          <a:effectLst/>
                        </a:rPr>
                        <a:t> es</a:t>
                      </a:r>
                      <a:r>
                        <a:rPr lang="es-CR" sz="1600" dirty="0" smtClean="0">
                          <a:effectLst/>
                        </a:rPr>
                        <a:t> </a:t>
                      </a:r>
                      <a:r>
                        <a:rPr lang="es-CR" sz="1600" dirty="0">
                          <a:effectLst/>
                        </a:rPr>
                        <a:t>un perezoso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A…..R……V…..H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2. </a:t>
                      </a:r>
                      <a:r>
                        <a:rPr lang="es-CR" sz="1600" dirty="0" smtClean="0">
                          <a:effectLst/>
                        </a:rPr>
                        <a:t>Es una persona calificada, </a:t>
                      </a:r>
                      <a:r>
                        <a:rPr lang="es-CR" sz="1600" dirty="0">
                          <a:effectLst/>
                        </a:rPr>
                        <a:t>que </a:t>
                      </a:r>
                      <a:r>
                        <a:rPr lang="es-CR" sz="1600" dirty="0" smtClean="0">
                          <a:effectLst/>
                        </a:rPr>
                        <a:t>sabe en detalle </a:t>
                      </a:r>
                      <a:r>
                        <a:rPr lang="es-CR" sz="1600" dirty="0">
                          <a:effectLst/>
                        </a:rPr>
                        <a:t>lo que debe hacer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A…..R……V…..H</a:t>
                      </a:r>
                      <a:endParaRPr lang="es-C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3. Es un ganador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A…..R……V…..H</a:t>
                      </a:r>
                      <a:endParaRPr lang="es-C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4. Ella es amigable, no agresiva</a:t>
                      </a:r>
                      <a:endParaRPr lang="es-C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A…..R……V…..H</a:t>
                      </a:r>
                      <a:endParaRPr lang="es-C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5. El </a:t>
                      </a:r>
                      <a:r>
                        <a:rPr lang="es-CR" sz="1600" dirty="0" smtClean="0">
                          <a:effectLst/>
                        </a:rPr>
                        <a:t>es </a:t>
                      </a:r>
                      <a:r>
                        <a:rPr lang="es-CR" sz="1600" dirty="0">
                          <a:effectLst/>
                        </a:rPr>
                        <a:t>flexible, </a:t>
                      </a:r>
                      <a:r>
                        <a:rPr lang="es-CR" sz="1600" dirty="0" smtClean="0">
                          <a:effectLst/>
                        </a:rPr>
                        <a:t>reflexivo,</a:t>
                      </a:r>
                      <a:r>
                        <a:rPr lang="es-CR" sz="1600" baseline="0" dirty="0" smtClean="0">
                          <a:effectLst/>
                        </a:rPr>
                        <a:t> </a:t>
                      </a:r>
                      <a:r>
                        <a:rPr lang="es-CR" sz="1600" dirty="0" smtClean="0">
                          <a:effectLst/>
                        </a:rPr>
                        <a:t>no </a:t>
                      </a:r>
                      <a:r>
                        <a:rPr lang="es-CR" sz="1600" dirty="0">
                          <a:effectLst/>
                        </a:rPr>
                        <a:t>rígido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A…..R……V…..H</a:t>
                      </a:r>
                      <a:endParaRPr lang="es-C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33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6. Es una persona que ayuda, no es egoísta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A…..R……V…..H</a:t>
                      </a:r>
                      <a:endParaRPr lang="es-C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7. Ella es muy sociable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>
                          <a:effectLst/>
                        </a:rPr>
                        <a:t>A…..R……V…..H</a:t>
                      </a:r>
                      <a:endParaRPr lang="es-C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8. Ella es ambiciosa no se queda </a:t>
                      </a:r>
                      <a:r>
                        <a:rPr lang="es-CR" sz="1600" dirty="0" smtClean="0">
                          <a:effectLst/>
                        </a:rPr>
                        <a:t>quedita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600" dirty="0">
                          <a:effectLst/>
                        </a:rPr>
                        <a:t>A…..R……V…..H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246436" y="1533462"/>
          <a:ext cx="580571" cy="459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1879">
                <a:tc>
                  <a:txBody>
                    <a:bodyPr/>
                    <a:lstStyle/>
                    <a:p>
                      <a:endParaRPr lang="es-CR" dirty="0" smtClean="0"/>
                    </a:p>
                    <a:p>
                      <a:endParaRPr lang="es-CR" sz="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555">
                <a:tc>
                  <a:txBody>
                    <a:bodyPr/>
                    <a:lstStyle/>
                    <a:p>
                      <a:pPr algn="ctr"/>
                      <a:endParaRPr lang="es-C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8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R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51">
                <a:tc>
                  <a:txBody>
                    <a:bodyPr/>
                    <a:lstStyle/>
                    <a:p>
                      <a:pPr algn="ctr"/>
                      <a:endParaRPr lang="es-CR" sz="1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730">
                <a:tc>
                  <a:txBody>
                    <a:bodyPr/>
                    <a:lstStyle/>
                    <a:p>
                      <a:pPr algn="ctr"/>
                      <a:endParaRPr lang="es-CR" sz="8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111">
                <a:tc>
                  <a:txBody>
                    <a:bodyPr/>
                    <a:lstStyle/>
                    <a:p>
                      <a:pPr algn="ctr"/>
                      <a:endParaRPr lang="es-CR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730">
                <a:tc>
                  <a:txBody>
                    <a:bodyPr/>
                    <a:lstStyle/>
                    <a:p>
                      <a:pPr algn="ctr"/>
                      <a:endParaRPr lang="es-CR" sz="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651">
                <a:tc>
                  <a:txBody>
                    <a:bodyPr/>
                    <a:lstStyle/>
                    <a:p>
                      <a:pPr algn="ctr"/>
                      <a:endParaRPr lang="es-CR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730">
                <a:tc>
                  <a:txBody>
                    <a:bodyPr/>
                    <a:lstStyle/>
                    <a:p>
                      <a:pPr algn="ctr"/>
                      <a:endParaRPr lang="es-CR" sz="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346334" y="2130351"/>
            <a:ext cx="29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46332" y="2616734"/>
            <a:ext cx="39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rgbClr val="00B050"/>
                </a:solidFill>
              </a:rPr>
              <a:t>V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362542" y="3129060"/>
            <a:ext cx="29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359300" y="5732835"/>
            <a:ext cx="29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43088" y="3615445"/>
            <a:ext cx="39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rgbClr val="00B050"/>
                </a:solidFill>
              </a:rPr>
              <a:t>V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356371" y="4187755"/>
            <a:ext cx="39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/>
              <a:t>H</a:t>
            </a:r>
            <a:endParaRPr lang="en-U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362851" y="5215648"/>
            <a:ext cx="39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/>
              <a:t>H</a:t>
            </a:r>
            <a:endParaRPr lang="en-U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372579" y="4651443"/>
            <a:ext cx="39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srgbClr val="0070C0"/>
                </a:solidFill>
              </a:rPr>
              <a:t>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Elipse 2"/>
          <p:cNvSpPr/>
          <p:nvPr/>
        </p:nvSpPr>
        <p:spPr>
          <a:xfrm>
            <a:off x="6839712" y="2130351"/>
            <a:ext cx="6766560" cy="39718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Preparar ejercicio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/>
              <a:t>¿</a:t>
            </a:r>
            <a:r>
              <a:rPr lang="es-CR" dirty="0" smtClean="0"/>
              <a:t>Quién se preocupa por….?</a:t>
            </a:r>
            <a:endParaRPr lang="es-C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0" y="1397000"/>
          <a:ext cx="8418286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6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1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 smtClean="0">
                          <a:effectLst/>
                          <a:latin typeface="Times New Roman"/>
                          <a:ea typeface="Times New Roman"/>
                        </a:rPr>
                        <a:t>Pregunta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600" dirty="0" smtClean="0">
                          <a:effectLst/>
                          <a:latin typeface="Times New Roman"/>
                          <a:ea typeface="Times New Roman"/>
                        </a:rPr>
                        <a:t>Opciones</a:t>
                      </a:r>
                      <a:endParaRPr lang="es-C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R" sz="1700" dirty="0" smtClean="0"/>
                        <a:t>1. Tomar acción inmediata</a:t>
                      </a:r>
                      <a:endParaRPr lang="es-CR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R" sz="1600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r>
                        <a:rPr lang="es-CR" sz="1600" dirty="0" smtClean="0"/>
                        <a:t>…..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s-CR" sz="1600" dirty="0" smtClean="0"/>
                        <a:t>……</a:t>
                      </a:r>
                      <a:r>
                        <a:rPr lang="es-CR" sz="1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s-CR" sz="1600" dirty="0" smtClean="0"/>
                        <a:t>…..H</a:t>
                      </a:r>
                      <a:endParaRPr lang="es-CR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R" sz="1700" dirty="0" smtClean="0"/>
                        <a:t>2. Conservar los recursos disponibles</a:t>
                      </a:r>
                      <a:endParaRPr lang="es-CR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r>
                        <a:rPr lang="es-CR" sz="1600" dirty="0" smtClean="0"/>
                        <a:t>…..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s-CR" sz="1600" dirty="0" smtClean="0"/>
                        <a:t>……</a:t>
                      </a:r>
                      <a:r>
                        <a:rPr lang="es-CR" sz="1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s-CR" sz="1600" dirty="0" smtClean="0"/>
                        <a:t>…..H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R" sz="1700" dirty="0" smtClean="0"/>
                        <a:t>3. Ser lo mas exacto posible</a:t>
                      </a:r>
                      <a:endParaRPr lang="es-CR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r>
                        <a:rPr lang="es-CR" sz="1600" dirty="0" smtClean="0"/>
                        <a:t>…..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s-CR" sz="1600" dirty="0" smtClean="0"/>
                        <a:t>……</a:t>
                      </a:r>
                      <a:r>
                        <a:rPr lang="es-CR" sz="1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s-CR" sz="1600" dirty="0" smtClean="0"/>
                        <a:t>…..H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R" sz="1700" dirty="0" smtClean="0"/>
                        <a:t>4. Conocer</a:t>
                      </a:r>
                      <a:r>
                        <a:rPr lang="es-CR" sz="1700" baseline="0" dirty="0" smtClean="0"/>
                        <a:t> todas las opciones posibles</a:t>
                      </a:r>
                      <a:endParaRPr lang="es-CR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r>
                        <a:rPr lang="es-CR" sz="1600" dirty="0" smtClean="0"/>
                        <a:t>…..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s-CR" sz="1600" dirty="0" smtClean="0"/>
                        <a:t>……</a:t>
                      </a:r>
                      <a:r>
                        <a:rPr lang="es-CR" sz="1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s-CR" sz="1600" dirty="0" smtClean="0"/>
                        <a:t>…..H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R" sz="1700" dirty="0" smtClean="0"/>
                        <a:t>5. El bienestar de otros</a:t>
                      </a:r>
                      <a:endParaRPr lang="es-CR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r>
                        <a:rPr lang="es-CR" sz="1600" dirty="0" smtClean="0"/>
                        <a:t>…..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s-CR" sz="1600" dirty="0" smtClean="0"/>
                        <a:t>……</a:t>
                      </a:r>
                      <a:r>
                        <a:rPr lang="es-CR" sz="1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s-CR" sz="1600" dirty="0" smtClean="0"/>
                        <a:t>…..H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R" sz="1700" dirty="0" smtClean="0"/>
                        <a:t>6. Tomar riesgos</a:t>
                      </a:r>
                      <a:endParaRPr lang="es-CR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r>
                        <a:rPr lang="es-CR" sz="1600" dirty="0" smtClean="0"/>
                        <a:t>…..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s-CR" sz="1600" dirty="0" smtClean="0"/>
                        <a:t>……</a:t>
                      </a:r>
                      <a:r>
                        <a:rPr lang="es-CR" sz="1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s-CR" sz="1600" dirty="0" smtClean="0"/>
                        <a:t>…..H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R" sz="1700" dirty="0" smtClean="0"/>
                        <a:t>7.  Poder hacer</a:t>
                      </a:r>
                      <a:r>
                        <a:rPr lang="es-CR" sz="1700" baseline="0" dirty="0" smtClean="0"/>
                        <a:t> cualquier cosa que la situación requiera</a:t>
                      </a:r>
                      <a:endParaRPr lang="es-CR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r>
                        <a:rPr lang="es-CR" sz="1600" dirty="0" smtClean="0"/>
                        <a:t>…..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s-CR" sz="1600" dirty="0" smtClean="0"/>
                        <a:t>……</a:t>
                      </a:r>
                      <a:r>
                        <a:rPr lang="es-CR" sz="1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s-CR" sz="1600" dirty="0" smtClean="0"/>
                        <a:t>…..H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R" sz="1700" dirty="0" smtClean="0"/>
                        <a:t>8.  Mantener</a:t>
                      </a:r>
                      <a:r>
                        <a:rPr lang="es-CR" sz="1700" baseline="0" dirty="0" smtClean="0"/>
                        <a:t> la harmonía</a:t>
                      </a:r>
                      <a:endParaRPr lang="es-CR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r>
                        <a:rPr lang="es-CR" sz="1600" dirty="0" smtClean="0"/>
                        <a:t>…..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s-CR" sz="1600" dirty="0" smtClean="0"/>
                        <a:t>……</a:t>
                      </a:r>
                      <a:r>
                        <a:rPr lang="es-CR" sz="1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s-CR" sz="1600" dirty="0" smtClean="0"/>
                        <a:t>…..H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R" sz="1700" i="1" dirty="0" smtClean="0"/>
                        <a:t>9.  Llegar de primero</a:t>
                      </a:r>
                      <a:endParaRPr lang="es-CR" sz="17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r>
                        <a:rPr lang="es-CR" sz="1600" dirty="0" smtClean="0"/>
                        <a:t>…..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s-CR" sz="1600" dirty="0" smtClean="0"/>
                        <a:t>……</a:t>
                      </a:r>
                      <a:r>
                        <a:rPr lang="es-CR" sz="1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s-CR" sz="1600" dirty="0" smtClean="0"/>
                        <a:t>…..H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R" sz="1700" i="1" dirty="0" smtClean="0"/>
                        <a:t>10. Cómo se siente los demás</a:t>
                      </a:r>
                      <a:endParaRPr lang="es-CR" sz="17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r>
                        <a:rPr lang="es-CR" sz="1600" dirty="0" smtClean="0"/>
                        <a:t>…..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s-CR" sz="1600" dirty="0" smtClean="0"/>
                        <a:t>……</a:t>
                      </a:r>
                      <a:r>
                        <a:rPr lang="es-CR" sz="1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s-CR" sz="1600" dirty="0" smtClean="0"/>
                        <a:t>…..H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R" sz="1700" i="1" dirty="0" smtClean="0"/>
                        <a:t>11. Hacer las cosas ordenadamente</a:t>
                      </a:r>
                      <a:endParaRPr lang="es-CR" sz="17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r>
                        <a:rPr lang="es-CR" sz="1600" dirty="0" smtClean="0"/>
                        <a:t>…..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s-CR" sz="1600" dirty="0" smtClean="0"/>
                        <a:t>……</a:t>
                      </a:r>
                      <a:r>
                        <a:rPr lang="es-CR" sz="1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s-CR" sz="1600" dirty="0" smtClean="0"/>
                        <a:t>…..H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s-CR" sz="1700" i="1" dirty="0" smtClean="0"/>
                        <a:t>12. Lograr el consenso</a:t>
                      </a:r>
                      <a:r>
                        <a:rPr lang="es-CR" sz="1700" i="1" baseline="0" dirty="0" smtClean="0"/>
                        <a:t> del grupo</a:t>
                      </a:r>
                      <a:endParaRPr lang="es-CR" sz="17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 smtClean="0">
                          <a:solidFill>
                            <a:srgbClr val="000099"/>
                          </a:solidFill>
                        </a:rPr>
                        <a:t>A</a:t>
                      </a:r>
                      <a:r>
                        <a:rPr lang="es-CR" sz="1600" dirty="0" smtClean="0"/>
                        <a:t>…..</a:t>
                      </a:r>
                      <a:r>
                        <a:rPr lang="es-CR" sz="1600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r>
                        <a:rPr lang="es-CR" sz="1600" dirty="0" smtClean="0"/>
                        <a:t>……</a:t>
                      </a:r>
                      <a:r>
                        <a:rPr lang="es-CR" sz="1600" dirty="0" smtClean="0">
                          <a:solidFill>
                            <a:srgbClr val="00B050"/>
                          </a:solidFill>
                        </a:rPr>
                        <a:t>V</a:t>
                      </a:r>
                      <a:r>
                        <a:rPr lang="es-CR" sz="1600" dirty="0" smtClean="0"/>
                        <a:t>…..H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8563428" y="1397000"/>
          <a:ext cx="580571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R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R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R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R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R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R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698305" y="1770434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704788" y="2127118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rgbClr val="00B050"/>
                </a:solidFill>
              </a:rPr>
              <a:t>V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711273" y="2493528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rgbClr val="00B050"/>
                </a:solidFill>
              </a:rPr>
              <a:t>V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8717756" y="2840483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H</a:t>
            </a:r>
            <a:endParaRPr lang="en-U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714510" y="3255536"/>
            <a:ext cx="30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rgbClr val="0070C0"/>
                </a:solidFill>
              </a:rPr>
              <a:t>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714513" y="3625174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714510" y="3975378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H</a:t>
            </a:r>
            <a:endParaRPr lang="en-US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701540" y="4332069"/>
            <a:ext cx="30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rgbClr val="0070C0"/>
                </a:solidFill>
              </a:rPr>
              <a:t>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711265" y="4711437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rgbClr val="FF0000"/>
                </a:solidFill>
              </a:rPr>
              <a:t>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698298" y="5058408"/>
            <a:ext cx="304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rgbClr val="0070C0"/>
                </a:solidFill>
              </a:rPr>
              <a:t>A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708031" y="5457236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>
                <a:solidFill>
                  <a:srgbClr val="00B050"/>
                </a:solidFill>
              </a:rPr>
              <a:t>V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720990" y="5830121"/>
            <a:ext cx="30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/>
              <a:t>H</a:t>
            </a:r>
            <a:endParaRPr lang="en-US" b="1" dirty="0"/>
          </a:p>
        </p:txBody>
      </p:sp>
      <p:sp>
        <p:nvSpPr>
          <p:cNvPr id="7" name="Elipse 6"/>
          <p:cNvSpPr/>
          <p:nvPr/>
        </p:nvSpPr>
        <p:spPr>
          <a:xfrm>
            <a:off x="6291072" y="2127118"/>
            <a:ext cx="5943600" cy="409080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3432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4626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Actividad por colores</a:t>
            </a:r>
            <a:endParaRPr lang="en-US" b="1" dirty="0"/>
          </a:p>
        </p:txBody>
      </p:sp>
      <p:graphicFrame>
        <p:nvGraphicFramePr>
          <p:cNvPr id="4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30171"/>
              </p:ext>
            </p:extLst>
          </p:nvPr>
        </p:nvGraphicFramePr>
        <p:xfrm>
          <a:off x="394927" y="896112"/>
          <a:ext cx="8354145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3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5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961">
                <a:tc>
                  <a:txBody>
                    <a:bodyPr/>
                    <a:lstStyle/>
                    <a:p>
                      <a:pPr algn="ctr"/>
                      <a:r>
                        <a:rPr lang="es-CR" sz="3200" b="1" dirty="0" smtClean="0">
                          <a:solidFill>
                            <a:schemeClr val="tx1"/>
                          </a:solidFill>
                        </a:rPr>
                        <a:t>SDI</a:t>
                      </a:r>
                      <a:endParaRPr lang="es-CR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dirty="0" smtClean="0">
                          <a:solidFill>
                            <a:schemeClr val="tx1"/>
                          </a:solidFill>
                        </a:rPr>
                        <a:t>¿Qué nos</a:t>
                      </a:r>
                    </a:p>
                    <a:p>
                      <a:pPr algn="ctr"/>
                      <a:r>
                        <a:rPr lang="es-CR" sz="2400" b="1" dirty="0" smtClean="0">
                          <a:solidFill>
                            <a:schemeClr val="tx1"/>
                          </a:solidFill>
                        </a:rPr>
                        <a:t>gusta?</a:t>
                      </a:r>
                      <a:endParaRPr lang="es-C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b="1" dirty="0" smtClean="0">
                          <a:solidFill>
                            <a:schemeClr val="tx1"/>
                          </a:solidFill>
                        </a:rPr>
                        <a:t>¿Qué</a:t>
                      </a:r>
                      <a:r>
                        <a:rPr lang="es-CR" sz="2400" b="1" baseline="0" dirty="0" smtClean="0">
                          <a:solidFill>
                            <a:schemeClr val="tx1"/>
                          </a:solidFill>
                        </a:rPr>
                        <a:t> nos disgusta?</a:t>
                      </a:r>
                      <a:endParaRPr lang="es-CR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278">
                <a:tc>
                  <a:txBody>
                    <a:bodyPr/>
                    <a:lstStyle/>
                    <a:p>
                      <a:pPr algn="ctr"/>
                      <a:r>
                        <a:rPr lang="es-CR" sz="3200" b="1" dirty="0" smtClean="0">
                          <a:solidFill>
                            <a:srgbClr val="FF0000"/>
                          </a:solidFill>
                        </a:rPr>
                        <a:t>Rojo</a:t>
                      </a:r>
                      <a:endParaRPr lang="es-CR" sz="32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dirty="0" smtClean="0"/>
                    </a:p>
                    <a:p>
                      <a:endParaRPr lang="es-CR" dirty="0" smtClean="0"/>
                    </a:p>
                    <a:p>
                      <a:endParaRPr lang="es-CR" dirty="0" smtClean="0"/>
                    </a:p>
                    <a:p>
                      <a:endParaRPr lang="es-C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4278">
                <a:tc>
                  <a:txBody>
                    <a:bodyPr/>
                    <a:lstStyle/>
                    <a:p>
                      <a:pPr algn="ctr"/>
                      <a:r>
                        <a:rPr lang="es-CR" sz="3200" b="1" dirty="0" smtClean="0">
                          <a:solidFill>
                            <a:srgbClr val="00B0F0"/>
                          </a:solidFill>
                        </a:rPr>
                        <a:t>Azul</a:t>
                      </a:r>
                      <a:endParaRPr lang="es-CR" sz="3200" b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dirty="0" smtClean="0"/>
                    </a:p>
                    <a:p>
                      <a:endParaRPr lang="es-CR" dirty="0" smtClean="0"/>
                    </a:p>
                    <a:p>
                      <a:endParaRPr lang="es-CR" dirty="0" smtClean="0"/>
                    </a:p>
                    <a:p>
                      <a:endParaRPr lang="es-C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4278">
                <a:tc>
                  <a:txBody>
                    <a:bodyPr/>
                    <a:lstStyle/>
                    <a:p>
                      <a:pPr algn="ctr"/>
                      <a:r>
                        <a:rPr lang="es-CR" sz="3200" b="1" dirty="0" smtClean="0">
                          <a:solidFill>
                            <a:srgbClr val="00B050"/>
                          </a:solidFill>
                        </a:rPr>
                        <a:t>Verde</a:t>
                      </a:r>
                      <a:endParaRPr lang="es-CR" sz="32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dirty="0" smtClean="0"/>
                    </a:p>
                    <a:p>
                      <a:endParaRPr lang="es-CR" dirty="0" smtClean="0"/>
                    </a:p>
                    <a:p>
                      <a:endParaRPr lang="es-CR" dirty="0" smtClean="0"/>
                    </a:p>
                    <a:p>
                      <a:endParaRPr lang="es-C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4278">
                <a:tc>
                  <a:txBody>
                    <a:bodyPr/>
                    <a:lstStyle/>
                    <a:p>
                      <a:pPr algn="ctr"/>
                      <a:r>
                        <a:rPr lang="es-CR" sz="3200" b="1" dirty="0" smtClean="0"/>
                        <a:t>Centro</a:t>
                      </a:r>
                      <a:endParaRPr lang="es-CR" sz="3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dirty="0" smtClean="0"/>
                    </a:p>
                    <a:p>
                      <a:endParaRPr lang="es-CR" dirty="0" smtClean="0"/>
                    </a:p>
                    <a:p>
                      <a:endParaRPr lang="es-CR" dirty="0" smtClean="0"/>
                    </a:p>
                    <a:p>
                      <a:endParaRPr lang="es-C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6583680" y="2176272"/>
            <a:ext cx="5650992" cy="356616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17158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lipse 3"/>
          <p:cNvSpPr/>
          <p:nvPr/>
        </p:nvSpPr>
        <p:spPr>
          <a:xfrm>
            <a:off x="-241738" y="1417638"/>
            <a:ext cx="10142483" cy="434203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>
                <a:solidFill>
                  <a:srgbClr val="FF0000"/>
                </a:solidFill>
              </a:rPr>
              <a:t>Determinar final de unidad 2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74125"/>
      </p:ext>
    </p:extLst>
  </p:cSld>
  <p:clrMapOvr>
    <a:masterClrMapping/>
  </p:clrMapOvr>
  <p:transition advClick="0"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04408" y="3150349"/>
            <a:ext cx="8008667" cy="24368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b="1" dirty="0"/>
              <a:t>Coadyuvar a que cada participante conozca, entienda y aplique las habilidades necesarias para lograr resultados de impacto gestionando relaciones personales con todas las personas con las que interactúan en los ambientes laborales y de convivencia de su vida, para alcanzar sus metas.</a:t>
            </a:r>
            <a:endParaRPr lang="en-US" sz="2400" b="1" dirty="0"/>
          </a:p>
          <a:p>
            <a:pPr algn="just"/>
            <a:endParaRPr lang="en-US" sz="2400" b="1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Objetivo General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455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03803" y="208358"/>
            <a:ext cx="7293747" cy="1378704"/>
          </a:xfrm>
        </p:spPr>
        <p:txBody>
          <a:bodyPr/>
          <a:lstStyle/>
          <a:p>
            <a:r>
              <a:rPr lang="es-MX" b="1" dirty="0" smtClean="0"/>
              <a:t>Objetivos Específicos</a:t>
            </a:r>
            <a:endParaRPr lang="en-US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567559" y="1723698"/>
            <a:ext cx="8229600" cy="4136796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es-MX" b="1" dirty="0"/>
              <a:t>Aplicar los alcances de la herramienta SDI 2.0 para obtener su máximo provecho.</a:t>
            </a:r>
            <a:endParaRPr lang="en-US" b="1" dirty="0"/>
          </a:p>
          <a:p>
            <a:pPr lvl="0" algn="just"/>
            <a:r>
              <a:rPr lang="es-MX" b="1" dirty="0"/>
              <a:t>Explicar la importancia de las dinámicas de las relaciones interpersonales inteligentes y productivas para mostrar su comprensión y explicar a su equipo de trabajo y personas cercanas su alcance.</a:t>
            </a:r>
            <a:endParaRPr lang="en-US" b="1" dirty="0"/>
          </a:p>
          <a:p>
            <a:pPr lvl="0" algn="just"/>
            <a:r>
              <a:rPr lang="es-MX" b="1" dirty="0"/>
              <a:t>Construir relaciones productivas por medio del descubrimiento de las motivaciones de cada ser humano, para encontrar mayor satisfacción y lograr mayor autoestima. </a:t>
            </a:r>
            <a:endParaRPr lang="en-US" b="1" dirty="0"/>
          </a:p>
          <a:p>
            <a:pPr lvl="0" algn="just"/>
            <a:r>
              <a:rPr lang="es-MX" b="1" dirty="0"/>
              <a:t>Seleccionar las conductas que le ayudan a construir relaciones satisfactorias para que le ayude a prevenir y anticipar conflictos.</a:t>
            </a:r>
            <a:endParaRPr lang="en-US" b="1" dirty="0"/>
          </a:p>
          <a:p>
            <a:pPr lvl="0" algn="just"/>
            <a:r>
              <a:rPr lang="es-MX" b="1" dirty="0"/>
              <a:t>Aplicar un método sencillo para resolver los conflictos de modo que el equipo y personas que conviven logren salir adelante con éxito de sus diferencias.</a:t>
            </a:r>
            <a:endParaRPr lang="en-US" b="1" dirty="0"/>
          </a:p>
          <a:p>
            <a:pPr lvl="0" algn="just"/>
            <a:r>
              <a:rPr lang="es-MX" b="1" dirty="0"/>
              <a:t>Conocer una herramienta de construcción de equipos de trabajo de modo que pueda utilizarla en su propia situación de vida.</a:t>
            </a:r>
            <a:endParaRPr lang="en-US" b="1" dirty="0"/>
          </a:p>
          <a:p>
            <a:pPr marL="0" indent="0" algn="just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638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39565" y="1051688"/>
            <a:ext cx="7293747" cy="534676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Contenido</a:t>
            </a:r>
            <a:endParaRPr lang="en-US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2009378"/>
            <a:ext cx="8430768" cy="397079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6693408" y="1472970"/>
            <a:ext cx="6784848" cy="45254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 smtClean="0">
                <a:solidFill>
                  <a:srgbClr val="FF0000"/>
                </a:solidFill>
              </a:rPr>
              <a:t>Poner fechas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25127" y="666399"/>
            <a:ext cx="7293747" cy="1613142"/>
          </a:xfrm>
        </p:spPr>
        <p:txBody>
          <a:bodyPr/>
          <a:lstStyle/>
          <a:p>
            <a:r>
              <a:rPr lang="es-MX" b="1" dirty="0" smtClean="0"/>
              <a:t>AGENDA</a:t>
            </a:r>
            <a:endParaRPr lang="en-US" b="1" dirty="0"/>
          </a:p>
        </p:txBody>
      </p:sp>
      <p:sp>
        <p:nvSpPr>
          <p:cNvPr id="4" name="Elipse 3"/>
          <p:cNvSpPr/>
          <p:nvPr/>
        </p:nvSpPr>
        <p:spPr>
          <a:xfrm>
            <a:off x="6693408" y="1472970"/>
            <a:ext cx="6784848" cy="452549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25127" y="2076474"/>
            <a:ext cx="7293747" cy="1613142"/>
          </a:xfrm>
        </p:spPr>
        <p:txBody>
          <a:bodyPr>
            <a:noAutofit/>
          </a:bodyPr>
          <a:lstStyle/>
          <a:p>
            <a:r>
              <a:rPr lang="es-MX" sz="5400" b="1" dirty="0" smtClean="0"/>
              <a:t>¿Qué requiere el mundo de hoy, ….</a:t>
            </a:r>
            <a:br>
              <a:rPr lang="es-MX" sz="5400" b="1" dirty="0" smtClean="0"/>
            </a:br>
            <a:r>
              <a:rPr lang="es-MX" sz="5400" b="1" dirty="0" smtClean="0"/>
              <a:t>y el mañana, </a:t>
            </a:r>
            <a:br>
              <a:rPr lang="es-MX" sz="5400" b="1" dirty="0" smtClean="0"/>
            </a:br>
            <a:r>
              <a:rPr lang="es-MX" sz="5400" b="1" dirty="0" smtClean="0"/>
              <a:t>de un profesional?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8902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DITheme_072915">
  <a:themeElements>
    <a:clrScheme name="TotalSDI">
      <a:dk1>
        <a:srgbClr val="464649"/>
      </a:dk1>
      <a:lt1>
        <a:sysClr val="window" lastClr="FFFFFF"/>
      </a:lt1>
      <a:dk2>
        <a:srgbClr val="000000"/>
      </a:dk2>
      <a:lt2>
        <a:srgbClr val="97999B"/>
      </a:lt2>
      <a:accent1>
        <a:srgbClr val="14A3EC"/>
      </a:accent1>
      <a:accent2>
        <a:srgbClr val="E60048"/>
      </a:accent2>
      <a:accent3>
        <a:srgbClr val="14A058"/>
      </a:accent3>
      <a:accent4>
        <a:srgbClr val="C2E8FA"/>
      </a:accent4>
      <a:accent5>
        <a:srgbClr val="FBD5D3"/>
      </a:accent5>
      <a:accent6>
        <a:srgbClr val="C7E5D2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_Blue Background">
  <a:themeElements>
    <a:clrScheme name="TotalSDI">
      <a:dk1>
        <a:srgbClr val="464649"/>
      </a:dk1>
      <a:lt1>
        <a:sysClr val="window" lastClr="FFFFFF"/>
      </a:lt1>
      <a:dk2>
        <a:srgbClr val="000000"/>
      </a:dk2>
      <a:lt2>
        <a:srgbClr val="97999B"/>
      </a:lt2>
      <a:accent1>
        <a:srgbClr val="14A3EC"/>
      </a:accent1>
      <a:accent2>
        <a:srgbClr val="E60048"/>
      </a:accent2>
      <a:accent3>
        <a:srgbClr val="14A058"/>
      </a:accent3>
      <a:accent4>
        <a:srgbClr val="C2E8FA"/>
      </a:accent4>
      <a:accent5>
        <a:srgbClr val="FBD5D3"/>
      </a:accent5>
      <a:accent6>
        <a:srgbClr val="C7E5D2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_Triangle Backgrounds">
  <a:themeElements>
    <a:clrScheme name="TotalSDI">
      <a:dk1>
        <a:srgbClr val="464649"/>
      </a:dk1>
      <a:lt1>
        <a:sysClr val="window" lastClr="FFFFFF"/>
      </a:lt1>
      <a:dk2>
        <a:srgbClr val="000000"/>
      </a:dk2>
      <a:lt2>
        <a:srgbClr val="97999B"/>
      </a:lt2>
      <a:accent1>
        <a:srgbClr val="14A3EC"/>
      </a:accent1>
      <a:accent2>
        <a:srgbClr val="E60048"/>
      </a:accent2>
      <a:accent3>
        <a:srgbClr val="14A058"/>
      </a:accent3>
      <a:accent4>
        <a:srgbClr val="C2E8FA"/>
      </a:accent4>
      <a:accent5>
        <a:srgbClr val="FBD5D3"/>
      </a:accent5>
      <a:accent6>
        <a:srgbClr val="C7E5D2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3_Red Background">
  <a:themeElements>
    <a:clrScheme name="TotalSDI">
      <a:dk1>
        <a:srgbClr val="464649"/>
      </a:dk1>
      <a:lt1>
        <a:sysClr val="window" lastClr="FFFFFF"/>
      </a:lt1>
      <a:dk2>
        <a:srgbClr val="000000"/>
      </a:dk2>
      <a:lt2>
        <a:srgbClr val="97999B"/>
      </a:lt2>
      <a:accent1>
        <a:srgbClr val="14A3EC"/>
      </a:accent1>
      <a:accent2>
        <a:srgbClr val="E60048"/>
      </a:accent2>
      <a:accent3>
        <a:srgbClr val="14A058"/>
      </a:accent3>
      <a:accent4>
        <a:srgbClr val="C2E8FA"/>
      </a:accent4>
      <a:accent5>
        <a:srgbClr val="FBD5D3"/>
      </a:accent5>
      <a:accent6>
        <a:srgbClr val="C7E5D2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Background">
  <a:themeElements>
    <a:clrScheme name="TotalSDI">
      <a:dk1>
        <a:srgbClr val="464649"/>
      </a:dk1>
      <a:lt1>
        <a:sysClr val="window" lastClr="FFFFFF"/>
      </a:lt1>
      <a:dk2>
        <a:srgbClr val="000000"/>
      </a:dk2>
      <a:lt2>
        <a:srgbClr val="97999B"/>
      </a:lt2>
      <a:accent1>
        <a:srgbClr val="14A3EC"/>
      </a:accent1>
      <a:accent2>
        <a:srgbClr val="E60048"/>
      </a:accent2>
      <a:accent3>
        <a:srgbClr val="14A058"/>
      </a:accent3>
      <a:accent4>
        <a:srgbClr val="C2E8FA"/>
      </a:accent4>
      <a:accent5>
        <a:srgbClr val="FBD5D3"/>
      </a:accent5>
      <a:accent6>
        <a:srgbClr val="C7E5D2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d Background">
  <a:themeElements>
    <a:clrScheme name="TotalSDI">
      <a:dk1>
        <a:srgbClr val="464649"/>
      </a:dk1>
      <a:lt1>
        <a:sysClr val="window" lastClr="FFFFFF"/>
      </a:lt1>
      <a:dk2>
        <a:srgbClr val="000000"/>
      </a:dk2>
      <a:lt2>
        <a:srgbClr val="97999B"/>
      </a:lt2>
      <a:accent1>
        <a:srgbClr val="14A3EC"/>
      </a:accent1>
      <a:accent2>
        <a:srgbClr val="E60048"/>
      </a:accent2>
      <a:accent3>
        <a:srgbClr val="14A058"/>
      </a:accent3>
      <a:accent4>
        <a:srgbClr val="C2E8FA"/>
      </a:accent4>
      <a:accent5>
        <a:srgbClr val="FBD5D3"/>
      </a:accent5>
      <a:accent6>
        <a:srgbClr val="C7E5D2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Green Background">
  <a:themeElements>
    <a:clrScheme name="TotalSDI">
      <a:dk1>
        <a:srgbClr val="464649"/>
      </a:dk1>
      <a:lt1>
        <a:sysClr val="window" lastClr="FFFFFF"/>
      </a:lt1>
      <a:dk2>
        <a:srgbClr val="000000"/>
      </a:dk2>
      <a:lt2>
        <a:srgbClr val="97999B"/>
      </a:lt2>
      <a:accent1>
        <a:srgbClr val="14A3EC"/>
      </a:accent1>
      <a:accent2>
        <a:srgbClr val="E60048"/>
      </a:accent2>
      <a:accent3>
        <a:srgbClr val="14A058"/>
      </a:accent3>
      <a:accent4>
        <a:srgbClr val="C2E8FA"/>
      </a:accent4>
      <a:accent5>
        <a:srgbClr val="FBD5D3"/>
      </a:accent5>
      <a:accent6>
        <a:srgbClr val="C7E5D2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riangle Backgrounds">
  <a:themeElements>
    <a:clrScheme name="TotalSDI">
      <a:dk1>
        <a:srgbClr val="464649"/>
      </a:dk1>
      <a:lt1>
        <a:sysClr val="window" lastClr="FFFFFF"/>
      </a:lt1>
      <a:dk2>
        <a:srgbClr val="000000"/>
      </a:dk2>
      <a:lt2>
        <a:srgbClr val="97999B"/>
      </a:lt2>
      <a:accent1>
        <a:srgbClr val="14A3EC"/>
      </a:accent1>
      <a:accent2>
        <a:srgbClr val="E60048"/>
      </a:accent2>
      <a:accent3>
        <a:srgbClr val="14A058"/>
      </a:accent3>
      <a:accent4>
        <a:srgbClr val="C2E8FA"/>
      </a:accent4>
      <a:accent5>
        <a:srgbClr val="FBD5D3"/>
      </a:accent5>
      <a:accent6>
        <a:srgbClr val="C7E5D2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ertification Background">
  <a:themeElements>
    <a:clrScheme name="TotalSDI">
      <a:dk1>
        <a:srgbClr val="464649"/>
      </a:dk1>
      <a:lt1>
        <a:sysClr val="window" lastClr="FFFFFF"/>
      </a:lt1>
      <a:dk2>
        <a:srgbClr val="000000"/>
      </a:dk2>
      <a:lt2>
        <a:srgbClr val="97999B"/>
      </a:lt2>
      <a:accent1>
        <a:srgbClr val="14A3EC"/>
      </a:accent1>
      <a:accent2>
        <a:srgbClr val="E60048"/>
      </a:accent2>
      <a:accent3>
        <a:srgbClr val="14A058"/>
      </a:accent3>
      <a:accent4>
        <a:srgbClr val="C2E8FA"/>
      </a:accent4>
      <a:accent5>
        <a:srgbClr val="FBD5D3"/>
      </a:accent5>
      <a:accent6>
        <a:srgbClr val="C7E5D2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Red Background">
  <a:themeElements>
    <a:clrScheme name="TotalSDI">
      <a:dk1>
        <a:srgbClr val="464649"/>
      </a:dk1>
      <a:lt1>
        <a:sysClr val="window" lastClr="FFFFFF"/>
      </a:lt1>
      <a:dk2>
        <a:srgbClr val="000000"/>
      </a:dk2>
      <a:lt2>
        <a:srgbClr val="97999B"/>
      </a:lt2>
      <a:accent1>
        <a:srgbClr val="14A3EC"/>
      </a:accent1>
      <a:accent2>
        <a:srgbClr val="E60048"/>
      </a:accent2>
      <a:accent3>
        <a:srgbClr val="14A058"/>
      </a:accent3>
      <a:accent4>
        <a:srgbClr val="C2E8FA"/>
      </a:accent4>
      <a:accent5>
        <a:srgbClr val="FBD5D3"/>
      </a:accent5>
      <a:accent6>
        <a:srgbClr val="C7E5D2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TSDITheme_072915.thmx</Template>
  <TotalTime>59290</TotalTime>
  <Words>2411</Words>
  <Application>Microsoft Office PowerPoint</Application>
  <PresentationFormat>Presentación en pantalla (4:3)</PresentationFormat>
  <Paragraphs>450</Paragraphs>
  <Slides>43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43</vt:i4>
      </vt:variant>
    </vt:vector>
  </HeadingPairs>
  <TitlesOfParts>
    <vt:vector size="62" baseType="lpstr">
      <vt:lpstr>Arial</vt:lpstr>
      <vt:lpstr>Calibri</vt:lpstr>
      <vt:lpstr>Century Gothic</vt:lpstr>
      <vt:lpstr>Lucida Grande</vt:lpstr>
      <vt:lpstr>Times New Roman</vt:lpstr>
      <vt:lpstr>Trebuchet MS</vt:lpstr>
      <vt:lpstr>Wingdings</vt:lpstr>
      <vt:lpstr>TSDITheme_072915</vt:lpstr>
      <vt:lpstr>Blue Background</vt:lpstr>
      <vt:lpstr>Red Background</vt:lpstr>
      <vt:lpstr>Green Background</vt:lpstr>
      <vt:lpstr>Triangle Backgrounds</vt:lpstr>
      <vt:lpstr>Certification Background</vt:lpstr>
      <vt:lpstr>1_Red Background</vt:lpstr>
      <vt:lpstr>24_Office Theme</vt:lpstr>
      <vt:lpstr>Office Theme</vt:lpstr>
      <vt:lpstr>1_Blue Background</vt:lpstr>
      <vt:lpstr>2_Triangle Backgrounds</vt:lpstr>
      <vt:lpstr>3_Red Background</vt:lpstr>
      <vt:lpstr>Relaciones Inteligentes productivas</vt:lpstr>
      <vt:lpstr>PROPOSITO</vt:lpstr>
      <vt:lpstr>Facilitador</vt:lpstr>
      <vt:lpstr>MOTIVACION</vt:lpstr>
      <vt:lpstr>Objetivo General</vt:lpstr>
      <vt:lpstr>Objetivos Específicos</vt:lpstr>
      <vt:lpstr>Contenido</vt:lpstr>
      <vt:lpstr>AGENDA</vt:lpstr>
      <vt:lpstr>¿Qué requiere el mundo de hoy, …. y el mañana,  de un profesional?</vt:lpstr>
      <vt:lpstr>Cualidades de un gerente</vt:lpstr>
      <vt:lpstr>Cualidades de un emprendedor</vt:lpstr>
      <vt:lpstr>Cualidades del profesional a futuro</vt:lpstr>
      <vt:lpstr>¿Puedo ser un líder, un emprendedor, un innovador?</vt:lpstr>
      <vt:lpstr>Presentación de PowerPoint</vt:lpstr>
      <vt:lpstr>Teoría de la Conciencia de las Relaciones</vt:lpstr>
      <vt:lpstr>La Motivación Universal</vt:lpstr>
      <vt:lpstr>Teoría de la Conciencia de las Relaciones</vt:lpstr>
      <vt:lpstr>La Conducta como vehículo</vt:lpstr>
      <vt:lpstr>Elias H. Porter, PhD</vt:lpstr>
      <vt:lpstr>¿Qué es el Strength Deployment Inventory?</vt:lpstr>
      <vt:lpstr>¿Resultados de los test?</vt:lpstr>
      <vt:lpstr>Uso ético de las evaluaciones del SDI 2.0</vt:lpstr>
      <vt:lpstr>Presentación de PowerPoint</vt:lpstr>
      <vt:lpstr>Relaciones y motivación</vt:lpstr>
      <vt:lpstr>Presentación de PowerPoint</vt:lpstr>
      <vt:lpstr>SVM Azul  Altruista-Cuidador</vt:lpstr>
      <vt:lpstr>SVM Azul  Altruista-Cuidador</vt:lpstr>
      <vt:lpstr>SVM Rojo Asertivo-Directivo</vt:lpstr>
      <vt:lpstr>SVM Rojo Asertivo-Directivo</vt:lpstr>
      <vt:lpstr>SVM Verde Analítico-Autónomo</vt:lpstr>
      <vt:lpstr>SVM Verde Analítico-Autónomo</vt:lpstr>
      <vt:lpstr>SVM Rojo-Azul Asertivo-Cuidador</vt:lpstr>
      <vt:lpstr>SVM Rojo-Azul Asertivo-Cuidador</vt:lpstr>
      <vt:lpstr>SVM Rojo-Verde Juicioso-Competitivo</vt:lpstr>
      <vt:lpstr>SVM Rojo-Verde Juicioso-Competitivo</vt:lpstr>
      <vt:lpstr>SVM Azul-Verde Cauteloso-Alentador</vt:lpstr>
      <vt:lpstr>SVM Azul-Verde Cauteloso-Alentador</vt:lpstr>
      <vt:lpstr>SVM Hub Flexible-Cohesivo</vt:lpstr>
      <vt:lpstr>SVM Hub Flexible-Cohesivo</vt:lpstr>
      <vt:lpstr>¿De Quién dirías….?</vt:lpstr>
      <vt:lpstr>¿Quién se preocupa por….?</vt:lpstr>
      <vt:lpstr>Actividad por colores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 Mitchell</dc:creator>
  <cp:lastModifiedBy>XPC</cp:lastModifiedBy>
  <cp:revision>1431</cp:revision>
  <cp:lastPrinted>2016-10-10T16:26:32Z</cp:lastPrinted>
  <dcterms:created xsi:type="dcterms:W3CDTF">2015-07-29T16:58:20Z</dcterms:created>
  <dcterms:modified xsi:type="dcterms:W3CDTF">2023-11-01T17:49:08Z</dcterms:modified>
</cp:coreProperties>
</file>