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 id="2147483663" r:id="rId3"/>
    <p:sldMasterId id="2147483671" r:id="rId4"/>
    <p:sldMasterId id="2147483679" r:id="rId5"/>
  </p:sldMasterIdLst>
  <p:notesMasterIdLst>
    <p:notesMasterId r:id="rId43"/>
  </p:notesMasterIdLst>
  <p:sldIdLst>
    <p:sldId id="256" r:id="rId6"/>
    <p:sldId id="257" r:id="rId7"/>
    <p:sldId id="258" r:id="rId8"/>
    <p:sldId id="293" r:id="rId9"/>
    <p:sldId id="261" r:id="rId10"/>
    <p:sldId id="291" r:id="rId11"/>
    <p:sldId id="262" r:id="rId12"/>
    <p:sldId id="292" r:id="rId13"/>
    <p:sldId id="264" r:id="rId14"/>
    <p:sldId id="265" r:id="rId15"/>
    <p:sldId id="294" r:id="rId16"/>
    <p:sldId id="266" r:id="rId17"/>
    <p:sldId id="267" r:id="rId18"/>
    <p:sldId id="268" r:id="rId19"/>
    <p:sldId id="296" r:id="rId20"/>
    <p:sldId id="269" r:id="rId21"/>
    <p:sldId id="270" r:id="rId22"/>
    <p:sldId id="271" r:id="rId23"/>
    <p:sldId id="297"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12192000" cy="6858000"/>
  <p:notesSz cx="6858000" cy="9144000"/>
  <p:embeddedFontLst>
    <p:embeddedFont>
      <p:font typeface="Barlow" panose="00000500000000000000" pitchFamily="2" charset="0"/>
      <p:regular r:id="rId44"/>
      <p:bold r:id="rId45"/>
      <p:italic r:id="rId46"/>
      <p:boldItalic r:id="rId47"/>
    </p:embeddedFont>
    <p:embeddedFont>
      <p:font typeface="Barlow Medium" panose="00000600000000000000" pitchFamily="2" charset="0"/>
      <p:regular r:id="rId48"/>
      <p:bold r:id="rId49"/>
      <p:italic r:id="rId50"/>
      <p:boldItalic r:id="rId51"/>
    </p:embeddedFont>
    <p:embeddedFont>
      <p:font typeface="Barlow SemiBold" panose="00000700000000000000" pitchFamily="2" charset="0"/>
      <p:regular r:id="rId52"/>
      <p:bold r:id="rId53"/>
      <p:italic r:id="rId54"/>
      <p:boldItalic r:id="rId55"/>
    </p:embeddedFont>
    <p:embeddedFont>
      <p:font typeface="Calibri" panose="020F0502020204030204" pitchFamily="34" charset="0"/>
      <p:regular r:id="rId56"/>
      <p:bold r:id="rId57"/>
      <p:italic r:id="rId58"/>
      <p:boldItalic r:id="rId59"/>
    </p:embeddedFont>
    <p:embeddedFont>
      <p:font typeface="Source Serif Pro" panose="02040603050405020204" pitchFamily="18"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jrhjR/zSXs5qpBPWbnd5qTXSLun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0552FC-0723-833E-83B8-B649694FB340}" name="EVANNY ACUÑA CHINCHILLA" initials="EAC" userId="S::evanny.acuna.chinchilla@est.una.ac.cr::0341189c-0683-45ce-ab12-1b6af8c024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font" Target="fonts/font4.fntdata"/><Relationship Id="rId63" Type="http://schemas.openxmlformats.org/officeDocument/2006/relationships/font" Target="fonts/font20.fntdata"/><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font" Target="fonts/font18.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8.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1.fntdata"/><Relationship Id="rId62" Type="http://schemas.openxmlformats.org/officeDocument/2006/relationships/font" Target="fonts/font19.fntdata"/><Relationship Id="rId7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font" Target="fonts/font7.fntdata"/><Relationship Id="rId5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6310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6362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0999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4" name="Google Shape;424;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7" name="Google Shape;43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3" name="Google Shape;443;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777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7984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8435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ular - Verde" type="secHead">
  <p:cSld name="SECTION_HEADER">
    <p:spTree>
      <p:nvGrpSpPr>
        <p:cNvPr id="1" name="Shape 8"/>
        <p:cNvGrpSpPr/>
        <p:nvPr/>
      </p:nvGrpSpPr>
      <p:grpSpPr>
        <a:xfrm>
          <a:off x="0" y="0"/>
          <a:ext cx="0" cy="0"/>
          <a:chOff x="0" y="0"/>
          <a:chExt cx="0" cy="0"/>
        </a:xfrm>
      </p:grpSpPr>
      <p:sp>
        <p:nvSpPr>
          <p:cNvPr id="9" name="Google Shape;9;p37"/>
          <p:cNvSpPr/>
          <p:nvPr/>
        </p:nvSpPr>
        <p:spPr>
          <a:xfrm>
            <a:off x="-26988" y="4051300"/>
            <a:ext cx="12247563" cy="2830513"/>
          </a:xfrm>
          <a:custGeom>
            <a:avLst/>
            <a:gdLst/>
            <a:ahLst/>
            <a:cxnLst/>
            <a:rect l="l" t="t" r="r" b="b"/>
            <a:pathLst>
              <a:path w="12247056" h="2829868" extrusionOk="0">
                <a:moveTo>
                  <a:pt x="0" y="1310556"/>
                </a:moveTo>
                <a:cubicBezTo>
                  <a:pt x="1213339" y="985827"/>
                  <a:pt x="2233267" y="790513"/>
                  <a:pt x="3642150" y="787791"/>
                </a:cubicBezTo>
                <a:cubicBezTo>
                  <a:pt x="5051034" y="785070"/>
                  <a:pt x="7020741" y="1425525"/>
                  <a:pt x="8453301" y="1294227"/>
                </a:cubicBezTo>
                <a:cubicBezTo>
                  <a:pt x="9885861" y="1162929"/>
                  <a:pt x="12066353" y="119575"/>
                  <a:pt x="12237510" y="0"/>
                </a:cubicBezTo>
                <a:cubicBezTo>
                  <a:pt x="12239854" y="893299"/>
                  <a:pt x="12235333" y="1934392"/>
                  <a:pt x="12247056" y="2825346"/>
                </a:cubicBezTo>
                <a:lnTo>
                  <a:pt x="879" y="2829868"/>
                </a:lnTo>
                <a:cubicBezTo>
                  <a:pt x="2009" y="1956458"/>
                  <a:pt x="2512" y="1768510"/>
                  <a:pt x="0" y="1310556"/>
                </a:cubicBezTo>
                <a:close/>
              </a:path>
            </a:pathLst>
          </a:custGeom>
          <a:solidFill>
            <a:srgbClr val="6BAE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 name="Google Shape;10;p37"/>
          <p:cNvPicPr preferRelativeResize="0"/>
          <p:nvPr/>
        </p:nvPicPr>
        <p:blipFill rotWithShape="1">
          <a:blip r:embed="rId2">
            <a:alphaModFix/>
          </a:blip>
          <a:srcRect/>
          <a:stretch/>
        </p:blipFill>
        <p:spPr>
          <a:xfrm>
            <a:off x="830263" y="92075"/>
            <a:ext cx="3211512" cy="1470025"/>
          </a:xfrm>
          <a:prstGeom prst="rect">
            <a:avLst/>
          </a:prstGeom>
          <a:noFill/>
          <a:ln>
            <a:noFill/>
          </a:ln>
        </p:spPr>
      </p:pic>
      <p:sp>
        <p:nvSpPr>
          <p:cNvPr id="11" name="Google Shape;11;p37"/>
          <p:cNvSpPr txBox="1">
            <a:spLocks noGrp="1"/>
          </p:cNvSpPr>
          <p:nvPr>
            <p:ph type="title"/>
          </p:nvPr>
        </p:nvSpPr>
        <p:spPr>
          <a:xfrm>
            <a:off x="831850" y="1637413"/>
            <a:ext cx="10515600" cy="145776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solidFill>
                  <a:srgbClr val="6BAE45"/>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 name="Google Shape;12;p37"/>
          <p:cNvSpPr txBox="1">
            <a:spLocks noGrp="1"/>
          </p:cNvSpPr>
          <p:nvPr>
            <p:ph type="body" idx="1"/>
          </p:nvPr>
        </p:nvSpPr>
        <p:spPr>
          <a:xfrm>
            <a:off x="831850" y="3122169"/>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ción Anaranjada: Título y Contenido - 2 Subtítulos" type="twoTxTwoObj">
  <p:cSld name="TWO_OBJECTS_WITH_TEXT">
    <p:spTree>
      <p:nvGrpSpPr>
        <p:cNvPr id="1" name="Shape 63"/>
        <p:cNvGrpSpPr/>
        <p:nvPr/>
      </p:nvGrpSpPr>
      <p:grpSpPr>
        <a:xfrm>
          <a:off x="0" y="0"/>
          <a:ext cx="0" cy="0"/>
          <a:chOff x="0" y="0"/>
          <a:chExt cx="0" cy="0"/>
        </a:xfrm>
      </p:grpSpPr>
      <p:sp>
        <p:nvSpPr>
          <p:cNvPr id="64" name="Google Shape;64;p62"/>
          <p:cNvSpPr/>
          <p:nvPr/>
        </p:nvSpPr>
        <p:spPr>
          <a:xfrm flipH="1">
            <a:off x="-12700" y="6334125"/>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65;p62"/>
          <p:cNvSpPr/>
          <p:nvPr/>
        </p:nvSpPr>
        <p:spPr>
          <a:xfrm>
            <a:off x="-9525" y="6351588"/>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6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solidFill>
                  <a:srgbClr val="EE912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7" name="Google Shape;67;p6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CE801C"/>
              </a:buClr>
              <a:buSzPts val="2400"/>
              <a:buNone/>
              <a:defRPr sz="2400" b="1">
                <a:solidFill>
                  <a:srgbClr val="CE801C"/>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6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6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CE801C"/>
              </a:buClr>
              <a:buSzPts val="2400"/>
              <a:buNone/>
              <a:defRPr sz="2400" b="1">
                <a:solidFill>
                  <a:srgbClr val="CE801C"/>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0" name="Google Shape;70;p6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ción Anaranjada: Título, Contenido y Fotografía">
  <p:cSld name="Sección Anaranjada: Título, Contenido y Fotografía">
    <p:spTree>
      <p:nvGrpSpPr>
        <p:cNvPr id="1" name="Shape 71"/>
        <p:cNvGrpSpPr/>
        <p:nvPr/>
      </p:nvGrpSpPr>
      <p:grpSpPr>
        <a:xfrm>
          <a:off x="0" y="0"/>
          <a:ext cx="0" cy="0"/>
          <a:chOff x="0" y="0"/>
          <a:chExt cx="0" cy="0"/>
        </a:xfrm>
      </p:grpSpPr>
      <p:sp>
        <p:nvSpPr>
          <p:cNvPr id="72" name="Google Shape;72;p63"/>
          <p:cNvSpPr/>
          <p:nvPr/>
        </p:nvSpPr>
        <p:spPr>
          <a:xfrm>
            <a:off x="7145338" y="-55563"/>
            <a:ext cx="5121275" cy="7005638"/>
          </a:xfrm>
          <a:custGeom>
            <a:avLst/>
            <a:gdLst/>
            <a:ahLst/>
            <a:cxnLst/>
            <a:rect l="l" t="t" r="r" b="b"/>
            <a:pathLst>
              <a:path w="5122342" h="7005711" extrusionOk="0">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EE91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63"/>
          <p:cNvSpPr txBox="1">
            <a:spLocks noGrp="1"/>
          </p:cNvSpPr>
          <p:nvPr>
            <p:ph type="title"/>
          </p:nvPr>
        </p:nvSpPr>
        <p:spPr>
          <a:xfrm>
            <a:off x="838201" y="365125"/>
            <a:ext cx="6034088"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solidFill>
                  <a:srgbClr val="EE912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4" name="Google Shape;74;p63"/>
          <p:cNvSpPr txBox="1">
            <a:spLocks noGrp="1"/>
          </p:cNvSpPr>
          <p:nvPr>
            <p:ph type="body" idx="1"/>
          </p:nvPr>
        </p:nvSpPr>
        <p:spPr>
          <a:xfrm>
            <a:off x="838200" y="1825625"/>
            <a:ext cx="6034088"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63"/>
          <p:cNvSpPr>
            <a:spLocks noGrp="1"/>
          </p:cNvSpPr>
          <p:nvPr>
            <p:ph type="pic" idx="2"/>
          </p:nvPr>
        </p:nvSpPr>
        <p:spPr>
          <a:xfrm>
            <a:off x="7198921" y="-3446"/>
            <a:ext cx="5013871" cy="689709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ción Anaranjada: Título" type="titleOnly">
  <p:cSld name="TITLE_ONLY">
    <p:spTree>
      <p:nvGrpSpPr>
        <p:cNvPr id="1" name="Shape 76"/>
        <p:cNvGrpSpPr/>
        <p:nvPr/>
      </p:nvGrpSpPr>
      <p:grpSpPr>
        <a:xfrm>
          <a:off x="0" y="0"/>
          <a:ext cx="0" cy="0"/>
          <a:chOff x="0" y="0"/>
          <a:chExt cx="0" cy="0"/>
        </a:xfrm>
      </p:grpSpPr>
      <p:sp>
        <p:nvSpPr>
          <p:cNvPr id="77" name="Google Shape;77;p64"/>
          <p:cNvSpPr/>
          <p:nvPr/>
        </p:nvSpPr>
        <p:spPr>
          <a:xfrm flipH="1">
            <a:off x="-12700" y="6334125"/>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64"/>
          <p:cNvSpPr/>
          <p:nvPr/>
        </p:nvSpPr>
        <p:spPr>
          <a:xfrm>
            <a:off x="-9525" y="6351588"/>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79;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solidFill>
                  <a:srgbClr val="EE912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ción Anaranjada: Fotografía Completa">
  <p:cSld name="Sección Anaranjada: Fotografía Completa">
    <p:spTree>
      <p:nvGrpSpPr>
        <p:cNvPr id="1" name="Shape 80"/>
        <p:cNvGrpSpPr/>
        <p:nvPr/>
      </p:nvGrpSpPr>
      <p:grpSpPr>
        <a:xfrm>
          <a:off x="0" y="0"/>
          <a:ext cx="0" cy="0"/>
          <a:chOff x="0" y="0"/>
          <a:chExt cx="0" cy="0"/>
        </a:xfrm>
      </p:grpSpPr>
      <p:sp>
        <p:nvSpPr>
          <p:cNvPr id="81" name="Google Shape;81;p65"/>
          <p:cNvSpPr/>
          <p:nvPr/>
        </p:nvSpPr>
        <p:spPr>
          <a:xfrm flipH="1">
            <a:off x="-12700" y="6334125"/>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65"/>
          <p:cNvSpPr/>
          <p:nvPr/>
        </p:nvSpPr>
        <p:spPr>
          <a:xfrm>
            <a:off x="-9525" y="6351588"/>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83;p65"/>
          <p:cNvSpPr>
            <a:spLocks noGrp="1"/>
          </p:cNvSpPr>
          <p:nvPr>
            <p:ph type="pic" idx="2"/>
          </p:nvPr>
        </p:nvSpPr>
        <p:spPr>
          <a:xfrm>
            <a:off x="-12700" y="0"/>
            <a:ext cx="12204700" cy="68580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ción Morada: Título y Contenido">
  <p:cSld name="Sección Morada: Título y Contenido">
    <p:spTree>
      <p:nvGrpSpPr>
        <p:cNvPr id="1" name="Shape 87"/>
        <p:cNvGrpSpPr/>
        <p:nvPr/>
      </p:nvGrpSpPr>
      <p:grpSpPr>
        <a:xfrm>
          <a:off x="0" y="0"/>
          <a:ext cx="0" cy="0"/>
          <a:chOff x="0" y="0"/>
          <a:chExt cx="0" cy="0"/>
        </a:xfrm>
      </p:grpSpPr>
      <p:sp>
        <p:nvSpPr>
          <p:cNvPr id="88" name="Google Shape;88;p41"/>
          <p:cNvSpPr/>
          <p:nvPr/>
        </p:nvSpPr>
        <p:spPr>
          <a:xfrm flipH="1">
            <a:off x="-12700" y="6334125"/>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41"/>
          <p:cNvSpPr/>
          <p:nvPr/>
        </p:nvSpPr>
        <p:spPr>
          <a:xfrm>
            <a:off x="-9525" y="6351588"/>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solidFill>
                  <a:srgbClr val="9C247B"/>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1" name="Google Shape;91;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ción Morada: Título, Contenido y Fotografía">
  <p:cSld name="Sección Morada: Título, Contenido y Fotografía">
    <p:spTree>
      <p:nvGrpSpPr>
        <p:cNvPr id="1" name="Shape 92"/>
        <p:cNvGrpSpPr/>
        <p:nvPr/>
      </p:nvGrpSpPr>
      <p:grpSpPr>
        <a:xfrm>
          <a:off x="0" y="0"/>
          <a:ext cx="0" cy="0"/>
          <a:chOff x="0" y="0"/>
          <a:chExt cx="0" cy="0"/>
        </a:xfrm>
      </p:grpSpPr>
      <p:sp>
        <p:nvSpPr>
          <p:cNvPr id="93" name="Google Shape;93;p46"/>
          <p:cNvSpPr/>
          <p:nvPr/>
        </p:nvSpPr>
        <p:spPr>
          <a:xfrm>
            <a:off x="7145338" y="-55563"/>
            <a:ext cx="5121275" cy="7005638"/>
          </a:xfrm>
          <a:custGeom>
            <a:avLst/>
            <a:gdLst/>
            <a:ahLst/>
            <a:cxnLst/>
            <a:rect l="l" t="t" r="r" b="b"/>
            <a:pathLst>
              <a:path w="5122342" h="7005711" extrusionOk="0">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9C24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46"/>
          <p:cNvSpPr txBox="1">
            <a:spLocks noGrp="1"/>
          </p:cNvSpPr>
          <p:nvPr>
            <p:ph type="title"/>
          </p:nvPr>
        </p:nvSpPr>
        <p:spPr>
          <a:xfrm>
            <a:off x="838201" y="365125"/>
            <a:ext cx="6034088"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solidFill>
                  <a:srgbClr val="9C247B"/>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5" name="Google Shape;95;p46"/>
          <p:cNvSpPr txBox="1">
            <a:spLocks noGrp="1"/>
          </p:cNvSpPr>
          <p:nvPr>
            <p:ph type="body" idx="1"/>
          </p:nvPr>
        </p:nvSpPr>
        <p:spPr>
          <a:xfrm>
            <a:off x="838200" y="1825625"/>
            <a:ext cx="6034088"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6"/>
          <p:cNvSpPr>
            <a:spLocks noGrp="1"/>
          </p:cNvSpPr>
          <p:nvPr>
            <p:ph type="pic" idx="2"/>
          </p:nvPr>
        </p:nvSpPr>
        <p:spPr>
          <a:xfrm>
            <a:off x="7198921" y="-3446"/>
            <a:ext cx="5013871" cy="689709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ción Morada: Título y Contenido - 2 Columnas" type="twoObj">
  <p:cSld name="TWO_OBJECTS">
    <p:spTree>
      <p:nvGrpSpPr>
        <p:cNvPr id="1" name="Shape 97"/>
        <p:cNvGrpSpPr/>
        <p:nvPr/>
      </p:nvGrpSpPr>
      <p:grpSpPr>
        <a:xfrm>
          <a:off x="0" y="0"/>
          <a:ext cx="0" cy="0"/>
          <a:chOff x="0" y="0"/>
          <a:chExt cx="0" cy="0"/>
        </a:xfrm>
      </p:grpSpPr>
      <p:sp>
        <p:nvSpPr>
          <p:cNvPr id="98" name="Google Shape;98;p47"/>
          <p:cNvSpPr/>
          <p:nvPr/>
        </p:nvSpPr>
        <p:spPr>
          <a:xfrm flipH="1">
            <a:off x="-12700" y="6334125"/>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47"/>
          <p:cNvSpPr/>
          <p:nvPr/>
        </p:nvSpPr>
        <p:spPr>
          <a:xfrm>
            <a:off x="-9525" y="6351588"/>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solidFill>
                  <a:srgbClr val="9C247B"/>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1" name="Google Shape;101;p4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ción Morada: Separador">
  <p:cSld name="Sección Morada: Separador">
    <p:bg>
      <p:bgPr>
        <a:solidFill>
          <a:srgbClr val="9C247B"/>
        </a:solidFill>
        <a:effectLst/>
      </p:bgPr>
    </p:bg>
    <p:spTree>
      <p:nvGrpSpPr>
        <p:cNvPr id="1" name="Shape 103"/>
        <p:cNvGrpSpPr/>
        <p:nvPr/>
      </p:nvGrpSpPr>
      <p:grpSpPr>
        <a:xfrm>
          <a:off x="0" y="0"/>
          <a:ext cx="0" cy="0"/>
          <a:chOff x="0" y="0"/>
          <a:chExt cx="0" cy="0"/>
        </a:xfrm>
      </p:grpSpPr>
      <p:pic>
        <p:nvPicPr>
          <p:cNvPr id="104" name="Google Shape;104;p66"/>
          <p:cNvPicPr preferRelativeResize="0"/>
          <p:nvPr/>
        </p:nvPicPr>
        <p:blipFill rotWithShape="1">
          <a:blip r:embed="rId2">
            <a:alphaModFix/>
          </a:blip>
          <a:srcRect/>
          <a:stretch/>
        </p:blipFill>
        <p:spPr>
          <a:xfrm>
            <a:off x="550863" y="290513"/>
            <a:ext cx="3211512" cy="1468437"/>
          </a:xfrm>
          <a:prstGeom prst="rect">
            <a:avLst/>
          </a:prstGeom>
          <a:noFill/>
          <a:ln>
            <a:noFill/>
          </a:ln>
        </p:spPr>
      </p:pic>
      <p:sp>
        <p:nvSpPr>
          <p:cNvPr id="105" name="Google Shape;105;p66"/>
          <p:cNvSpPr>
            <a:spLocks noGrp="1"/>
          </p:cNvSpPr>
          <p:nvPr>
            <p:ph type="pic" idx="2"/>
          </p:nvPr>
        </p:nvSpPr>
        <p:spPr>
          <a:xfrm>
            <a:off x="7196547" y="-19585"/>
            <a:ext cx="5013871" cy="6893644"/>
          </a:xfrm>
          <a:prstGeom prst="rect">
            <a:avLst/>
          </a:prstGeom>
          <a:solidFill>
            <a:srgbClr val="891C6C"/>
          </a:solidFill>
          <a:ln>
            <a:noFill/>
          </a:ln>
        </p:spPr>
      </p:sp>
      <p:sp>
        <p:nvSpPr>
          <p:cNvPr id="106" name="Google Shape;106;p66"/>
          <p:cNvSpPr txBox="1">
            <a:spLocks noGrp="1"/>
          </p:cNvSpPr>
          <p:nvPr>
            <p:ph type="ctrTitle"/>
          </p:nvPr>
        </p:nvSpPr>
        <p:spPr>
          <a:xfrm>
            <a:off x="551234" y="2075674"/>
            <a:ext cx="6219217"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48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7" name="Google Shape;107;p66"/>
          <p:cNvSpPr txBox="1">
            <a:spLocks noGrp="1"/>
          </p:cNvSpPr>
          <p:nvPr>
            <p:ph type="subTitle" idx="1"/>
          </p:nvPr>
        </p:nvSpPr>
        <p:spPr>
          <a:xfrm>
            <a:off x="551234" y="4555349"/>
            <a:ext cx="6219217" cy="1655762"/>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ción Morada: Título y Contenido - 2 Subtítulos" type="twoTxTwoObj">
  <p:cSld name="TWO_OBJECTS_WITH_TEXT">
    <p:spTree>
      <p:nvGrpSpPr>
        <p:cNvPr id="1" name="Shape 108"/>
        <p:cNvGrpSpPr/>
        <p:nvPr/>
      </p:nvGrpSpPr>
      <p:grpSpPr>
        <a:xfrm>
          <a:off x="0" y="0"/>
          <a:ext cx="0" cy="0"/>
          <a:chOff x="0" y="0"/>
          <a:chExt cx="0" cy="0"/>
        </a:xfrm>
      </p:grpSpPr>
      <p:sp>
        <p:nvSpPr>
          <p:cNvPr id="109" name="Google Shape;109;p67"/>
          <p:cNvSpPr/>
          <p:nvPr/>
        </p:nvSpPr>
        <p:spPr>
          <a:xfrm flipH="1">
            <a:off x="-12700" y="6334125"/>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67"/>
          <p:cNvSpPr/>
          <p:nvPr/>
        </p:nvSpPr>
        <p:spPr>
          <a:xfrm>
            <a:off x="-9525" y="6351588"/>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6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solidFill>
                  <a:srgbClr val="9C247B"/>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2" name="Google Shape;112;p6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891C6C"/>
              </a:buClr>
              <a:buSzPts val="2400"/>
              <a:buNone/>
              <a:defRPr sz="2400" b="1">
                <a:solidFill>
                  <a:srgbClr val="891C6C"/>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3" name="Google Shape;113;p6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6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891C6C"/>
              </a:buClr>
              <a:buSzPts val="2400"/>
              <a:buNone/>
              <a:defRPr sz="2400" b="1">
                <a:solidFill>
                  <a:srgbClr val="891C6C"/>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5" name="Google Shape;115;p6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ción Morada: Título" type="titleOnly">
  <p:cSld name="TITLE_ONLY">
    <p:spTree>
      <p:nvGrpSpPr>
        <p:cNvPr id="1" name="Shape 116"/>
        <p:cNvGrpSpPr/>
        <p:nvPr/>
      </p:nvGrpSpPr>
      <p:grpSpPr>
        <a:xfrm>
          <a:off x="0" y="0"/>
          <a:ext cx="0" cy="0"/>
          <a:chOff x="0" y="0"/>
          <a:chExt cx="0" cy="0"/>
        </a:xfrm>
      </p:grpSpPr>
      <p:sp>
        <p:nvSpPr>
          <p:cNvPr id="117" name="Google Shape;117;p68"/>
          <p:cNvSpPr/>
          <p:nvPr/>
        </p:nvSpPr>
        <p:spPr>
          <a:xfrm flipH="1">
            <a:off x="-12700" y="6334125"/>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68"/>
          <p:cNvSpPr/>
          <p:nvPr/>
        </p:nvSpPr>
        <p:spPr>
          <a:xfrm>
            <a:off x="-9525" y="6351588"/>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solidFill>
                  <a:srgbClr val="9C247B"/>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Contenido y Fotografía">
  <p:cSld name="Título, Contenido y Fotografía">
    <p:spTree>
      <p:nvGrpSpPr>
        <p:cNvPr id="1" name="Shape 13"/>
        <p:cNvGrpSpPr/>
        <p:nvPr/>
      </p:nvGrpSpPr>
      <p:grpSpPr>
        <a:xfrm>
          <a:off x="0" y="0"/>
          <a:ext cx="0" cy="0"/>
          <a:chOff x="0" y="0"/>
          <a:chExt cx="0" cy="0"/>
        </a:xfrm>
      </p:grpSpPr>
      <p:sp>
        <p:nvSpPr>
          <p:cNvPr id="14" name="Google Shape;14;p44"/>
          <p:cNvSpPr/>
          <p:nvPr/>
        </p:nvSpPr>
        <p:spPr>
          <a:xfrm>
            <a:off x="7145338" y="-55563"/>
            <a:ext cx="5121275" cy="7005638"/>
          </a:xfrm>
          <a:custGeom>
            <a:avLst/>
            <a:gdLst/>
            <a:ahLst/>
            <a:cxnLst/>
            <a:rect l="l" t="t" r="r" b="b"/>
            <a:pathLst>
              <a:path w="5122342" h="7005711" extrusionOk="0">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6BAE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44"/>
          <p:cNvSpPr txBox="1">
            <a:spLocks noGrp="1"/>
          </p:cNvSpPr>
          <p:nvPr>
            <p:ph type="title"/>
          </p:nvPr>
        </p:nvSpPr>
        <p:spPr>
          <a:xfrm>
            <a:off x="838201" y="365125"/>
            <a:ext cx="6034088"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solidFill>
                  <a:srgbClr val="6BAE45"/>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 name="Google Shape;16;p44"/>
          <p:cNvSpPr txBox="1">
            <a:spLocks noGrp="1"/>
          </p:cNvSpPr>
          <p:nvPr>
            <p:ph type="body" idx="1"/>
          </p:nvPr>
        </p:nvSpPr>
        <p:spPr>
          <a:xfrm>
            <a:off x="838200" y="1825625"/>
            <a:ext cx="6034088"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44"/>
          <p:cNvSpPr>
            <a:spLocks noGrp="1"/>
          </p:cNvSpPr>
          <p:nvPr>
            <p:ph type="pic" idx="2"/>
          </p:nvPr>
        </p:nvSpPr>
        <p:spPr>
          <a:xfrm>
            <a:off x="7198921" y="-3446"/>
            <a:ext cx="5013871" cy="6897090"/>
          </a:xfrm>
          <a:prstGeom prst="rect">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ción Morada: Fotografía Completa">
  <p:cSld name="Sección Morada: Fotografía Completa">
    <p:spTree>
      <p:nvGrpSpPr>
        <p:cNvPr id="1" name="Shape 120"/>
        <p:cNvGrpSpPr/>
        <p:nvPr/>
      </p:nvGrpSpPr>
      <p:grpSpPr>
        <a:xfrm>
          <a:off x="0" y="0"/>
          <a:ext cx="0" cy="0"/>
          <a:chOff x="0" y="0"/>
          <a:chExt cx="0" cy="0"/>
        </a:xfrm>
      </p:grpSpPr>
      <p:sp>
        <p:nvSpPr>
          <p:cNvPr id="121" name="Google Shape;121;p69"/>
          <p:cNvSpPr/>
          <p:nvPr/>
        </p:nvSpPr>
        <p:spPr>
          <a:xfrm flipH="1">
            <a:off x="-12700" y="6334125"/>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69"/>
          <p:cNvSpPr/>
          <p:nvPr/>
        </p:nvSpPr>
        <p:spPr>
          <a:xfrm>
            <a:off x="-9525" y="6351588"/>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69"/>
          <p:cNvSpPr>
            <a:spLocks noGrp="1"/>
          </p:cNvSpPr>
          <p:nvPr>
            <p:ph type="pic" idx="2"/>
          </p:nvPr>
        </p:nvSpPr>
        <p:spPr>
          <a:xfrm>
            <a:off x="-12659" y="1"/>
            <a:ext cx="12204659" cy="68580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ción Rojo Vivo: Título y Contenido">
  <p:cSld name="Sección Rojo Vivo: Título y Contenido">
    <p:spTree>
      <p:nvGrpSpPr>
        <p:cNvPr id="1" name="Shape 130"/>
        <p:cNvGrpSpPr/>
        <p:nvPr/>
      </p:nvGrpSpPr>
      <p:grpSpPr>
        <a:xfrm>
          <a:off x="0" y="0"/>
          <a:ext cx="0" cy="0"/>
          <a:chOff x="0" y="0"/>
          <a:chExt cx="0" cy="0"/>
        </a:xfrm>
      </p:grpSpPr>
      <p:sp>
        <p:nvSpPr>
          <p:cNvPr id="131" name="Google Shape;131;p43"/>
          <p:cNvSpPr/>
          <p:nvPr/>
        </p:nvSpPr>
        <p:spPr>
          <a:xfrm flipH="1">
            <a:off x="-12700" y="6334125"/>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43"/>
          <p:cNvSpPr/>
          <p:nvPr/>
        </p:nvSpPr>
        <p:spPr>
          <a:xfrm>
            <a:off x="-9525" y="6351588"/>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solidFill>
                  <a:srgbClr val="CE214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4" name="Google Shape;134;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ción Rojo Vivo: Título, Contenido y Fotografía">
  <p:cSld name="Sección Rojo Vivo: Título, Contenido y Fotografía">
    <p:spTree>
      <p:nvGrpSpPr>
        <p:cNvPr id="1" name="Shape 135"/>
        <p:cNvGrpSpPr/>
        <p:nvPr/>
      </p:nvGrpSpPr>
      <p:grpSpPr>
        <a:xfrm>
          <a:off x="0" y="0"/>
          <a:ext cx="0" cy="0"/>
          <a:chOff x="0" y="0"/>
          <a:chExt cx="0" cy="0"/>
        </a:xfrm>
      </p:grpSpPr>
      <p:sp>
        <p:nvSpPr>
          <p:cNvPr id="136" name="Google Shape;136;p45"/>
          <p:cNvSpPr/>
          <p:nvPr/>
        </p:nvSpPr>
        <p:spPr>
          <a:xfrm>
            <a:off x="7145338" y="-55563"/>
            <a:ext cx="5121275" cy="7005638"/>
          </a:xfrm>
          <a:custGeom>
            <a:avLst/>
            <a:gdLst/>
            <a:ahLst/>
            <a:cxnLst/>
            <a:rect l="l" t="t" r="r" b="b"/>
            <a:pathLst>
              <a:path w="5122342" h="7005711" extrusionOk="0">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CE21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45"/>
          <p:cNvSpPr txBox="1">
            <a:spLocks noGrp="1"/>
          </p:cNvSpPr>
          <p:nvPr>
            <p:ph type="title"/>
          </p:nvPr>
        </p:nvSpPr>
        <p:spPr>
          <a:xfrm>
            <a:off x="838201" y="365125"/>
            <a:ext cx="6034088"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solidFill>
                  <a:srgbClr val="CE214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8" name="Google Shape;138;p45"/>
          <p:cNvSpPr txBox="1">
            <a:spLocks noGrp="1"/>
          </p:cNvSpPr>
          <p:nvPr>
            <p:ph type="body" idx="1"/>
          </p:nvPr>
        </p:nvSpPr>
        <p:spPr>
          <a:xfrm>
            <a:off x="838200" y="1825625"/>
            <a:ext cx="6034088"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45"/>
          <p:cNvSpPr>
            <a:spLocks noGrp="1"/>
          </p:cNvSpPr>
          <p:nvPr>
            <p:ph type="pic" idx="2"/>
          </p:nvPr>
        </p:nvSpPr>
        <p:spPr>
          <a:xfrm>
            <a:off x="7198921" y="-3446"/>
            <a:ext cx="5013871" cy="6897090"/>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ción Rojo Vivo: Título y Contenido - 2 Columnas" type="twoObj">
  <p:cSld name="TWO_OBJECTS">
    <p:spTree>
      <p:nvGrpSpPr>
        <p:cNvPr id="1" name="Shape 140"/>
        <p:cNvGrpSpPr/>
        <p:nvPr/>
      </p:nvGrpSpPr>
      <p:grpSpPr>
        <a:xfrm>
          <a:off x="0" y="0"/>
          <a:ext cx="0" cy="0"/>
          <a:chOff x="0" y="0"/>
          <a:chExt cx="0" cy="0"/>
        </a:xfrm>
      </p:grpSpPr>
      <p:sp>
        <p:nvSpPr>
          <p:cNvPr id="141" name="Google Shape;141;p48"/>
          <p:cNvSpPr/>
          <p:nvPr/>
        </p:nvSpPr>
        <p:spPr>
          <a:xfrm flipH="1">
            <a:off x="-12700" y="6334125"/>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48"/>
          <p:cNvSpPr/>
          <p:nvPr/>
        </p:nvSpPr>
        <p:spPr>
          <a:xfrm>
            <a:off x="-9525" y="6351588"/>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solidFill>
                  <a:srgbClr val="CE214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4" name="Google Shape;144;p4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4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ción Rojo Vivo: Separador">
  <p:cSld name="Sección Rojo Vivo: Separador">
    <p:bg>
      <p:bgPr>
        <a:solidFill>
          <a:srgbClr val="CE2142"/>
        </a:solidFill>
        <a:effectLst/>
      </p:bgPr>
    </p:bg>
    <p:spTree>
      <p:nvGrpSpPr>
        <p:cNvPr id="1" name="Shape 146"/>
        <p:cNvGrpSpPr/>
        <p:nvPr/>
      </p:nvGrpSpPr>
      <p:grpSpPr>
        <a:xfrm>
          <a:off x="0" y="0"/>
          <a:ext cx="0" cy="0"/>
          <a:chOff x="0" y="0"/>
          <a:chExt cx="0" cy="0"/>
        </a:xfrm>
      </p:grpSpPr>
      <p:pic>
        <p:nvPicPr>
          <p:cNvPr id="147" name="Google Shape;147;p70"/>
          <p:cNvPicPr preferRelativeResize="0"/>
          <p:nvPr/>
        </p:nvPicPr>
        <p:blipFill rotWithShape="1">
          <a:blip r:embed="rId2">
            <a:alphaModFix/>
          </a:blip>
          <a:srcRect/>
          <a:stretch/>
        </p:blipFill>
        <p:spPr>
          <a:xfrm>
            <a:off x="550863" y="290513"/>
            <a:ext cx="3211512" cy="1468437"/>
          </a:xfrm>
          <a:prstGeom prst="rect">
            <a:avLst/>
          </a:prstGeom>
          <a:noFill/>
          <a:ln>
            <a:noFill/>
          </a:ln>
        </p:spPr>
      </p:pic>
      <p:sp>
        <p:nvSpPr>
          <p:cNvPr id="148" name="Google Shape;148;p70"/>
          <p:cNvSpPr>
            <a:spLocks noGrp="1"/>
          </p:cNvSpPr>
          <p:nvPr>
            <p:ph type="pic" idx="2"/>
          </p:nvPr>
        </p:nvSpPr>
        <p:spPr>
          <a:xfrm>
            <a:off x="7196547" y="-19585"/>
            <a:ext cx="5013871" cy="6893644"/>
          </a:xfrm>
          <a:prstGeom prst="rect">
            <a:avLst/>
          </a:prstGeom>
          <a:solidFill>
            <a:srgbClr val="B41C38"/>
          </a:solidFill>
          <a:ln>
            <a:noFill/>
          </a:ln>
        </p:spPr>
      </p:sp>
      <p:sp>
        <p:nvSpPr>
          <p:cNvPr id="149" name="Google Shape;149;p70"/>
          <p:cNvSpPr txBox="1">
            <a:spLocks noGrp="1"/>
          </p:cNvSpPr>
          <p:nvPr>
            <p:ph type="ctrTitle"/>
          </p:nvPr>
        </p:nvSpPr>
        <p:spPr>
          <a:xfrm>
            <a:off x="551234" y="2075674"/>
            <a:ext cx="6219217"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48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0" name="Google Shape;150;p70"/>
          <p:cNvSpPr txBox="1">
            <a:spLocks noGrp="1"/>
          </p:cNvSpPr>
          <p:nvPr>
            <p:ph type="subTitle" idx="1"/>
          </p:nvPr>
        </p:nvSpPr>
        <p:spPr>
          <a:xfrm>
            <a:off x="551234" y="4555349"/>
            <a:ext cx="6219217" cy="1655762"/>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ción Rojo Vivo: Título y Contenido - 2 Subtítulos" type="twoTxTwoObj">
  <p:cSld name="TWO_OBJECTS_WITH_TEXT">
    <p:spTree>
      <p:nvGrpSpPr>
        <p:cNvPr id="1" name="Shape 151"/>
        <p:cNvGrpSpPr/>
        <p:nvPr/>
      </p:nvGrpSpPr>
      <p:grpSpPr>
        <a:xfrm>
          <a:off x="0" y="0"/>
          <a:ext cx="0" cy="0"/>
          <a:chOff x="0" y="0"/>
          <a:chExt cx="0" cy="0"/>
        </a:xfrm>
      </p:grpSpPr>
      <p:sp>
        <p:nvSpPr>
          <p:cNvPr id="152" name="Google Shape;152;p71"/>
          <p:cNvSpPr/>
          <p:nvPr/>
        </p:nvSpPr>
        <p:spPr>
          <a:xfrm flipH="1">
            <a:off x="-12700" y="6334125"/>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71"/>
          <p:cNvSpPr/>
          <p:nvPr/>
        </p:nvSpPr>
        <p:spPr>
          <a:xfrm>
            <a:off x="-9525" y="6351588"/>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7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solidFill>
                  <a:srgbClr val="CE214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5" name="Google Shape;155;p7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B41C38"/>
              </a:buClr>
              <a:buSzPts val="2400"/>
              <a:buNone/>
              <a:defRPr sz="2400" b="1">
                <a:solidFill>
                  <a:srgbClr val="B41C38"/>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6" name="Google Shape;156;p7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7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B41C38"/>
              </a:buClr>
              <a:buSzPts val="2400"/>
              <a:buNone/>
              <a:defRPr sz="2400" b="1">
                <a:solidFill>
                  <a:srgbClr val="B41C38"/>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8" name="Google Shape;158;p7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ción Rojo Vivo: Título" type="titleOnly">
  <p:cSld name="TITLE_ONLY">
    <p:spTree>
      <p:nvGrpSpPr>
        <p:cNvPr id="1" name="Shape 159"/>
        <p:cNvGrpSpPr/>
        <p:nvPr/>
      </p:nvGrpSpPr>
      <p:grpSpPr>
        <a:xfrm>
          <a:off x="0" y="0"/>
          <a:ext cx="0" cy="0"/>
          <a:chOff x="0" y="0"/>
          <a:chExt cx="0" cy="0"/>
        </a:xfrm>
      </p:grpSpPr>
      <p:sp>
        <p:nvSpPr>
          <p:cNvPr id="160" name="Google Shape;160;p72"/>
          <p:cNvSpPr/>
          <p:nvPr/>
        </p:nvSpPr>
        <p:spPr>
          <a:xfrm flipH="1">
            <a:off x="-12700" y="6334125"/>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 name="Google Shape;161;p72"/>
          <p:cNvSpPr/>
          <p:nvPr/>
        </p:nvSpPr>
        <p:spPr>
          <a:xfrm>
            <a:off x="-9525" y="6351588"/>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solidFill>
                  <a:srgbClr val="B41C38"/>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ción Rojo Vivo: Fotografía Completa">
  <p:cSld name="Sección Rojo Vivo: Fotografía Completa">
    <p:spTree>
      <p:nvGrpSpPr>
        <p:cNvPr id="1" name="Shape 163"/>
        <p:cNvGrpSpPr/>
        <p:nvPr/>
      </p:nvGrpSpPr>
      <p:grpSpPr>
        <a:xfrm>
          <a:off x="0" y="0"/>
          <a:ext cx="0" cy="0"/>
          <a:chOff x="0" y="0"/>
          <a:chExt cx="0" cy="0"/>
        </a:xfrm>
      </p:grpSpPr>
      <p:sp>
        <p:nvSpPr>
          <p:cNvPr id="164" name="Google Shape;164;p73"/>
          <p:cNvSpPr/>
          <p:nvPr/>
        </p:nvSpPr>
        <p:spPr>
          <a:xfrm flipH="1">
            <a:off x="-12700" y="6334125"/>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73"/>
          <p:cNvSpPr/>
          <p:nvPr/>
        </p:nvSpPr>
        <p:spPr>
          <a:xfrm>
            <a:off x="-9525" y="6351588"/>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73"/>
          <p:cNvSpPr>
            <a:spLocks noGrp="1"/>
          </p:cNvSpPr>
          <p:nvPr>
            <p:ph type="pic" idx="2"/>
          </p:nvPr>
        </p:nvSpPr>
        <p:spPr>
          <a:xfrm>
            <a:off x="-12700" y="0"/>
            <a:ext cx="12204700" cy="68580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ular - Azul" type="secHead">
  <p:cSld name="SECTION_HEADER">
    <p:spTree>
      <p:nvGrpSpPr>
        <p:cNvPr id="1" name="Shape 170"/>
        <p:cNvGrpSpPr/>
        <p:nvPr/>
      </p:nvGrpSpPr>
      <p:grpSpPr>
        <a:xfrm>
          <a:off x="0" y="0"/>
          <a:ext cx="0" cy="0"/>
          <a:chOff x="0" y="0"/>
          <a:chExt cx="0" cy="0"/>
        </a:xfrm>
      </p:grpSpPr>
      <p:sp>
        <p:nvSpPr>
          <p:cNvPr id="171" name="Google Shape;171;p51"/>
          <p:cNvSpPr/>
          <p:nvPr/>
        </p:nvSpPr>
        <p:spPr>
          <a:xfrm flipH="1">
            <a:off x="-26988" y="4051300"/>
            <a:ext cx="12247563" cy="2830513"/>
          </a:xfrm>
          <a:custGeom>
            <a:avLst/>
            <a:gdLst/>
            <a:ahLst/>
            <a:cxnLst/>
            <a:rect l="l" t="t" r="r" b="b"/>
            <a:pathLst>
              <a:path w="12247056" h="2829868" extrusionOk="0">
                <a:moveTo>
                  <a:pt x="0" y="1310556"/>
                </a:moveTo>
                <a:cubicBezTo>
                  <a:pt x="1213339" y="985827"/>
                  <a:pt x="2233267" y="790513"/>
                  <a:pt x="3642150" y="787791"/>
                </a:cubicBezTo>
                <a:cubicBezTo>
                  <a:pt x="5051034" y="785070"/>
                  <a:pt x="7020741" y="1425525"/>
                  <a:pt x="8453301" y="1294227"/>
                </a:cubicBezTo>
                <a:cubicBezTo>
                  <a:pt x="9885861" y="1162929"/>
                  <a:pt x="12066353" y="119575"/>
                  <a:pt x="12237510" y="0"/>
                </a:cubicBezTo>
                <a:cubicBezTo>
                  <a:pt x="12239854" y="893299"/>
                  <a:pt x="12235333" y="1934392"/>
                  <a:pt x="12247056" y="2825346"/>
                </a:cubicBezTo>
                <a:lnTo>
                  <a:pt x="879" y="2829868"/>
                </a:lnTo>
                <a:cubicBezTo>
                  <a:pt x="2009" y="1956458"/>
                  <a:pt x="2512" y="1768510"/>
                  <a:pt x="0" y="1310556"/>
                </a:cubicBezTo>
                <a:close/>
              </a:path>
            </a:pathLst>
          </a:custGeom>
          <a:solidFill>
            <a:srgbClr val="4279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2" name="Google Shape;172;p51"/>
          <p:cNvPicPr preferRelativeResize="0"/>
          <p:nvPr/>
        </p:nvPicPr>
        <p:blipFill rotWithShape="1">
          <a:blip r:embed="rId2">
            <a:alphaModFix/>
          </a:blip>
          <a:srcRect/>
          <a:stretch/>
        </p:blipFill>
        <p:spPr>
          <a:xfrm>
            <a:off x="830263" y="92075"/>
            <a:ext cx="3211512" cy="1470025"/>
          </a:xfrm>
          <a:prstGeom prst="rect">
            <a:avLst/>
          </a:prstGeom>
          <a:noFill/>
          <a:ln>
            <a:noFill/>
          </a:ln>
        </p:spPr>
      </p:pic>
      <p:sp>
        <p:nvSpPr>
          <p:cNvPr id="173" name="Google Shape;173;p51"/>
          <p:cNvSpPr txBox="1">
            <a:spLocks noGrp="1"/>
          </p:cNvSpPr>
          <p:nvPr>
            <p:ph type="title"/>
          </p:nvPr>
        </p:nvSpPr>
        <p:spPr>
          <a:xfrm>
            <a:off x="831850" y="1637413"/>
            <a:ext cx="10515600" cy="145776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solidFill>
                  <a:srgbClr val="4279BB"/>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4" name="Google Shape;174;p51"/>
          <p:cNvSpPr txBox="1">
            <a:spLocks noGrp="1"/>
          </p:cNvSpPr>
          <p:nvPr>
            <p:ph type="body" idx="1"/>
          </p:nvPr>
        </p:nvSpPr>
        <p:spPr>
          <a:xfrm>
            <a:off x="831850" y="3122169"/>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ierre">
  <p:cSld name="Cierre">
    <p:spTree>
      <p:nvGrpSpPr>
        <p:cNvPr id="1" name="Shape 175"/>
        <p:cNvGrpSpPr/>
        <p:nvPr/>
      </p:nvGrpSpPr>
      <p:grpSpPr>
        <a:xfrm>
          <a:off x="0" y="0"/>
          <a:ext cx="0" cy="0"/>
          <a:chOff x="0" y="0"/>
          <a:chExt cx="0" cy="0"/>
        </a:xfrm>
      </p:grpSpPr>
      <p:sp>
        <p:nvSpPr>
          <p:cNvPr id="176" name="Google Shape;176;p52"/>
          <p:cNvSpPr/>
          <p:nvPr/>
        </p:nvSpPr>
        <p:spPr>
          <a:xfrm>
            <a:off x="-61913" y="-41275"/>
            <a:ext cx="12298363" cy="6122988"/>
          </a:xfrm>
          <a:custGeom>
            <a:avLst/>
            <a:gdLst/>
            <a:ahLst/>
            <a:cxnLst/>
            <a:rect l="l" t="t" r="r" b="b"/>
            <a:pathLst>
              <a:path w="12298576" h="6123875" extrusionOk="0">
                <a:moveTo>
                  <a:pt x="34683" y="6122459"/>
                </a:moveTo>
                <a:cubicBezTo>
                  <a:pt x="1248022" y="5797730"/>
                  <a:pt x="2267950" y="5602416"/>
                  <a:pt x="3676833" y="5599694"/>
                </a:cubicBezTo>
                <a:cubicBezTo>
                  <a:pt x="5085717" y="5596973"/>
                  <a:pt x="7055424" y="6237428"/>
                  <a:pt x="8487984" y="6106130"/>
                </a:cubicBezTo>
                <a:cubicBezTo>
                  <a:pt x="9920544" y="5974832"/>
                  <a:pt x="12101036" y="4931478"/>
                  <a:pt x="12272193" y="4811903"/>
                </a:cubicBezTo>
                <a:cubicBezTo>
                  <a:pt x="12274537" y="4105002"/>
                  <a:pt x="12302674" y="1112938"/>
                  <a:pt x="12298068" y="28135"/>
                </a:cubicBezTo>
                <a:lnTo>
                  <a:pt x="2905" y="0"/>
                </a:lnTo>
                <a:cubicBezTo>
                  <a:pt x="-12293" y="1135005"/>
                  <a:pt x="37195" y="5617027"/>
                  <a:pt x="34683" y="6122459"/>
                </a:cubicBezTo>
                <a:close/>
              </a:path>
            </a:pathLst>
          </a:custGeom>
          <a:solidFill>
            <a:srgbClr val="4279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7" name="Google Shape;177;p52"/>
          <p:cNvPicPr preferRelativeResize="0"/>
          <p:nvPr/>
        </p:nvPicPr>
        <p:blipFill rotWithShape="1">
          <a:blip r:embed="rId2">
            <a:alphaModFix/>
          </a:blip>
          <a:srcRect/>
          <a:stretch/>
        </p:blipFill>
        <p:spPr>
          <a:xfrm>
            <a:off x="820738" y="57150"/>
            <a:ext cx="3211512" cy="1470025"/>
          </a:xfrm>
          <a:prstGeom prst="rect">
            <a:avLst/>
          </a:prstGeom>
          <a:noFill/>
          <a:ln>
            <a:noFill/>
          </a:ln>
        </p:spPr>
      </p:pic>
      <p:sp>
        <p:nvSpPr>
          <p:cNvPr id="178" name="Google Shape;178;p52"/>
          <p:cNvSpPr txBox="1">
            <a:spLocks noGrp="1"/>
          </p:cNvSpPr>
          <p:nvPr>
            <p:ph type="title"/>
          </p:nvPr>
        </p:nvSpPr>
        <p:spPr>
          <a:xfrm>
            <a:off x="831850" y="1637413"/>
            <a:ext cx="10515600" cy="145776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2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9" name="Google Shape;179;p52"/>
          <p:cNvSpPr txBox="1">
            <a:spLocks noGrp="1"/>
          </p:cNvSpPr>
          <p:nvPr>
            <p:ph type="body" idx="1"/>
          </p:nvPr>
        </p:nvSpPr>
        <p:spPr>
          <a:xfrm>
            <a:off x="831850" y="6351814"/>
            <a:ext cx="3413579" cy="28665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4279BB"/>
              </a:buClr>
              <a:buSzPts val="2400"/>
              <a:buNone/>
              <a:defRPr sz="2400" b="0" i="0">
                <a:solidFill>
                  <a:srgbClr val="4279BB"/>
                </a:solidFill>
                <a:latin typeface="Barlow Medium"/>
                <a:ea typeface="Barlow Medium"/>
                <a:cs typeface="Barlow Medium"/>
                <a:sym typeface="Barlow Medium"/>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0" name="Google Shape;180;p52"/>
          <p:cNvSpPr txBox="1">
            <a:spLocks noGrp="1"/>
          </p:cNvSpPr>
          <p:nvPr>
            <p:ph type="body" idx="2"/>
          </p:nvPr>
        </p:nvSpPr>
        <p:spPr>
          <a:xfrm>
            <a:off x="7478486" y="6081923"/>
            <a:ext cx="4114800" cy="556542"/>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4279BB"/>
              </a:buClr>
              <a:buSzPts val="2000"/>
              <a:buNone/>
              <a:defRPr sz="2000" b="1" i="0">
                <a:solidFill>
                  <a:srgbClr val="4279BB"/>
                </a:solidFill>
                <a:latin typeface="Barlow SemiBold"/>
                <a:ea typeface="Barlow SemiBold"/>
                <a:cs typeface="Barlow SemiBold"/>
                <a:sym typeface="Barlow SemiBold"/>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1" name="Google Shape;181;p52"/>
          <p:cNvSpPr txBox="1">
            <a:spLocks noGrp="1"/>
          </p:cNvSpPr>
          <p:nvPr>
            <p:ph type="body" idx="3"/>
          </p:nvPr>
        </p:nvSpPr>
        <p:spPr>
          <a:xfrm>
            <a:off x="831850" y="3281363"/>
            <a:ext cx="10515600" cy="1143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800"/>
              <a:buNone/>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Contenido - 2 Columnas" type="twoObj">
  <p:cSld name="TWO_OBJECTS">
    <p:spTree>
      <p:nvGrpSpPr>
        <p:cNvPr id="1" name="Shape 18"/>
        <p:cNvGrpSpPr/>
        <p:nvPr/>
      </p:nvGrpSpPr>
      <p:grpSpPr>
        <a:xfrm>
          <a:off x="0" y="0"/>
          <a:ext cx="0" cy="0"/>
          <a:chOff x="0" y="0"/>
          <a:chExt cx="0" cy="0"/>
        </a:xfrm>
      </p:grpSpPr>
      <p:sp>
        <p:nvSpPr>
          <p:cNvPr id="19" name="Google Shape;19;p49"/>
          <p:cNvSpPr/>
          <p:nvPr/>
        </p:nvSpPr>
        <p:spPr>
          <a:xfrm flipH="1">
            <a:off x="-12700" y="6334125"/>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20;p49"/>
          <p:cNvSpPr/>
          <p:nvPr/>
        </p:nvSpPr>
        <p:spPr>
          <a:xfrm>
            <a:off x="-9525" y="6351588"/>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21;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solidFill>
                  <a:srgbClr val="6BAE45"/>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2" name="Google Shape;22;p4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4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ítulo y Contenido">
  <p:cSld name="Título y Contenido">
    <p:spTree>
      <p:nvGrpSpPr>
        <p:cNvPr id="1" name="Shape 182"/>
        <p:cNvGrpSpPr/>
        <p:nvPr/>
      </p:nvGrpSpPr>
      <p:grpSpPr>
        <a:xfrm>
          <a:off x="0" y="0"/>
          <a:ext cx="0" cy="0"/>
          <a:chOff x="0" y="0"/>
          <a:chExt cx="0" cy="0"/>
        </a:xfrm>
      </p:grpSpPr>
      <p:sp>
        <p:nvSpPr>
          <p:cNvPr id="183" name="Google Shape;183;p56"/>
          <p:cNvSpPr/>
          <p:nvPr/>
        </p:nvSpPr>
        <p:spPr>
          <a:xfrm>
            <a:off x="-9525" y="6351588"/>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56"/>
          <p:cNvSpPr/>
          <p:nvPr/>
        </p:nvSpPr>
        <p:spPr>
          <a:xfrm flipH="1">
            <a:off x="-12700" y="6334125"/>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solidFill>
                  <a:srgbClr val="4279BB"/>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6" name="Google Shape;186;p5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ítulo y Contenido - 2 Columnas" type="twoObj">
  <p:cSld name="TWO_OBJECTS">
    <p:spTree>
      <p:nvGrpSpPr>
        <p:cNvPr id="1" name="Shape 187"/>
        <p:cNvGrpSpPr/>
        <p:nvPr/>
      </p:nvGrpSpPr>
      <p:grpSpPr>
        <a:xfrm>
          <a:off x="0" y="0"/>
          <a:ext cx="0" cy="0"/>
          <a:chOff x="0" y="0"/>
          <a:chExt cx="0" cy="0"/>
        </a:xfrm>
      </p:grpSpPr>
      <p:sp>
        <p:nvSpPr>
          <p:cNvPr id="188" name="Google Shape;188;p57"/>
          <p:cNvSpPr/>
          <p:nvPr/>
        </p:nvSpPr>
        <p:spPr>
          <a:xfrm>
            <a:off x="-9525" y="6351588"/>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57"/>
          <p:cNvSpPr/>
          <p:nvPr/>
        </p:nvSpPr>
        <p:spPr>
          <a:xfrm flipH="1">
            <a:off x="-12700" y="6334125"/>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solidFill>
                  <a:srgbClr val="4279BB"/>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1" name="Google Shape;191;p5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ítulo y Contenido - 2 Subtítulos" type="twoTxTwoObj">
  <p:cSld name="TWO_OBJECTS_WITH_TEXT">
    <p:spTree>
      <p:nvGrpSpPr>
        <p:cNvPr id="1" name="Shape 193"/>
        <p:cNvGrpSpPr/>
        <p:nvPr/>
      </p:nvGrpSpPr>
      <p:grpSpPr>
        <a:xfrm>
          <a:off x="0" y="0"/>
          <a:ext cx="0" cy="0"/>
          <a:chOff x="0" y="0"/>
          <a:chExt cx="0" cy="0"/>
        </a:xfrm>
      </p:grpSpPr>
      <p:sp>
        <p:nvSpPr>
          <p:cNvPr id="194" name="Google Shape;194;p58"/>
          <p:cNvSpPr/>
          <p:nvPr/>
        </p:nvSpPr>
        <p:spPr>
          <a:xfrm>
            <a:off x="-9525" y="6351588"/>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8"/>
          <p:cNvSpPr/>
          <p:nvPr/>
        </p:nvSpPr>
        <p:spPr>
          <a:xfrm flipH="1">
            <a:off x="-12700" y="6334125"/>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solidFill>
                  <a:srgbClr val="4279BB"/>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7" name="Google Shape;197;p5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4279BB"/>
              </a:buClr>
              <a:buSzPts val="2400"/>
              <a:buNone/>
              <a:defRPr sz="2400" b="1">
                <a:solidFill>
                  <a:srgbClr val="4279BB"/>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8" name="Google Shape;198;p5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5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4279BB"/>
              </a:buClr>
              <a:buSzPts val="2400"/>
              <a:buNone/>
              <a:defRPr sz="2400" b="1">
                <a:solidFill>
                  <a:srgbClr val="4279BB"/>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0" name="Google Shape;200;p5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ítulo, Contenido y Fotografía">
  <p:cSld name="Título, Contenido y Fotografía">
    <p:spTree>
      <p:nvGrpSpPr>
        <p:cNvPr id="1" name="Shape 201"/>
        <p:cNvGrpSpPr/>
        <p:nvPr/>
      </p:nvGrpSpPr>
      <p:grpSpPr>
        <a:xfrm>
          <a:off x="0" y="0"/>
          <a:ext cx="0" cy="0"/>
          <a:chOff x="0" y="0"/>
          <a:chExt cx="0" cy="0"/>
        </a:xfrm>
      </p:grpSpPr>
      <p:sp>
        <p:nvSpPr>
          <p:cNvPr id="202" name="Google Shape;202;p59"/>
          <p:cNvSpPr/>
          <p:nvPr/>
        </p:nvSpPr>
        <p:spPr>
          <a:xfrm>
            <a:off x="7145338" y="-55563"/>
            <a:ext cx="5121275" cy="7005638"/>
          </a:xfrm>
          <a:custGeom>
            <a:avLst/>
            <a:gdLst/>
            <a:ahLst/>
            <a:cxnLst/>
            <a:rect l="l" t="t" r="r" b="b"/>
            <a:pathLst>
              <a:path w="5122342" h="7005711" extrusionOk="0">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4279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9"/>
          <p:cNvSpPr txBox="1">
            <a:spLocks noGrp="1"/>
          </p:cNvSpPr>
          <p:nvPr>
            <p:ph type="title"/>
          </p:nvPr>
        </p:nvSpPr>
        <p:spPr>
          <a:xfrm>
            <a:off x="838201" y="365125"/>
            <a:ext cx="6034088"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solidFill>
                  <a:srgbClr val="4279BB"/>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4" name="Google Shape;204;p59"/>
          <p:cNvSpPr txBox="1">
            <a:spLocks noGrp="1"/>
          </p:cNvSpPr>
          <p:nvPr>
            <p:ph type="body" idx="1"/>
          </p:nvPr>
        </p:nvSpPr>
        <p:spPr>
          <a:xfrm>
            <a:off x="838200" y="1825625"/>
            <a:ext cx="6034088"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59"/>
          <p:cNvSpPr>
            <a:spLocks noGrp="1"/>
          </p:cNvSpPr>
          <p:nvPr>
            <p:ph type="pic" idx="2"/>
          </p:nvPr>
        </p:nvSpPr>
        <p:spPr>
          <a:xfrm>
            <a:off x="7198921" y="-3446"/>
            <a:ext cx="5013871" cy="689709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Contenido">
  <p:cSld name="Título y Contenido">
    <p:spTree>
      <p:nvGrpSpPr>
        <p:cNvPr id="1" name="Shape 24"/>
        <p:cNvGrpSpPr/>
        <p:nvPr/>
      </p:nvGrpSpPr>
      <p:grpSpPr>
        <a:xfrm>
          <a:off x="0" y="0"/>
          <a:ext cx="0" cy="0"/>
          <a:chOff x="0" y="0"/>
          <a:chExt cx="0" cy="0"/>
        </a:xfrm>
      </p:grpSpPr>
      <p:sp>
        <p:nvSpPr>
          <p:cNvPr id="25" name="Google Shape;25;p53"/>
          <p:cNvSpPr/>
          <p:nvPr/>
        </p:nvSpPr>
        <p:spPr>
          <a:xfrm flipH="1">
            <a:off x="-12700" y="6334125"/>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26;p53"/>
          <p:cNvSpPr/>
          <p:nvPr/>
        </p:nvSpPr>
        <p:spPr>
          <a:xfrm>
            <a:off x="-9525" y="6351588"/>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27;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solidFill>
                  <a:srgbClr val="6BAE45"/>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8" name="Google Shape;28;p5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Contenido - 2 Subtítulos" type="twoTxTwoObj">
  <p:cSld name="TWO_OBJECTS_WITH_TEXT">
    <p:spTree>
      <p:nvGrpSpPr>
        <p:cNvPr id="1" name="Shape 29"/>
        <p:cNvGrpSpPr/>
        <p:nvPr/>
      </p:nvGrpSpPr>
      <p:grpSpPr>
        <a:xfrm>
          <a:off x="0" y="0"/>
          <a:ext cx="0" cy="0"/>
          <a:chOff x="0" y="0"/>
          <a:chExt cx="0" cy="0"/>
        </a:xfrm>
      </p:grpSpPr>
      <p:sp>
        <p:nvSpPr>
          <p:cNvPr id="30" name="Google Shape;30;p54"/>
          <p:cNvSpPr/>
          <p:nvPr/>
        </p:nvSpPr>
        <p:spPr>
          <a:xfrm flipH="1">
            <a:off x="-12700" y="6334125"/>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54"/>
          <p:cNvSpPr/>
          <p:nvPr/>
        </p:nvSpPr>
        <p:spPr>
          <a:xfrm>
            <a:off x="-9525" y="6351588"/>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 name="Google Shape;32;p5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solidFill>
                  <a:srgbClr val="6BAE45"/>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3" name="Google Shape;33;p5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4279BB"/>
              </a:buClr>
              <a:buSzPts val="2400"/>
              <a:buNone/>
              <a:defRPr sz="2400" b="1">
                <a:solidFill>
                  <a:srgbClr val="4279BB"/>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5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4279BB"/>
              </a:buClr>
              <a:buSzPts val="2400"/>
              <a:buNone/>
              <a:defRPr sz="2400" b="1">
                <a:solidFill>
                  <a:srgbClr val="4279BB"/>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5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ierre">
  <p:cSld name="Cierre">
    <p:spTree>
      <p:nvGrpSpPr>
        <p:cNvPr id="1" name="Shape 37"/>
        <p:cNvGrpSpPr/>
        <p:nvPr/>
      </p:nvGrpSpPr>
      <p:grpSpPr>
        <a:xfrm>
          <a:off x="0" y="0"/>
          <a:ext cx="0" cy="0"/>
          <a:chOff x="0" y="0"/>
          <a:chExt cx="0" cy="0"/>
        </a:xfrm>
      </p:grpSpPr>
      <p:sp>
        <p:nvSpPr>
          <p:cNvPr id="38" name="Google Shape;38;p55"/>
          <p:cNvSpPr/>
          <p:nvPr/>
        </p:nvSpPr>
        <p:spPr>
          <a:xfrm>
            <a:off x="-61913" y="-41275"/>
            <a:ext cx="12298363" cy="6122988"/>
          </a:xfrm>
          <a:custGeom>
            <a:avLst/>
            <a:gdLst/>
            <a:ahLst/>
            <a:cxnLst/>
            <a:rect l="l" t="t" r="r" b="b"/>
            <a:pathLst>
              <a:path w="12298576" h="6123875" extrusionOk="0">
                <a:moveTo>
                  <a:pt x="34683" y="6122459"/>
                </a:moveTo>
                <a:cubicBezTo>
                  <a:pt x="1248022" y="5797730"/>
                  <a:pt x="2267950" y="5602416"/>
                  <a:pt x="3676833" y="5599694"/>
                </a:cubicBezTo>
                <a:cubicBezTo>
                  <a:pt x="5085717" y="5596973"/>
                  <a:pt x="7055424" y="6237428"/>
                  <a:pt x="8487984" y="6106130"/>
                </a:cubicBezTo>
                <a:cubicBezTo>
                  <a:pt x="9920544" y="5974832"/>
                  <a:pt x="12101036" y="4931478"/>
                  <a:pt x="12272193" y="4811903"/>
                </a:cubicBezTo>
                <a:cubicBezTo>
                  <a:pt x="12274537" y="4105002"/>
                  <a:pt x="12302674" y="1112938"/>
                  <a:pt x="12298068" y="28135"/>
                </a:cubicBezTo>
                <a:lnTo>
                  <a:pt x="2905" y="0"/>
                </a:lnTo>
                <a:cubicBezTo>
                  <a:pt x="-12293" y="1135005"/>
                  <a:pt x="37195" y="5617027"/>
                  <a:pt x="34683" y="6122459"/>
                </a:cubicBezTo>
                <a:close/>
              </a:path>
            </a:pathLst>
          </a:custGeom>
          <a:solidFill>
            <a:srgbClr val="6BAE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 name="Google Shape;39;p55"/>
          <p:cNvPicPr preferRelativeResize="0"/>
          <p:nvPr/>
        </p:nvPicPr>
        <p:blipFill rotWithShape="1">
          <a:blip r:embed="rId2">
            <a:alphaModFix/>
          </a:blip>
          <a:srcRect/>
          <a:stretch/>
        </p:blipFill>
        <p:spPr>
          <a:xfrm>
            <a:off x="820738" y="57150"/>
            <a:ext cx="3211512" cy="1470025"/>
          </a:xfrm>
          <a:prstGeom prst="rect">
            <a:avLst/>
          </a:prstGeom>
          <a:noFill/>
          <a:ln>
            <a:noFill/>
          </a:ln>
        </p:spPr>
      </p:pic>
      <p:sp>
        <p:nvSpPr>
          <p:cNvPr id="40" name="Google Shape;40;p55"/>
          <p:cNvSpPr txBox="1">
            <a:spLocks noGrp="1"/>
          </p:cNvSpPr>
          <p:nvPr>
            <p:ph type="title"/>
          </p:nvPr>
        </p:nvSpPr>
        <p:spPr>
          <a:xfrm>
            <a:off x="831850" y="1637413"/>
            <a:ext cx="10515600" cy="145776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2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1" name="Google Shape;41;p55"/>
          <p:cNvSpPr txBox="1">
            <a:spLocks noGrp="1"/>
          </p:cNvSpPr>
          <p:nvPr>
            <p:ph type="body" idx="1"/>
          </p:nvPr>
        </p:nvSpPr>
        <p:spPr>
          <a:xfrm>
            <a:off x="831850" y="6351814"/>
            <a:ext cx="3413579" cy="28665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6BAE45"/>
              </a:buClr>
              <a:buSzPts val="2400"/>
              <a:buNone/>
              <a:defRPr sz="2400" b="0" i="0">
                <a:solidFill>
                  <a:srgbClr val="6BAE45"/>
                </a:solidFill>
                <a:latin typeface="Barlow Medium"/>
                <a:ea typeface="Barlow Medium"/>
                <a:cs typeface="Barlow Medium"/>
                <a:sym typeface="Barlow Medium"/>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55"/>
          <p:cNvSpPr txBox="1">
            <a:spLocks noGrp="1"/>
          </p:cNvSpPr>
          <p:nvPr>
            <p:ph type="body" idx="2"/>
          </p:nvPr>
        </p:nvSpPr>
        <p:spPr>
          <a:xfrm>
            <a:off x="7478486" y="6081923"/>
            <a:ext cx="4114800" cy="556542"/>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6BAE45"/>
              </a:buClr>
              <a:buSzPts val="2000"/>
              <a:buNone/>
              <a:defRPr sz="2000" b="1" i="0">
                <a:solidFill>
                  <a:srgbClr val="6BAE45"/>
                </a:solidFill>
                <a:latin typeface="Barlow SemiBold"/>
                <a:ea typeface="Barlow SemiBold"/>
                <a:cs typeface="Barlow SemiBold"/>
                <a:sym typeface="Barlow SemiBold"/>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55"/>
          <p:cNvSpPr txBox="1">
            <a:spLocks noGrp="1"/>
          </p:cNvSpPr>
          <p:nvPr>
            <p:ph type="body" idx="3"/>
          </p:nvPr>
        </p:nvSpPr>
        <p:spPr>
          <a:xfrm>
            <a:off x="831850" y="3281363"/>
            <a:ext cx="10515600" cy="1143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800"/>
              <a:buNone/>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ción Anaranjada: Separador">
  <p:cSld name="Sección Anaranjada: Separador">
    <p:bg>
      <p:bgPr>
        <a:solidFill>
          <a:srgbClr val="EE9121"/>
        </a:solidFill>
        <a:effectLst/>
      </p:bgPr>
    </p:bg>
    <p:spTree>
      <p:nvGrpSpPr>
        <p:cNvPr id="1" name="Shape 47"/>
        <p:cNvGrpSpPr/>
        <p:nvPr/>
      </p:nvGrpSpPr>
      <p:grpSpPr>
        <a:xfrm>
          <a:off x="0" y="0"/>
          <a:ext cx="0" cy="0"/>
          <a:chOff x="0" y="0"/>
          <a:chExt cx="0" cy="0"/>
        </a:xfrm>
      </p:grpSpPr>
      <p:pic>
        <p:nvPicPr>
          <p:cNvPr id="48" name="Google Shape;48;p39"/>
          <p:cNvPicPr preferRelativeResize="0"/>
          <p:nvPr/>
        </p:nvPicPr>
        <p:blipFill rotWithShape="1">
          <a:blip r:embed="rId2">
            <a:alphaModFix/>
          </a:blip>
          <a:srcRect/>
          <a:stretch/>
        </p:blipFill>
        <p:spPr>
          <a:xfrm>
            <a:off x="550863" y="290513"/>
            <a:ext cx="3211512" cy="1468437"/>
          </a:xfrm>
          <a:prstGeom prst="rect">
            <a:avLst/>
          </a:prstGeom>
          <a:noFill/>
          <a:ln>
            <a:noFill/>
          </a:ln>
        </p:spPr>
      </p:pic>
      <p:sp>
        <p:nvSpPr>
          <p:cNvPr id="49" name="Google Shape;49;p39"/>
          <p:cNvSpPr>
            <a:spLocks noGrp="1"/>
          </p:cNvSpPr>
          <p:nvPr>
            <p:ph type="pic" idx="2"/>
          </p:nvPr>
        </p:nvSpPr>
        <p:spPr>
          <a:xfrm>
            <a:off x="7196547" y="-19585"/>
            <a:ext cx="5013871" cy="6893644"/>
          </a:xfrm>
          <a:prstGeom prst="rect">
            <a:avLst/>
          </a:prstGeom>
          <a:solidFill>
            <a:srgbClr val="CE801C"/>
          </a:solidFill>
          <a:ln>
            <a:noFill/>
          </a:ln>
        </p:spPr>
      </p:sp>
      <p:sp>
        <p:nvSpPr>
          <p:cNvPr id="50" name="Google Shape;50;p39"/>
          <p:cNvSpPr txBox="1">
            <a:spLocks noGrp="1"/>
          </p:cNvSpPr>
          <p:nvPr>
            <p:ph type="ctrTitle"/>
          </p:nvPr>
        </p:nvSpPr>
        <p:spPr>
          <a:xfrm>
            <a:off x="551234" y="2075674"/>
            <a:ext cx="6219217"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48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1" name="Google Shape;51;p39"/>
          <p:cNvSpPr txBox="1">
            <a:spLocks noGrp="1"/>
          </p:cNvSpPr>
          <p:nvPr>
            <p:ph type="subTitle" idx="1"/>
          </p:nvPr>
        </p:nvSpPr>
        <p:spPr>
          <a:xfrm>
            <a:off x="551234" y="4555349"/>
            <a:ext cx="6219217" cy="1655762"/>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ción Anaranjada: Título y Contenido">
  <p:cSld name="Sección Anaranjada: Título y Contenido">
    <p:spTree>
      <p:nvGrpSpPr>
        <p:cNvPr id="1" name="Shape 52"/>
        <p:cNvGrpSpPr/>
        <p:nvPr/>
      </p:nvGrpSpPr>
      <p:grpSpPr>
        <a:xfrm>
          <a:off x="0" y="0"/>
          <a:ext cx="0" cy="0"/>
          <a:chOff x="0" y="0"/>
          <a:chExt cx="0" cy="0"/>
        </a:xfrm>
      </p:grpSpPr>
      <p:sp>
        <p:nvSpPr>
          <p:cNvPr id="53" name="Google Shape;53;p60"/>
          <p:cNvSpPr/>
          <p:nvPr/>
        </p:nvSpPr>
        <p:spPr>
          <a:xfrm flipH="1">
            <a:off x="-12700" y="6334125"/>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54;p60"/>
          <p:cNvSpPr/>
          <p:nvPr/>
        </p:nvSpPr>
        <p:spPr>
          <a:xfrm>
            <a:off x="-9525" y="6351588"/>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solidFill>
                  <a:srgbClr val="EE912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6" name="Google Shape;56;p6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ción Anaranjada: Título y Contenido - 2 Columnas" type="twoObj">
  <p:cSld name="TWO_OBJECTS">
    <p:spTree>
      <p:nvGrpSpPr>
        <p:cNvPr id="1" name="Shape 57"/>
        <p:cNvGrpSpPr/>
        <p:nvPr/>
      </p:nvGrpSpPr>
      <p:grpSpPr>
        <a:xfrm>
          <a:off x="0" y="0"/>
          <a:ext cx="0" cy="0"/>
          <a:chOff x="0" y="0"/>
          <a:chExt cx="0" cy="0"/>
        </a:xfrm>
      </p:grpSpPr>
      <p:sp>
        <p:nvSpPr>
          <p:cNvPr id="58" name="Google Shape;58;p61"/>
          <p:cNvSpPr/>
          <p:nvPr/>
        </p:nvSpPr>
        <p:spPr>
          <a:xfrm flipH="1">
            <a:off x="-12700" y="6334125"/>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59;p61"/>
          <p:cNvSpPr/>
          <p:nvPr/>
        </p:nvSpPr>
        <p:spPr>
          <a:xfrm>
            <a:off x="-9525" y="6351588"/>
            <a:ext cx="12204700" cy="523875"/>
          </a:xfrm>
          <a:custGeom>
            <a:avLst/>
            <a:gdLst/>
            <a:ahLst/>
            <a:cxnLst/>
            <a:rect l="l" t="t" r="r" b="b"/>
            <a:pathLst>
              <a:path w="12204659" h="524488" extrusionOk="0">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solidFill>
                  <a:srgbClr val="EE912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1" name="Google Shape;61;p6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6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1pPr>
            <a:lvl2pPr marR="0" lvl="1"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2pPr>
            <a:lvl3pPr marR="0" lvl="2"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3pPr>
            <a:lvl4pPr marR="0" lvl="3"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4pPr>
            <a:lvl5pPr marR="0" lvl="4"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5pPr>
            <a:lvl6pPr marR="0" lvl="5"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6pPr>
            <a:lvl7pPr marR="0" lvl="6"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7pPr>
            <a:lvl8pPr marR="0" lvl="7"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8pPr>
            <a:lvl9pPr marR="0" lvl="8"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9pPr>
          </a:lstStyle>
          <a:p>
            <a:endParaRPr/>
          </a:p>
        </p:txBody>
      </p:sp>
      <p:sp>
        <p:nvSpPr>
          <p:cNvPr id="7" name="Google Shape;7;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Barlow"/>
                <a:ea typeface="Barlow"/>
                <a:cs typeface="Barlow"/>
                <a:sym typeface="Barlow"/>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sp>
        <p:nvSpPr>
          <p:cNvPr id="45" name="Google Shape;45;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1pPr>
            <a:lvl2pPr marR="0" lvl="1"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2pPr>
            <a:lvl3pPr marR="0" lvl="2"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3pPr>
            <a:lvl4pPr marR="0" lvl="3"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4pPr>
            <a:lvl5pPr marR="0" lvl="4"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5pPr>
            <a:lvl6pPr marR="0" lvl="5"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6pPr>
            <a:lvl7pPr marR="0" lvl="6"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7pPr>
            <a:lvl8pPr marR="0" lvl="7"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8pPr>
            <a:lvl9pPr marR="0" lvl="8"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9pPr>
          </a:lstStyle>
          <a:p>
            <a:endParaRPr/>
          </a:p>
        </p:txBody>
      </p:sp>
      <p:sp>
        <p:nvSpPr>
          <p:cNvPr id="46" name="Google Shape;46;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Barlow"/>
                <a:ea typeface="Barlow"/>
                <a:cs typeface="Barlow"/>
                <a:sym typeface="Barlow"/>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1pPr>
            <a:lvl2pPr marR="0" lvl="1"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2pPr>
            <a:lvl3pPr marR="0" lvl="2"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3pPr>
            <a:lvl4pPr marR="0" lvl="3"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4pPr>
            <a:lvl5pPr marR="0" lvl="4"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5pPr>
            <a:lvl6pPr marR="0" lvl="5"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6pPr>
            <a:lvl7pPr marR="0" lvl="6"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7pPr>
            <a:lvl8pPr marR="0" lvl="7"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8pPr>
            <a:lvl9pPr marR="0" lvl="8"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9pPr>
          </a:lstStyle>
          <a:p>
            <a:endParaRPr/>
          </a:p>
        </p:txBody>
      </p:sp>
      <p:sp>
        <p:nvSpPr>
          <p:cNvPr id="86" name="Google Shape;86;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Barlow"/>
                <a:ea typeface="Barlow"/>
                <a:cs typeface="Barlow"/>
                <a:sym typeface="Barlow"/>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1pPr>
            <a:lvl2pPr marR="0" lvl="1"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2pPr>
            <a:lvl3pPr marR="0" lvl="2"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3pPr>
            <a:lvl4pPr marR="0" lvl="3"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4pPr>
            <a:lvl5pPr marR="0" lvl="4"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5pPr>
            <a:lvl6pPr marR="0" lvl="5"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6pPr>
            <a:lvl7pPr marR="0" lvl="6"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7pPr>
            <a:lvl8pPr marR="0" lvl="7"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8pPr>
            <a:lvl9pPr marR="0" lvl="8"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9pPr>
          </a:lstStyle>
          <a:p>
            <a:endParaRPr/>
          </a:p>
        </p:txBody>
      </p:sp>
      <p:sp>
        <p:nvSpPr>
          <p:cNvPr id="126" name="Google Shape;126;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Barlow"/>
                <a:ea typeface="Barlow"/>
                <a:cs typeface="Barlow"/>
                <a:sym typeface="Barlow"/>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Google Shape;127;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9" name="Google Shape;129;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R"/>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1pPr>
            <a:lvl2pPr marR="0" lvl="1"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2pPr>
            <a:lvl3pPr marR="0" lvl="2"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3pPr>
            <a:lvl4pPr marR="0" lvl="3"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4pPr>
            <a:lvl5pPr marR="0" lvl="4"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5pPr>
            <a:lvl6pPr marR="0" lvl="5"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6pPr>
            <a:lvl7pPr marR="0" lvl="6"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7pPr>
            <a:lvl8pPr marR="0" lvl="7"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8pPr>
            <a:lvl9pPr marR="0" lvl="8" algn="l" rtl="0">
              <a:lnSpc>
                <a:spcPct val="90000"/>
              </a:lnSpc>
              <a:spcBef>
                <a:spcPts val="0"/>
              </a:spcBef>
              <a:spcAft>
                <a:spcPts val="0"/>
              </a:spcAft>
              <a:buSzPts val="1400"/>
              <a:buNone/>
              <a:defRPr sz="4400" b="1" i="0" u="none" strike="noStrike" cap="none">
                <a:solidFill>
                  <a:schemeClr val="dk1"/>
                </a:solidFill>
                <a:latin typeface="Barlow SemiBold"/>
                <a:ea typeface="Barlow SemiBold"/>
                <a:cs typeface="Barlow SemiBold"/>
                <a:sym typeface="Barlow SemiBold"/>
              </a:defRPr>
            </a:lvl9pPr>
          </a:lstStyle>
          <a:p>
            <a:endParaRPr/>
          </a:p>
        </p:txBody>
      </p:sp>
      <p:sp>
        <p:nvSpPr>
          <p:cNvPr id="169" name="Google Shape;169;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Barlow"/>
                <a:ea typeface="Barlow"/>
                <a:cs typeface="Barlow"/>
                <a:sym typeface="Barlow"/>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Barlow"/>
                <a:ea typeface="Barlow"/>
                <a:cs typeface="Barlow"/>
                <a:sym typeface="Barlow"/>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Barlow"/>
                <a:ea typeface="Barlow"/>
                <a:cs typeface="Barlow"/>
                <a:sym typeface="Barl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
          <p:cNvSpPr txBox="1">
            <a:spLocks noGrp="1"/>
          </p:cNvSpPr>
          <p:nvPr>
            <p:ph type="title"/>
          </p:nvPr>
        </p:nvSpPr>
        <p:spPr>
          <a:xfrm>
            <a:off x="789273" y="1636713"/>
            <a:ext cx="11261556" cy="228558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None/>
            </a:pPr>
            <a:r>
              <a:rPr lang="es-CR">
                <a:latin typeface="Barlow SemiBold"/>
                <a:ea typeface="Barlow SemiBold"/>
                <a:cs typeface="Barlow SemiBold"/>
                <a:sym typeface="Barlow SemiBold"/>
              </a:rPr>
              <a:t>Panorama internacional del  comercio, ambiente y competitividad</a:t>
            </a:r>
            <a:endParaRPr>
              <a:latin typeface="Barlow SemiBold"/>
              <a:ea typeface="Barlow SemiBold"/>
              <a:cs typeface="Barlow SemiBold"/>
              <a:sym typeface="Barlow SemiBold"/>
            </a:endParaRPr>
          </a:p>
        </p:txBody>
      </p:sp>
      <p:sp>
        <p:nvSpPr>
          <p:cNvPr id="211" name="Google Shape;211;p1"/>
          <p:cNvSpPr txBox="1">
            <a:spLocks noGrp="1"/>
          </p:cNvSpPr>
          <p:nvPr>
            <p:ph type="body" idx="1"/>
          </p:nvPr>
        </p:nvSpPr>
        <p:spPr>
          <a:xfrm>
            <a:off x="831850" y="3874168"/>
            <a:ext cx="10515600" cy="7486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s-CR"/>
              <a:t>Situacióna actual, efectos del COVID-19 y perspectivas a futuro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0"/>
          <p:cNvSpPr txBox="1">
            <a:spLocks noGrp="1"/>
          </p:cNvSpPr>
          <p:nvPr>
            <p:ph type="title"/>
          </p:nvPr>
        </p:nvSpPr>
        <p:spPr>
          <a:xfrm>
            <a:off x="134911" y="115853"/>
            <a:ext cx="9644921" cy="45751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s-CR" sz="3200" dirty="0"/>
              <a:t>Tasa de crecimiento del PIB</a:t>
            </a:r>
            <a:endParaRPr sz="3200" dirty="0"/>
          </a:p>
        </p:txBody>
      </p:sp>
      <p:sp>
        <p:nvSpPr>
          <p:cNvPr id="272" name="Google Shape;272;p10"/>
          <p:cNvSpPr txBox="1"/>
          <p:nvPr/>
        </p:nvSpPr>
        <p:spPr>
          <a:xfrm>
            <a:off x="10069629" y="6056457"/>
            <a:ext cx="212237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s-CR" sz="1400" b="0" i="0" u="none" strike="noStrike" cap="none" dirty="0">
                <a:solidFill>
                  <a:srgbClr val="000000"/>
                </a:solidFill>
                <a:latin typeface="Calibri"/>
                <a:ea typeface="Calibri"/>
                <a:cs typeface="Calibri"/>
                <a:sym typeface="Calibri"/>
              </a:rPr>
              <a:t>Fuente: CEPAL, 2022.</a:t>
            </a:r>
            <a:endParaRPr dirty="0"/>
          </a:p>
        </p:txBody>
      </p:sp>
      <p:pic>
        <p:nvPicPr>
          <p:cNvPr id="7" name="Picture 6">
            <a:extLst>
              <a:ext uri="{FF2B5EF4-FFF2-40B4-BE49-F238E27FC236}">
                <a16:creationId xmlns:a16="http://schemas.microsoft.com/office/drawing/2014/main" id="{4EA78606-CA08-3B47-87A4-1237A2F700A9}"/>
              </a:ext>
            </a:extLst>
          </p:cNvPr>
          <p:cNvPicPr>
            <a:picLocks noChangeAspect="1"/>
          </p:cNvPicPr>
          <p:nvPr/>
        </p:nvPicPr>
        <p:blipFill>
          <a:blip r:embed="rId3"/>
          <a:stretch>
            <a:fillRect/>
          </a:stretch>
        </p:blipFill>
        <p:spPr>
          <a:xfrm>
            <a:off x="1252010" y="845555"/>
            <a:ext cx="9878804" cy="521090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0"/>
          <p:cNvSpPr txBox="1">
            <a:spLocks noGrp="1"/>
          </p:cNvSpPr>
          <p:nvPr>
            <p:ph type="title"/>
          </p:nvPr>
        </p:nvSpPr>
        <p:spPr>
          <a:xfrm>
            <a:off x="134911" y="115853"/>
            <a:ext cx="9644921" cy="45751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s-CR" sz="3200" dirty="0"/>
              <a:t>Tasa de crecimiento del PIB</a:t>
            </a:r>
            <a:endParaRPr sz="3200" dirty="0"/>
          </a:p>
        </p:txBody>
      </p:sp>
      <p:sp>
        <p:nvSpPr>
          <p:cNvPr id="272" name="Google Shape;272;p10"/>
          <p:cNvSpPr txBox="1"/>
          <p:nvPr/>
        </p:nvSpPr>
        <p:spPr>
          <a:xfrm>
            <a:off x="9030046" y="5846631"/>
            <a:ext cx="212237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s-CR" sz="1400" b="0" i="0" u="none" strike="noStrike" cap="none" dirty="0">
                <a:solidFill>
                  <a:srgbClr val="000000"/>
                </a:solidFill>
                <a:latin typeface="Calibri"/>
                <a:ea typeface="Calibri"/>
                <a:cs typeface="Calibri"/>
                <a:sym typeface="Calibri"/>
              </a:rPr>
              <a:t>Fuente: CEPAL, 2022.</a:t>
            </a:r>
            <a:endParaRPr dirty="0"/>
          </a:p>
        </p:txBody>
      </p:sp>
      <p:pic>
        <p:nvPicPr>
          <p:cNvPr id="5" name="Picture 4">
            <a:extLst>
              <a:ext uri="{FF2B5EF4-FFF2-40B4-BE49-F238E27FC236}">
                <a16:creationId xmlns:a16="http://schemas.microsoft.com/office/drawing/2014/main" id="{142C475E-D7D6-E102-5728-67E0AFDC6A03}"/>
              </a:ext>
            </a:extLst>
          </p:cNvPr>
          <p:cNvPicPr>
            <a:picLocks noChangeAspect="1"/>
          </p:cNvPicPr>
          <p:nvPr/>
        </p:nvPicPr>
        <p:blipFill>
          <a:blip r:embed="rId3"/>
          <a:stretch>
            <a:fillRect/>
          </a:stretch>
        </p:blipFill>
        <p:spPr>
          <a:xfrm>
            <a:off x="1177146" y="776192"/>
            <a:ext cx="9837707" cy="5029691"/>
          </a:xfrm>
          <a:prstGeom prst="rect">
            <a:avLst/>
          </a:prstGeom>
        </p:spPr>
      </p:pic>
    </p:spTree>
    <p:extLst>
      <p:ext uri="{BB962C8B-B14F-4D97-AF65-F5344CB8AC3E}">
        <p14:creationId xmlns:p14="http://schemas.microsoft.com/office/powerpoint/2010/main" val="3535858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1"/>
          <p:cNvSpPr txBox="1">
            <a:spLocks noGrp="1"/>
          </p:cNvSpPr>
          <p:nvPr>
            <p:ph type="title"/>
          </p:nvPr>
        </p:nvSpPr>
        <p:spPr>
          <a:xfrm>
            <a:off x="164891" y="0"/>
            <a:ext cx="10515600" cy="91503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s-CR" sz="3200" dirty="0"/>
              <a:t>Comercio Mundial</a:t>
            </a:r>
          </a:p>
        </p:txBody>
      </p:sp>
      <p:sp>
        <p:nvSpPr>
          <p:cNvPr id="6" name="Google Shape;272;p10">
            <a:extLst>
              <a:ext uri="{FF2B5EF4-FFF2-40B4-BE49-F238E27FC236}">
                <a16:creationId xmlns:a16="http://schemas.microsoft.com/office/drawing/2014/main" id="{F246356B-51FC-9E2B-CF1D-77B1A530FF05}"/>
              </a:ext>
            </a:extLst>
          </p:cNvPr>
          <p:cNvSpPr txBox="1"/>
          <p:nvPr/>
        </p:nvSpPr>
        <p:spPr>
          <a:xfrm>
            <a:off x="10069629" y="6026513"/>
            <a:ext cx="212237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s-CR" sz="1400" b="0" i="0" u="none" strike="noStrike" cap="none" dirty="0">
                <a:solidFill>
                  <a:srgbClr val="000000"/>
                </a:solidFill>
                <a:latin typeface="Calibri"/>
                <a:ea typeface="Calibri"/>
                <a:cs typeface="Calibri"/>
                <a:sym typeface="Calibri"/>
              </a:rPr>
              <a:t>Fuente: CEPAL, 2022.</a:t>
            </a:r>
            <a:endParaRPr dirty="0"/>
          </a:p>
        </p:txBody>
      </p:sp>
      <p:pic>
        <p:nvPicPr>
          <p:cNvPr id="8" name="Picture 7">
            <a:extLst>
              <a:ext uri="{FF2B5EF4-FFF2-40B4-BE49-F238E27FC236}">
                <a16:creationId xmlns:a16="http://schemas.microsoft.com/office/drawing/2014/main" id="{EC8D4038-A4B5-24EB-4758-4853BB2ECA23}"/>
              </a:ext>
            </a:extLst>
          </p:cNvPr>
          <p:cNvPicPr>
            <a:picLocks noChangeAspect="1"/>
          </p:cNvPicPr>
          <p:nvPr/>
        </p:nvPicPr>
        <p:blipFill>
          <a:blip r:embed="rId3"/>
          <a:stretch>
            <a:fillRect/>
          </a:stretch>
        </p:blipFill>
        <p:spPr>
          <a:xfrm>
            <a:off x="1004341" y="915035"/>
            <a:ext cx="10183318" cy="478750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2"/>
          <p:cNvSpPr txBox="1">
            <a:spLocks noGrp="1"/>
          </p:cNvSpPr>
          <p:nvPr>
            <p:ph type="title"/>
          </p:nvPr>
        </p:nvSpPr>
        <p:spPr>
          <a:xfrm>
            <a:off x="219722" y="86566"/>
            <a:ext cx="10515600" cy="91503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s-CR" sz="2800" dirty="0"/>
              <a:t>Índices de precios internacionales de los productos básicos</a:t>
            </a:r>
            <a:endParaRPr sz="2800" dirty="0"/>
          </a:p>
        </p:txBody>
      </p:sp>
      <p:sp>
        <p:nvSpPr>
          <p:cNvPr id="285" name="Google Shape;285;p12"/>
          <p:cNvSpPr txBox="1"/>
          <p:nvPr/>
        </p:nvSpPr>
        <p:spPr>
          <a:xfrm>
            <a:off x="7818981" y="5930792"/>
            <a:ext cx="4352104"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s-CR" sz="1400" b="0" i="0" u="none" strike="noStrike" cap="none" dirty="0">
                <a:solidFill>
                  <a:srgbClr val="000000"/>
                </a:solidFill>
                <a:latin typeface="Calibri"/>
                <a:ea typeface="Calibri"/>
                <a:cs typeface="Calibri"/>
                <a:sym typeface="Calibri"/>
              </a:rPr>
              <a:t>Fuente: CEPAL sobre la base de Banco Mundial, 2022.</a:t>
            </a:r>
            <a:endParaRPr dirty="0"/>
          </a:p>
        </p:txBody>
      </p:sp>
      <p:pic>
        <p:nvPicPr>
          <p:cNvPr id="5" name="Picture 4">
            <a:extLst>
              <a:ext uri="{FF2B5EF4-FFF2-40B4-BE49-F238E27FC236}">
                <a16:creationId xmlns:a16="http://schemas.microsoft.com/office/drawing/2014/main" id="{C4F25020-E3C9-C768-E50F-01ED5C77FDCA}"/>
              </a:ext>
            </a:extLst>
          </p:cNvPr>
          <p:cNvPicPr>
            <a:picLocks noChangeAspect="1"/>
          </p:cNvPicPr>
          <p:nvPr/>
        </p:nvPicPr>
        <p:blipFill>
          <a:blip r:embed="rId3"/>
          <a:stretch>
            <a:fillRect/>
          </a:stretch>
        </p:blipFill>
        <p:spPr>
          <a:xfrm>
            <a:off x="1456677" y="1075996"/>
            <a:ext cx="9278645" cy="470600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3"/>
          <p:cNvSpPr txBox="1">
            <a:spLocks noGrp="1"/>
          </p:cNvSpPr>
          <p:nvPr>
            <p:ph type="title"/>
          </p:nvPr>
        </p:nvSpPr>
        <p:spPr>
          <a:xfrm>
            <a:off x="119922" y="98799"/>
            <a:ext cx="13011462" cy="91503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s-CR" sz="2800" dirty="0"/>
              <a:t>Se observa una desaceleración en todos los componentes de la demanda agregada</a:t>
            </a:r>
            <a:endParaRPr lang="es-CR" sz="3200" dirty="0"/>
          </a:p>
        </p:txBody>
      </p:sp>
      <p:sp>
        <p:nvSpPr>
          <p:cNvPr id="292" name="Google Shape;292;p13"/>
          <p:cNvSpPr txBox="1"/>
          <p:nvPr/>
        </p:nvSpPr>
        <p:spPr>
          <a:xfrm>
            <a:off x="9769785" y="5993906"/>
            <a:ext cx="212237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s-CR" sz="1400" b="0" i="0" u="none" strike="noStrike" cap="none" dirty="0">
                <a:solidFill>
                  <a:srgbClr val="000000"/>
                </a:solidFill>
                <a:latin typeface="Calibri"/>
                <a:ea typeface="Calibri"/>
                <a:cs typeface="Calibri"/>
                <a:sym typeface="Calibri"/>
              </a:rPr>
              <a:t>Fuente: CEPAL, 2022.</a:t>
            </a:r>
            <a:endParaRPr dirty="0"/>
          </a:p>
        </p:txBody>
      </p:sp>
      <p:pic>
        <p:nvPicPr>
          <p:cNvPr id="7" name="Picture 6">
            <a:extLst>
              <a:ext uri="{FF2B5EF4-FFF2-40B4-BE49-F238E27FC236}">
                <a16:creationId xmlns:a16="http://schemas.microsoft.com/office/drawing/2014/main" id="{4DC72223-0AE1-13F9-98A6-C48EFF8889C8}"/>
              </a:ext>
            </a:extLst>
          </p:cNvPr>
          <p:cNvPicPr>
            <a:picLocks noChangeAspect="1"/>
          </p:cNvPicPr>
          <p:nvPr/>
        </p:nvPicPr>
        <p:blipFill>
          <a:blip r:embed="rId3"/>
          <a:stretch>
            <a:fillRect/>
          </a:stretch>
        </p:blipFill>
        <p:spPr>
          <a:xfrm>
            <a:off x="1451914" y="1209365"/>
            <a:ext cx="9288171" cy="443927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3"/>
          <p:cNvSpPr txBox="1">
            <a:spLocks noGrp="1"/>
          </p:cNvSpPr>
          <p:nvPr>
            <p:ph type="title"/>
          </p:nvPr>
        </p:nvSpPr>
        <p:spPr>
          <a:xfrm>
            <a:off x="322225" y="327558"/>
            <a:ext cx="13011462" cy="45751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s-CR" sz="2400" dirty="0"/>
              <a:t>Se observa una desaceleración en todos los componentes de la demanda agregada</a:t>
            </a:r>
            <a:endParaRPr lang="es-CR" sz="2800" dirty="0"/>
          </a:p>
        </p:txBody>
      </p:sp>
      <p:sp>
        <p:nvSpPr>
          <p:cNvPr id="292" name="Google Shape;292;p13"/>
          <p:cNvSpPr txBox="1"/>
          <p:nvPr/>
        </p:nvSpPr>
        <p:spPr>
          <a:xfrm>
            <a:off x="9769785" y="5993906"/>
            <a:ext cx="212237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s-CR" sz="1400" b="0" i="0" u="none" strike="noStrike" cap="none" dirty="0">
                <a:solidFill>
                  <a:srgbClr val="000000"/>
                </a:solidFill>
                <a:latin typeface="Calibri"/>
                <a:ea typeface="Calibri"/>
                <a:cs typeface="Calibri"/>
                <a:sym typeface="Calibri"/>
              </a:rPr>
              <a:t>Fuente: CEPAL, 2022.</a:t>
            </a:r>
            <a:endParaRPr dirty="0"/>
          </a:p>
        </p:txBody>
      </p:sp>
      <p:pic>
        <p:nvPicPr>
          <p:cNvPr id="3" name="Picture 2">
            <a:extLst>
              <a:ext uri="{FF2B5EF4-FFF2-40B4-BE49-F238E27FC236}">
                <a16:creationId xmlns:a16="http://schemas.microsoft.com/office/drawing/2014/main" id="{F8C1427E-AB5F-80C9-4045-BCF1A9995AF7}"/>
              </a:ext>
            </a:extLst>
          </p:cNvPr>
          <p:cNvPicPr>
            <a:picLocks noChangeAspect="1"/>
          </p:cNvPicPr>
          <p:nvPr/>
        </p:nvPicPr>
        <p:blipFill>
          <a:blip r:embed="rId3"/>
          <a:stretch>
            <a:fillRect/>
          </a:stretch>
        </p:blipFill>
        <p:spPr>
          <a:xfrm>
            <a:off x="374626" y="1764381"/>
            <a:ext cx="6453330" cy="3142279"/>
          </a:xfrm>
          <a:prstGeom prst="rect">
            <a:avLst/>
          </a:prstGeom>
        </p:spPr>
      </p:pic>
      <p:pic>
        <p:nvPicPr>
          <p:cNvPr id="5" name="Picture 4">
            <a:extLst>
              <a:ext uri="{FF2B5EF4-FFF2-40B4-BE49-F238E27FC236}">
                <a16:creationId xmlns:a16="http://schemas.microsoft.com/office/drawing/2014/main" id="{8C4DC67F-8E31-84B2-8553-9068EE9DC1ED}"/>
              </a:ext>
            </a:extLst>
          </p:cNvPr>
          <p:cNvPicPr>
            <a:picLocks noChangeAspect="1"/>
          </p:cNvPicPr>
          <p:nvPr/>
        </p:nvPicPr>
        <p:blipFill>
          <a:blip r:embed="rId4"/>
          <a:stretch>
            <a:fillRect/>
          </a:stretch>
        </p:blipFill>
        <p:spPr>
          <a:xfrm>
            <a:off x="7240248" y="1451861"/>
            <a:ext cx="4383768" cy="3954277"/>
          </a:xfrm>
          <a:prstGeom prst="rect">
            <a:avLst/>
          </a:prstGeom>
        </p:spPr>
      </p:pic>
    </p:spTree>
    <p:extLst>
      <p:ext uri="{BB962C8B-B14F-4D97-AF65-F5344CB8AC3E}">
        <p14:creationId xmlns:p14="http://schemas.microsoft.com/office/powerpoint/2010/main" val="1872877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4"/>
          <p:cNvSpPr txBox="1">
            <a:spLocks noGrp="1"/>
          </p:cNvSpPr>
          <p:nvPr>
            <p:ph type="title"/>
          </p:nvPr>
        </p:nvSpPr>
        <p:spPr>
          <a:xfrm>
            <a:off x="187772" y="-119921"/>
            <a:ext cx="10776284" cy="91503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s-CR" sz="2800" dirty="0"/>
              <a:t>Tasa de variación del valor agregado (ALC)</a:t>
            </a:r>
            <a:endParaRPr sz="2800" dirty="0"/>
          </a:p>
        </p:txBody>
      </p:sp>
      <p:sp>
        <p:nvSpPr>
          <p:cNvPr id="299" name="Google Shape;299;p14"/>
          <p:cNvSpPr txBox="1"/>
          <p:nvPr/>
        </p:nvSpPr>
        <p:spPr>
          <a:xfrm>
            <a:off x="9769785" y="5993906"/>
            <a:ext cx="212237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s-CR" sz="1400" b="0" i="0" u="none" strike="noStrike" cap="none" dirty="0">
                <a:solidFill>
                  <a:srgbClr val="000000"/>
                </a:solidFill>
                <a:latin typeface="Calibri"/>
                <a:ea typeface="Calibri"/>
                <a:cs typeface="Calibri"/>
                <a:sym typeface="Calibri"/>
              </a:rPr>
              <a:t>Fuente: CEPAL, 2022.</a:t>
            </a:r>
            <a:endParaRPr dirty="0"/>
          </a:p>
        </p:txBody>
      </p:sp>
      <p:pic>
        <p:nvPicPr>
          <p:cNvPr id="5" name="Picture 4">
            <a:extLst>
              <a:ext uri="{FF2B5EF4-FFF2-40B4-BE49-F238E27FC236}">
                <a16:creationId xmlns:a16="http://schemas.microsoft.com/office/drawing/2014/main" id="{60742F88-414D-8998-C643-531E835013EB}"/>
              </a:ext>
            </a:extLst>
          </p:cNvPr>
          <p:cNvPicPr>
            <a:picLocks noChangeAspect="1"/>
          </p:cNvPicPr>
          <p:nvPr/>
        </p:nvPicPr>
        <p:blipFill>
          <a:blip r:embed="rId3"/>
          <a:stretch>
            <a:fillRect/>
          </a:stretch>
        </p:blipFill>
        <p:spPr>
          <a:xfrm>
            <a:off x="806453" y="960116"/>
            <a:ext cx="10579093" cy="486878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5"/>
          <p:cNvSpPr txBox="1">
            <a:spLocks noGrp="1"/>
          </p:cNvSpPr>
          <p:nvPr>
            <p:ph type="title"/>
          </p:nvPr>
        </p:nvSpPr>
        <p:spPr>
          <a:xfrm>
            <a:off x="247733" y="-59961"/>
            <a:ext cx="10776284" cy="91503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s-CR" sz="2000" dirty="0"/>
              <a:t>Variación del nivel de ocupación por rama de actividad económica</a:t>
            </a:r>
            <a:endParaRPr sz="2000" dirty="0"/>
          </a:p>
        </p:txBody>
      </p:sp>
      <p:sp>
        <p:nvSpPr>
          <p:cNvPr id="306" name="Google Shape;306;p15"/>
          <p:cNvSpPr txBox="1"/>
          <p:nvPr/>
        </p:nvSpPr>
        <p:spPr>
          <a:xfrm>
            <a:off x="9769785" y="5993906"/>
            <a:ext cx="212237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s-CR" sz="1400" b="0" i="0" u="none" strike="noStrike" cap="none" dirty="0">
                <a:solidFill>
                  <a:srgbClr val="000000"/>
                </a:solidFill>
                <a:latin typeface="Calibri"/>
                <a:ea typeface="Calibri"/>
                <a:cs typeface="Calibri"/>
                <a:sym typeface="Calibri"/>
              </a:rPr>
              <a:t>Fuente: CEPAL, 2022.</a:t>
            </a:r>
            <a:endParaRPr dirty="0"/>
          </a:p>
        </p:txBody>
      </p:sp>
      <p:pic>
        <p:nvPicPr>
          <p:cNvPr id="5" name="Picture 4">
            <a:extLst>
              <a:ext uri="{FF2B5EF4-FFF2-40B4-BE49-F238E27FC236}">
                <a16:creationId xmlns:a16="http://schemas.microsoft.com/office/drawing/2014/main" id="{E0913F98-25FD-BC8E-2AE5-DC1A1D983449}"/>
              </a:ext>
            </a:extLst>
          </p:cNvPr>
          <p:cNvPicPr>
            <a:picLocks noChangeAspect="1"/>
          </p:cNvPicPr>
          <p:nvPr/>
        </p:nvPicPr>
        <p:blipFill>
          <a:blip r:embed="rId3"/>
          <a:stretch>
            <a:fillRect/>
          </a:stretch>
        </p:blipFill>
        <p:spPr>
          <a:xfrm>
            <a:off x="857759" y="1065625"/>
            <a:ext cx="10776285" cy="47267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6"/>
          <p:cNvSpPr txBox="1">
            <a:spLocks noGrp="1"/>
          </p:cNvSpPr>
          <p:nvPr>
            <p:ph type="title"/>
          </p:nvPr>
        </p:nvSpPr>
        <p:spPr>
          <a:xfrm>
            <a:off x="3425647" y="-101534"/>
            <a:ext cx="10776284" cy="91503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s-CR" sz="2400" dirty="0"/>
              <a:t>Variación interanual del empleo (ALC)</a:t>
            </a:r>
            <a:endParaRPr sz="2400" dirty="0"/>
          </a:p>
        </p:txBody>
      </p:sp>
      <p:sp>
        <p:nvSpPr>
          <p:cNvPr id="313" name="Google Shape;313;p16"/>
          <p:cNvSpPr txBox="1"/>
          <p:nvPr/>
        </p:nvSpPr>
        <p:spPr>
          <a:xfrm>
            <a:off x="10234480" y="6040784"/>
            <a:ext cx="212237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s-CR" sz="1400" b="0" i="0" u="none" strike="noStrike" cap="none" dirty="0">
                <a:solidFill>
                  <a:srgbClr val="000000"/>
                </a:solidFill>
                <a:latin typeface="Calibri"/>
                <a:ea typeface="Calibri"/>
                <a:cs typeface="Calibri"/>
                <a:sym typeface="Calibri"/>
              </a:rPr>
              <a:t>Fuente: CEPAL, 2022.</a:t>
            </a:r>
            <a:endParaRPr dirty="0"/>
          </a:p>
        </p:txBody>
      </p:sp>
      <p:pic>
        <p:nvPicPr>
          <p:cNvPr id="7" name="Picture 6">
            <a:extLst>
              <a:ext uri="{FF2B5EF4-FFF2-40B4-BE49-F238E27FC236}">
                <a16:creationId xmlns:a16="http://schemas.microsoft.com/office/drawing/2014/main" id="{3F833E13-B234-F6F5-056E-6887D986BF3F}"/>
              </a:ext>
            </a:extLst>
          </p:cNvPr>
          <p:cNvPicPr>
            <a:picLocks noChangeAspect="1"/>
          </p:cNvPicPr>
          <p:nvPr/>
        </p:nvPicPr>
        <p:blipFill>
          <a:blip r:embed="rId3"/>
          <a:stretch>
            <a:fillRect/>
          </a:stretch>
        </p:blipFill>
        <p:spPr>
          <a:xfrm>
            <a:off x="595731" y="813501"/>
            <a:ext cx="4204345" cy="2268054"/>
          </a:xfrm>
          <a:prstGeom prst="rect">
            <a:avLst/>
          </a:prstGeom>
        </p:spPr>
      </p:pic>
      <p:cxnSp>
        <p:nvCxnSpPr>
          <p:cNvPr id="9" name="Straight Connector 8">
            <a:extLst>
              <a:ext uri="{FF2B5EF4-FFF2-40B4-BE49-F238E27FC236}">
                <a16:creationId xmlns:a16="http://schemas.microsoft.com/office/drawing/2014/main" id="{F74C54E3-CACC-B786-00B2-20F9CEC7D7C3}"/>
              </a:ext>
            </a:extLst>
          </p:cNvPr>
          <p:cNvCxnSpPr>
            <a:cxnSpLocks/>
          </p:cNvCxnSpPr>
          <p:nvPr/>
        </p:nvCxnSpPr>
        <p:spPr>
          <a:xfrm flipH="1">
            <a:off x="4452078" y="3302310"/>
            <a:ext cx="328784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B1441D2-DC31-CC63-8E41-3ABFA6FA34BE}"/>
              </a:ext>
            </a:extLst>
          </p:cNvPr>
          <p:cNvPicPr>
            <a:picLocks noChangeAspect="1"/>
          </p:cNvPicPr>
          <p:nvPr/>
        </p:nvPicPr>
        <p:blipFill>
          <a:blip r:embed="rId4"/>
          <a:stretch>
            <a:fillRect/>
          </a:stretch>
        </p:blipFill>
        <p:spPr>
          <a:xfrm>
            <a:off x="7398831" y="813501"/>
            <a:ext cx="4204344" cy="2293799"/>
          </a:xfrm>
          <a:prstGeom prst="rect">
            <a:avLst/>
          </a:prstGeom>
        </p:spPr>
      </p:pic>
      <p:pic>
        <p:nvPicPr>
          <p:cNvPr id="14" name="Picture 13">
            <a:extLst>
              <a:ext uri="{FF2B5EF4-FFF2-40B4-BE49-F238E27FC236}">
                <a16:creationId xmlns:a16="http://schemas.microsoft.com/office/drawing/2014/main" id="{64DAEAD7-C79F-EA7F-C4D6-0AA20294C488}"/>
              </a:ext>
            </a:extLst>
          </p:cNvPr>
          <p:cNvPicPr>
            <a:picLocks noChangeAspect="1"/>
          </p:cNvPicPr>
          <p:nvPr/>
        </p:nvPicPr>
        <p:blipFill>
          <a:blip r:embed="rId5"/>
          <a:stretch>
            <a:fillRect/>
          </a:stretch>
        </p:blipFill>
        <p:spPr>
          <a:xfrm>
            <a:off x="4042277" y="3736901"/>
            <a:ext cx="4557149" cy="2518256"/>
          </a:xfrm>
          <a:prstGeom prst="rect">
            <a:avLst/>
          </a:prstGeom>
        </p:spPr>
      </p:pic>
      <p:cxnSp>
        <p:nvCxnSpPr>
          <p:cNvPr id="16" name="Straight Connector 15">
            <a:extLst>
              <a:ext uri="{FF2B5EF4-FFF2-40B4-BE49-F238E27FC236}">
                <a16:creationId xmlns:a16="http://schemas.microsoft.com/office/drawing/2014/main" id="{A7AC7893-FA5C-2030-5EE9-D59EA8BB2BA5}"/>
              </a:ext>
            </a:extLst>
          </p:cNvPr>
          <p:cNvCxnSpPr>
            <a:cxnSpLocks/>
          </p:cNvCxnSpPr>
          <p:nvPr/>
        </p:nvCxnSpPr>
        <p:spPr>
          <a:xfrm>
            <a:off x="6068516" y="1022164"/>
            <a:ext cx="0" cy="228224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7"/>
          <p:cNvSpPr txBox="1">
            <a:spLocks noGrp="1"/>
          </p:cNvSpPr>
          <p:nvPr>
            <p:ph type="title"/>
          </p:nvPr>
        </p:nvSpPr>
        <p:spPr>
          <a:xfrm>
            <a:off x="7896951" y="2686628"/>
            <a:ext cx="4071628" cy="89602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s-CR" sz="2800" dirty="0">
                <a:solidFill>
                  <a:schemeClr val="bg1"/>
                </a:solidFill>
              </a:rPr>
              <a:t>Consideraciones finales basado en los resultados del año anterior</a:t>
            </a:r>
            <a:endParaRPr sz="2800" dirty="0">
              <a:solidFill>
                <a:schemeClr val="bg1"/>
              </a:solidFill>
            </a:endParaRPr>
          </a:p>
        </p:txBody>
      </p:sp>
      <p:sp>
        <p:nvSpPr>
          <p:cNvPr id="319" name="Google Shape;319;p17"/>
          <p:cNvSpPr txBox="1">
            <a:spLocks noGrp="1"/>
          </p:cNvSpPr>
          <p:nvPr>
            <p:ph type="body" idx="1"/>
          </p:nvPr>
        </p:nvSpPr>
        <p:spPr>
          <a:xfrm>
            <a:off x="223421" y="981699"/>
            <a:ext cx="6708268" cy="5161573"/>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2200"/>
              <a:buChar char="•"/>
            </a:pPr>
            <a:r>
              <a:rPr lang="es-CR" sz="1600" i="0" dirty="0">
                <a:solidFill>
                  <a:srgbClr val="333333"/>
                </a:solidFill>
                <a:effectLst/>
                <a:latin typeface="Source Serif Pro" panose="020F0502020204030204" pitchFamily="18" charset="0"/>
              </a:rPr>
              <a:t>La </a:t>
            </a:r>
            <a:r>
              <a:rPr lang="es-CR" sz="1600" dirty="0">
                <a:solidFill>
                  <a:srgbClr val="333333"/>
                </a:solidFill>
                <a:latin typeface="Source Serif Pro" panose="020F0502020204030204" pitchFamily="18" charset="0"/>
              </a:rPr>
              <a:t>Economía Mundial </a:t>
            </a:r>
            <a:r>
              <a:rPr lang="es-CR" sz="1600" i="0" dirty="0">
                <a:solidFill>
                  <a:srgbClr val="333333"/>
                </a:solidFill>
                <a:effectLst/>
                <a:latin typeface="Source Serif Pro" panose="020F0502020204030204" pitchFamily="18" charset="0"/>
              </a:rPr>
              <a:t>enfrenta en 2023 un complejo escenario externo, marcado por bajo crecimiento en la actividad económica y del comercio mundial.</a:t>
            </a:r>
          </a:p>
          <a:p>
            <a:pPr marL="228600" lvl="0" indent="-228600" algn="just" rtl="0">
              <a:lnSpc>
                <a:spcPct val="90000"/>
              </a:lnSpc>
              <a:spcBef>
                <a:spcPts val="0"/>
              </a:spcBef>
              <a:spcAft>
                <a:spcPts val="0"/>
              </a:spcAft>
              <a:buClr>
                <a:schemeClr val="dk1"/>
              </a:buClr>
              <a:buSzPts val="2200"/>
              <a:buChar char="•"/>
            </a:pPr>
            <a:endParaRPr lang="es-CR" sz="1600" b="1" dirty="0">
              <a:solidFill>
                <a:srgbClr val="333333"/>
              </a:solidFill>
              <a:latin typeface="Source Serif Pro" panose="020F0502020204030204" pitchFamily="18" charset="0"/>
            </a:endParaRPr>
          </a:p>
          <a:p>
            <a:pPr marL="228600" lvl="0" indent="-228600" algn="just" rtl="0">
              <a:lnSpc>
                <a:spcPct val="90000"/>
              </a:lnSpc>
              <a:spcBef>
                <a:spcPts val="0"/>
              </a:spcBef>
              <a:spcAft>
                <a:spcPts val="0"/>
              </a:spcAft>
              <a:buClr>
                <a:schemeClr val="dk1"/>
              </a:buClr>
              <a:buSzPts val="2200"/>
              <a:buChar char="•"/>
            </a:pPr>
            <a:r>
              <a:rPr lang="es-CR" sz="1600" dirty="0">
                <a:solidFill>
                  <a:srgbClr val="333333"/>
                </a:solidFill>
                <a:latin typeface="Source Serif Pro" panose="020F0502020204030204" pitchFamily="18" charset="0"/>
              </a:rPr>
              <a:t>Los países del mundo enfrentan nuevamente en 2023 un espacio limitado para la política fiscal y monetaria.</a:t>
            </a:r>
            <a:endParaRPr sz="1600" dirty="0">
              <a:solidFill>
                <a:srgbClr val="333333"/>
              </a:solidFill>
              <a:latin typeface="Source Serif Pro" panose="020F0502020204030204" pitchFamily="18" charset="0"/>
            </a:endParaRPr>
          </a:p>
          <a:p>
            <a:pPr marL="228600" lvl="0" indent="-228600" algn="just" rtl="0">
              <a:lnSpc>
                <a:spcPct val="90000"/>
              </a:lnSpc>
              <a:spcBef>
                <a:spcPts val="1000"/>
              </a:spcBef>
              <a:spcAft>
                <a:spcPts val="0"/>
              </a:spcAft>
              <a:buClr>
                <a:schemeClr val="dk1"/>
              </a:buClr>
              <a:buSzPts val="2200"/>
              <a:buChar char="•"/>
            </a:pPr>
            <a:r>
              <a:rPr lang="es-CR" sz="1600" dirty="0">
                <a:solidFill>
                  <a:srgbClr val="333333"/>
                </a:solidFill>
                <a:latin typeface="Source Serif Pro" panose="020F0502020204030204" pitchFamily="18" charset="0"/>
              </a:rPr>
              <a:t>La proyección de crecimiento de 2023 está sujeta a riesgos a la baja ante la posibilidad de que resurjan y se acentúen las turbulencias del sistema bancario global -o del sistema financiero en su conjunto- lo que resultaría en un endurecimiento más persistente de las condiciones financieras mundiales, con los consecuentes impactos sobre el acceso y costo de financiamiento.</a:t>
            </a:r>
          </a:p>
          <a:p>
            <a:pPr marL="228600" lvl="0" indent="-228600" algn="just" rtl="0">
              <a:lnSpc>
                <a:spcPct val="90000"/>
              </a:lnSpc>
              <a:spcBef>
                <a:spcPts val="1000"/>
              </a:spcBef>
              <a:spcAft>
                <a:spcPts val="0"/>
              </a:spcAft>
              <a:buClr>
                <a:schemeClr val="dk1"/>
              </a:buClr>
              <a:buSzPts val="2200"/>
              <a:buChar char="•"/>
            </a:pPr>
            <a:r>
              <a:rPr lang="es-CR" sz="1600" dirty="0">
                <a:solidFill>
                  <a:srgbClr val="333333"/>
                </a:solidFill>
                <a:latin typeface="Source Serif Pro" panose="020F0502020204030204" pitchFamily="18" charset="0"/>
              </a:rPr>
              <a:t>Deben darse estímulos monetarios para los países y las empresas. Promover mayor liquidez.</a:t>
            </a:r>
          </a:p>
          <a:p>
            <a:pPr marL="228600" lvl="0" indent="-228600" algn="just" rtl="0">
              <a:lnSpc>
                <a:spcPct val="90000"/>
              </a:lnSpc>
              <a:spcBef>
                <a:spcPts val="1000"/>
              </a:spcBef>
              <a:spcAft>
                <a:spcPts val="0"/>
              </a:spcAft>
              <a:buClr>
                <a:schemeClr val="dk1"/>
              </a:buClr>
              <a:buSzPts val="2200"/>
              <a:buChar char="•"/>
            </a:pPr>
            <a:r>
              <a:rPr lang="es-CR" sz="1600" dirty="0">
                <a:solidFill>
                  <a:srgbClr val="333333"/>
                </a:solidFill>
                <a:latin typeface="Source Serif Pro" panose="020F0502020204030204" pitchFamily="18" charset="0"/>
              </a:rPr>
              <a:t>Junto a los riesgos financieros, persiste la incertidumbre respecto de los efectos que pudiera conllevar la prolongación de la guerra en Ucrania y el aumento en la fragmentación geoeconómica sobre el crecimiento económico, los precios de las materias primas y el comercio mundial.</a:t>
            </a:r>
          </a:p>
          <a:p>
            <a:pPr marL="228600" lvl="0" indent="-228600" algn="just" rtl="0">
              <a:lnSpc>
                <a:spcPct val="90000"/>
              </a:lnSpc>
              <a:spcBef>
                <a:spcPts val="1000"/>
              </a:spcBef>
              <a:spcAft>
                <a:spcPts val="0"/>
              </a:spcAft>
              <a:buClr>
                <a:schemeClr val="dk1"/>
              </a:buClr>
              <a:buSzPts val="2200"/>
              <a:buChar char="•"/>
            </a:pPr>
            <a:r>
              <a:rPr lang="es-CR" sz="1600" dirty="0">
                <a:solidFill>
                  <a:srgbClr val="333333"/>
                </a:solidFill>
                <a:latin typeface="Source Serif Pro" panose="020F0502020204030204" pitchFamily="18" charset="0"/>
              </a:rPr>
              <a:t>El empleo continúa siendo el reto más importante. Afecta directamente el resto de los indicadores sociales. </a:t>
            </a:r>
            <a:endParaRPr sz="1600" dirty="0">
              <a:solidFill>
                <a:srgbClr val="333333"/>
              </a:solidFill>
              <a:latin typeface="Source Serif Pro" panose="020F0502020204030204" pitchFamily="18" charset="0"/>
            </a:endParaRPr>
          </a:p>
          <a:p>
            <a:pPr marL="228600" lvl="0" indent="-50800" algn="l" rtl="0">
              <a:lnSpc>
                <a:spcPct val="90000"/>
              </a:lnSpc>
              <a:spcBef>
                <a:spcPts val="1000"/>
              </a:spcBef>
              <a:spcAft>
                <a:spcPts val="0"/>
              </a:spcAft>
              <a:buClr>
                <a:schemeClr val="dk1"/>
              </a:buClr>
              <a:buSzPts val="2800"/>
              <a:buNone/>
            </a:pPr>
            <a:endParaRPr sz="1600" dirty="0">
              <a:solidFill>
                <a:srgbClr val="333333"/>
              </a:solidFill>
              <a:latin typeface="Source Serif Pro" panose="020F0502020204030204" pitchFamily="18" charset="0"/>
            </a:endParaRPr>
          </a:p>
          <a:p>
            <a:pPr marL="228600" lvl="0" indent="-50800" algn="l" rtl="0">
              <a:lnSpc>
                <a:spcPct val="90000"/>
              </a:lnSpc>
              <a:spcBef>
                <a:spcPts val="1000"/>
              </a:spcBef>
              <a:spcAft>
                <a:spcPts val="0"/>
              </a:spcAft>
              <a:buClr>
                <a:schemeClr val="dk1"/>
              </a:buClr>
              <a:buSzPts val="2800"/>
              <a:buNone/>
            </a:pPr>
            <a:endParaRPr dirty="0"/>
          </a:p>
        </p:txBody>
      </p:sp>
    </p:spTree>
    <p:extLst>
      <p:ext uri="{BB962C8B-B14F-4D97-AF65-F5344CB8AC3E}">
        <p14:creationId xmlns:p14="http://schemas.microsoft.com/office/powerpoint/2010/main" val="3994480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2" descr="Vista aérea de una ciudad&#10;&#10;Descripción generada automáticamente"/>
          <p:cNvPicPr preferRelativeResize="0">
            <a:picLocks noGrp="1"/>
          </p:cNvPicPr>
          <p:nvPr>
            <p:ph type="pic" idx="2"/>
          </p:nvPr>
        </p:nvPicPr>
        <p:blipFill rotWithShape="1">
          <a:blip r:embed="rId3">
            <a:alphaModFix/>
          </a:blip>
          <a:srcRect l="30720" r="30720"/>
          <a:stretch/>
        </p:blipFill>
        <p:spPr>
          <a:xfrm>
            <a:off x="7196138" y="-19050"/>
            <a:ext cx="5014912" cy="6892925"/>
          </a:xfrm>
          <a:prstGeom prst="rect">
            <a:avLst/>
          </a:prstGeom>
          <a:solidFill>
            <a:srgbClr val="CE801C"/>
          </a:solidFill>
          <a:ln>
            <a:noFill/>
          </a:ln>
        </p:spPr>
      </p:pic>
      <p:sp>
        <p:nvSpPr>
          <p:cNvPr id="217" name="Google Shape;217;p2"/>
          <p:cNvSpPr txBox="1">
            <a:spLocks noGrp="1"/>
          </p:cNvSpPr>
          <p:nvPr>
            <p:ph type="ctrTitle"/>
          </p:nvPr>
        </p:nvSpPr>
        <p:spPr>
          <a:xfrm>
            <a:off x="550863" y="2076450"/>
            <a:ext cx="6219825"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s-CR">
                <a:latin typeface="Barlow SemiBold"/>
                <a:ea typeface="Barlow SemiBold"/>
                <a:cs typeface="Barlow SemiBold"/>
                <a:sym typeface="Barlow SemiBold"/>
              </a:rPr>
              <a:t>Comercio internacional</a:t>
            </a:r>
            <a:endParaRPr/>
          </a:p>
        </p:txBody>
      </p:sp>
      <p:sp>
        <p:nvSpPr>
          <p:cNvPr id="218" name="Google Shape;218;p2"/>
          <p:cNvSpPr txBox="1">
            <a:spLocks noGrp="1"/>
          </p:cNvSpPr>
          <p:nvPr>
            <p:ph type="subTitle" idx="1"/>
          </p:nvPr>
        </p:nvSpPr>
        <p:spPr>
          <a:xfrm>
            <a:off x="550863" y="4556125"/>
            <a:ext cx="6219825" cy="16557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None/>
            </a:pPr>
            <a:r>
              <a:rPr lang="es-CR">
                <a:latin typeface="Barlow"/>
                <a:ea typeface="Barlow"/>
                <a:cs typeface="Barlow"/>
                <a:sym typeface="Barlow"/>
              </a:rPr>
              <a:t>Recuperación tenue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18" descr="Una bola de cristal&#10;&#10;Descripción generada automáticamente con confianza media"/>
          <p:cNvPicPr preferRelativeResize="0">
            <a:picLocks noGrp="1"/>
          </p:cNvPicPr>
          <p:nvPr>
            <p:ph type="pic" idx="2"/>
          </p:nvPr>
        </p:nvPicPr>
        <p:blipFill rotWithShape="1">
          <a:blip r:embed="rId3">
            <a:alphaModFix/>
          </a:blip>
          <a:srcRect l="4081" t="230" r="47774" b="-230"/>
          <a:stretch/>
        </p:blipFill>
        <p:spPr>
          <a:xfrm>
            <a:off x="7196138" y="-19050"/>
            <a:ext cx="5014912" cy="6892925"/>
          </a:xfrm>
          <a:prstGeom prst="rect">
            <a:avLst/>
          </a:prstGeom>
          <a:solidFill>
            <a:srgbClr val="CE801C"/>
          </a:solidFill>
          <a:ln>
            <a:noFill/>
          </a:ln>
        </p:spPr>
      </p:pic>
      <p:sp>
        <p:nvSpPr>
          <p:cNvPr id="326" name="Google Shape;326;p18"/>
          <p:cNvSpPr txBox="1">
            <a:spLocks noGrp="1"/>
          </p:cNvSpPr>
          <p:nvPr>
            <p:ph type="ctrTitle"/>
          </p:nvPr>
        </p:nvSpPr>
        <p:spPr>
          <a:xfrm>
            <a:off x="550863" y="2076450"/>
            <a:ext cx="6219825"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s-CR">
                <a:latin typeface="Barlow SemiBold"/>
                <a:ea typeface="Barlow SemiBold"/>
                <a:cs typeface="Barlow SemiBold"/>
                <a:sym typeface="Barlow SemiBold"/>
              </a:rPr>
              <a:t>Comercio internacional y ambiente</a:t>
            </a:r>
            <a:endParaRPr/>
          </a:p>
        </p:txBody>
      </p:sp>
      <p:sp>
        <p:nvSpPr>
          <p:cNvPr id="327" name="Google Shape;327;p18"/>
          <p:cNvSpPr txBox="1">
            <a:spLocks noGrp="1"/>
          </p:cNvSpPr>
          <p:nvPr>
            <p:ph type="subTitle" idx="1"/>
          </p:nvPr>
        </p:nvSpPr>
        <p:spPr>
          <a:xfrm>
            <a:off x="550863" y="4556125"/>
            <a:ext cx="6219825" cy="16557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None/>
            </a:pPr>
            <a:r>
              <a:rPr lang="es-CR">
                <a:latin typeface="Barlow"/>
                <a:ea typeface="Barlow"/>
                <a:cs typeface="Barlow"/>
                <a:sym typeface="Barlow"/>
              </a:rPr>
              <a:t>Retos y cambios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9"/>
          <p:cNvSpPr txBox="1">
            <a:spLocks noGrp="1"/>
          </p:cNvSpPr>
          <p:nvPr>
            <p:ph type="title"/>
          </p:nvPr>
        </p:nvSpPr>
        <p:spPr>
          <a:xfrm>
            <a:off x="418699" y="365125"/>
            <a:ext cx="6453589"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s-CR" dirty="0">
                <a:latin typeface="Barlow SemiBold"/>
                <a:ea typeface="Barlow SemiBold"/>
                <a:cs typeface="Barlow SemiBold"/>
                <a:sym typeface="Barlow SemiBold"/>
              </a:rPr>
              <a:t>Comercio internacional y ambiente (1)</a:t>
            </a:r>
            <a:endParaRPr dirty="0"/>
          </a:p>
        </p:txBody>
      </p:sp>
      <p:sp>
        <p:nvSpPr>
          <p:cNvPr id="333" name="Google Shape;333;p19"/>
          <p:cNvSpPr txBox="1">
            <a:spLocks noGrp="1"/>
          </p:cNvSpPr>
          <p:nvPr>
            <p:ph type="body" idx="1"/>
          </p:nvPr>
        </p:nvSpPr>
        <p:spPr>
          <a:xfrm>
            <a:off x="481263" y="1825625"/>
            <a:ext cx="6391025" cy="4351338"/>
          </a:xfrm>
          <a:prstGeom prst="rect">
            <a:avLst/>
          </a:prstGeom>
          <a:noFill/>
          <a:ln>
            <a:noFill/>
          </a:ln>
        </p:spPr>
        <p:txBody>
          <a:bodyPr spcFirstLastPara="1" wrap="square" lIns="91425" tIns="45700" rIns="91425" bIns="45700" anchor="t" anchorCtr="0">
            <a:normAutofit fontScale="70000" lnSpcReduction="20000"/>
          </a:bodyPr>
          <a:lstStyle/>
          <a:p>
            <a:pPr marL="0" lvl="0" indent="0" algn="just" rtl="0">
              <a:lnSpc>
                <a:spcPct val="90000"/>
              </a:lnSpc>
              <a:spcBef>
                <a:spcPts val="0"/>
              </a:spcBef>
              <a:spcAft>
                <a:spcPts val="0"/>
              </a:spcAft>
              <a:buClr>
                <a:schemeClr val="dk1"/>
              </a:buClr>
              <a:buSzPct val="100000"/>
              <a:buFont typeface="Arial"/>
              <a:buNone/>
            </a:pPr>
            <a:r>
              <a:rPr lang="es-CR" dirty="0"/>
              <a:t>Aunque el tema ambiental es transcendental para el desarrollo humano, en materia de comercio internacional aún falta camino por recorrer. </a:t>
            </a:r>
            <a:endParaRPr dirty="0"/>
          </a:p>
          <a:p>
            <a:pPr marL="0" lvl="0" indent="0" algn="just" rtl="0">
              <a:lnSpc>
                <a:spcPct val="90000"/>
              </a:lnSpc>
              <a:spcBef>
                <a:spcPts val="1000"/>
              </a:spcBef>
              <a:spcAft>
                <a:spcPts val="0"/>
              </a:spcAft>
              <a:buClr>
                <a:schemeClr val="dk1"/>
              </a:buClr>
              <a:buSzPct val="100000"/>
              <a:buFont typeface="Arial"/>
              <a:buNone/>
            </a:pPr>
            <a:endParaRPr dirty="0"/>
          </a:p>
          <a:p>
            <a:pPr marL="0" lvl="0" indent="0" algn="just" rtl="0">
              <a:lnSpc>
                <a:spcPct val="90000"/>
              </a:lnSpc>
              <a:spcBef>
                <a:spcPts val="1000"/>
              </a:spcBef>
              <a:spcAft>
                <a:spcPts val="0"/>
              </a:spcAft>
              <a:buClr>
                <a:schemeClr val="dk1"/>
              </a:buClr>
              <a:buSzPct val="100000"/>
              <a:buFont typeface="Arial"/>
              <a:buNone/>
            </a:pPr>
            <a:r>
              <a:rPr lang="es-CR" dirty="0"/>
              <a:t>No hay consenso en el sistema multilateral sobre qué son bienes y servicios ambientales, de hecho, su conceptualización actual es muy difusa. </a:t>
            </a:r>
            <a:endParaRPr dirty="0"/>
          </a:p>
          <a:p>
            <a:pPr marL="0" lvl="0" indent="0" algn="just" rtl="0">
              <a:lnSpc>
                <a:spcPct val="90000"/>
              </a:lnSpc>
              <a:spcBef>
                <a:spcPts val="1000"/>
              </a:spcBef>
              <a:spcAft>
                <a:spcPts val="0"/>
              </a:spcAft>
              <a:buClr>
                <a:schemeClr val="dk1"/>
              </a:buClr>
              <a:buSzPct val="100000"/>
              <a:buFont typeface="Arial"/>
              <a:buNone/>
            </a:pPr>
            <a:endParaRPr dirty="0"/>
          </a:p>
          <a:p>
            <a:pPr marL="0" lvl="0" indent="0" algn="just" rtl="0">
              <a:lnSpc>
                <a:spcPct val="90000"/>
              </a:lnSpc>
              <a:spcBef>
                <a:spcPts val="1000"/>
              </a:spcBef>
              <a:spcAft>
                <a:spcPts val="0"/>
              </a:spcAft>
              <a:buClr>
                <a:schemeClr val="dk1"/>
              </a:buClr>
              <a:buSzPct val="100000"/>
              <a:buFont typeface="Arial"/>
              <a:buNone/>
            </a:pPr>
            <a:r>
              <a:rPr lang="es-CR" b="1" dirty="0"/>
              <a:t>El problema: </a:t>
            </a:r>
            <a:r>
              <a:rPr lang="es-CR" dirty="0"/>
              <a:t>los países usan los motivos ambientales como barreras y restricciones al comercio.  </a:t>
            </a:r>
            <a:endParaRPr dirty="0"/>
          </a:p>
          <a:p>
            <a:pPr marL="0" lvl="0" indent="0" algn="just" rtl="0">
              <a:lnSpc>
                <a:spcPct val="90000"/>
              </a:lnSpc>
              <a:spcBef>
                <a:spcPts val="1000"/>
              </a:spcBef>
              <a:spcAft>
                <a:spcPts val="0"/>
              </a:spcAft>
              <a:buClr>
                <a:schemeClr val="dk1"/>
              </a:buClr>
              <a:buSzPct val="100000"/>
              <a:buFont typeface="Arial"/>
              <a:buNone/>
            </a:pPr>
            <a:endParaRPr dirty="0"/>
          </a:p>
          <a:p>
            <a:pPr marL="0" lvl="0" indent="0" algn="just" rtl="0">
              <a:lnSpc>
                <a:spcPct val="90000"/>
              </a:lnSpc>
              <a:spcBef>
                <a:spcPts val="1000"/>
              </a:spcBef>
              <a:spcAft>
                <a:spcPts val="0"/>
              </a:spcAft>
              <a:buClr>
                <a:schemeClr val="dk1"/>
              </a:buClr>
              <a:buSzPct val="100000"/>
              <a:buFont typeface="Arial"/>
              <a:buNone/>
            </a:pPr>
            <a:r>
              <a:rPr lang="es-CR" dirty="0"/>
              <a:t>En el marco de la Organización Mundial del Comercio (OMC) se llevan a cabo negociaciones con el fin de regular cláusulas  en la política comercial de los países y tratados de libre comercio </a:t>
            </a:r>
            <a:endParaRPr dirty="0"/>
          </a:p>
        </p:txBody>
      </p:sp>
      <p:pic>
        <p:nvPicPr>
          <p:cNvPr id="334" name="Google Shape;334;p19"/>
          <p:cNvPicPr preferRelativeResize="0">
            <a:picLocks noGrp="1"/>
          </p:cNvPicPr>
          <p:nvPr>
            <p:ph type="pic" idx="2"/>
          </p:nvPr>
        </p:nvPicPr>
        <p:blipFill rotWithShape="1">
          <a:blip r:embed="rId3">
            <a:alphaModFix/>
          </a:blip>
          <a:srcRect l="25787" r="25786"/>
          <a:stretch/>
        </p:blipFill>
        <p:spPr>
          <a:xfrm>
            <a:off x="7198921" y="-3446"/>
            <a:ext cx="5013871" cy="689709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0"/>
          <p:cNvSpPr txBox="1">
            <a:spLocks noGrp="1"/>
          </p:cNvSpPr>
          <p:nvPr>
            <p:ph type="title"/>
          </p:nvPr>
        </p:nvSpPr>
        <p:spPr>
          <a:xfrm>
            <a:off x="476451" y="365126"/>
            <a:ext cx="10877349" cy="83322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s-CR"/>
              <a:t>Comercio internacional y ambiente (2)</a:t>
            </a:r>
            <a:endParaRPr/>
          </a:p>
        </p:txBody>
      </p:sp>
      <p:sp>
        <p:nvSpPr>
          <p:cNvPr id="340" name="Google Shape;340;p20"/>
          <p:cNvSpPr txBox="1">
            <a:spLocks noGrp="1"/>
          </p:cNvSpPr>
          <p:nvPr>
            <p:ph type="body" idx="1"/>
          </p:nvPr>
        </p:nvSpPr>
        <p:spPr>
          <a:xfrm>
            <a:off x="279133" y="1198346"/>
            <a:ext cx="11603254" cy="4978617"/>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rgbClr val="CE2142"/>
              </a:buClr>
              <a:buSzPts val="2200"/>
              <a:buChar char="•"/>
            </a:pPr>
            <a:r>
              <a:rPr lang="es-CR" sz="2200" dirty="0"/>
              <a:t>La franja entre protección de los recursos naturales y aplicación de medidas restrictivas al comercio arbitrarias es muy delgada, lo que ha permitido a algunos países a implementar medidas proteccionistas valiéndose de argumentos ambientalistas. </a:t>
            </a:r>
            <a:endParaRPr dirty="0"/>
          </a:p>
          <a:p>
            <a:pPr marL="228600" lvl="0" indent="-228600" algn="just" rtl="0">
              <a:lnSpc>
                <a:spcPct val="90000"/>
              </a:lnSpc>
              <a:spcBef>
                <a:spcPts val="1000"/>
              </a:spcBef>
              <a:spcAft>
                <a:spcPts val="0"/>
              </a:spcAft>
              <a:buClr>
                <a:srgbClr val="CE2142"/>
              </a:buClr>
              <a:buSzPts val="2200"/>
              <a:buChar char="•"/>
            </a:pPr>
            <a:r>
              <a:rPr lang="es-CR" sz="2200" dirty="0"/>
              <a:t>En los acuerdos comerciales el tema ambiental se presenta más en apartados de regulación que de fomento. Las cláusulas se relacionan especialmente con temas de inversión, propiedad intelectual y agricultura. </a:t>
            </a:r>
            <a:endParaRPr dirty="0"/>
          </a:p>
          <a:p>
            <a:pPr marL="228600" lvl="0" indent="-228600" algn="just" rtl="0">
              <a:lnSpc>
                <a:spcPct val="90000"/>
              </a:lnSpc>
              <a:spcBef>
                <a:spcPts val="1000"/>
              </a:spcBef>
              <a:spcAft>
                <a:spcPts val="0"/>
              </a:spcAft>
              <a:buClr>
                <a:srgbClr val="CE2142"/>
              </a:buClr>
              <a:buSzPts val="2200"/>
              <a:buChar char="•"/>
            </a:pPr>
            <a:r>
              <a:rPr lang="es-CR" sz="2200" dirty="0"/>
              <a:t>El entorno de desconfianza generado solo ha provocado que llegar a un consenso entre los países sobre qué son bienes y servicios ambientales y mejores condiciones de acceso para las personas, se ha empeorado. </a:t>
            </a:r>
            <a:endParaRPr dirty="0"/>
          </a:p>
          <a:p>
            <a:pPr marL="228600" lvl="0" indent="-228600" algn="just" rtl="0">
              <a:lnSpc>
                <a:spcPct val="90000"/>
              </a:lnSpc>
              <a:spcBef>
                <a:spcPts val="1000"/>
              </a:spcBef>
              <a:spcAft>
                <a:spcPts val="0"/>
              </a:spcAft>
              <a:buClr>
                <a:srgbClr val="CE2142"/>
              </a:buClr>
              <a:buSzPts val="2200"/>
              <a:buChar char="•"/>
            </a:pPr>
            <a:r>
              <a:rPr lang="es-CR" sz="2200" dirty="0"/>
              <a:t>Actualmente hay países que promueven el </a:t>
            </a:r>
            <a:r>
              <a:rPr lang="es-CR" sz="2200" i="1" dirty="0"/>
              <a:t>dumping ecológico</a:t>
            </a:r>
            <a:r>
              <a:rPr lang="es-CR" sz="2200" dirty="0"/>
              <a:t>. </a:t>
            </a:r>
            <a:endParaRPr dirty="0"/>
          </a:p>
          <a:p>
            <a:pPr marL="228600" lvl="0" indent="-228600" algn="just" rtl="0">
              <a:lnSpc>
                <a:spcPct val="90000"/>
              </a:lnSpc>
              <a:spcBef>
                <a:spcPts val="1000"/>
              </a:spcBef>
              <a:spcAft>
                <a:spcPts val="0"/>
              </a:spcAft>
              <a:buClr>
                <a:srgbClr val="CE2142"/>
              </a:buClr>
              <a:buSzPts val="2200"/>
              <a:buChar char="•"/>
            </a:pPr>
            <a:r>
              <a:rPr lang="es-CR" sz="2200" dirty="0"/>
              <a:t>La contaminación generada por la logística internacional -marítima y aérea- es alta y se cuenta con pocas alternativas para mitigar su impacto. </a:t>
            </a:r>
            <a:endParaRPr dirty="0"/>
          </a:p>
          <a:p>
            <a:pPr marL="228600" lvl="0" indent="-228600" algn="just" rtl="0">
              <a:lnSpc>
                <a:spcPct val="90000"/>
              </a:lnSpc>
              <a:spcBef>
                <a:spcPts val="1000"/>
              </a:spcBef>
              <a:spcAft>
                <a:spcPts val="0"/>
              </a:spcAft>
              <a:buClr>
                <a:srgbClr val="CE2142"/>
              </a:buClr>
              <a:buSzPts val="2200"/>
              <a:buChar char="•"/>
            </a:pPr>
            <a:r>
              <a:rPr lang="es-CR" sz="2200" dirty="0"/>
              <a:t>El comercio de bienes y servicios que respetan promueven el uso eficiente de los recursos no cuenta con incentivos suficientes en materia arancelaria para que sean de acceso universal.  </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1"/>
          <p:cNvSpPr txBox="1">
            <a:spLocks noGrp="1"/>
          </p:cNvSpPr>
          <p:nvPr>
            <p:ph type="title"/>
          </p:nvPr>
        </p:nvSpPr>
        <p:spPr>
          <a:xfrm>
            <a:off x="476451" y="365126"/>
            <a:ext cx="10877349" cy="83322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s-CR"/>
              <a:t>Preguntas generadoras</a:t>
            </a:r>
            <a:endParaRPr/>
          </a:p>
        </p:txBody>
      </p:sp>
      <p:sp>
        <p:nvSpPr>
          <p:cNvPr id="346" name="Google Shape;346;p21"/>
          <p:cNvSpPr txBox="1">
            <a:spLocks noGrp="1"/>
          </p:cNvSpPr>
          <p:nvPr>
            <p:ph type="body" idx="1"/>
          </p:nvPr>
        </p:nvSpPr>
        <p:spPr>
          <a:xfrm>
            <a:off x="279133" y="1198346"/>
            <a:ext cx="11603254" cy="4978617"/>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rgbClr val="CE2142"/>
              </a:buClr>
              <a:buSzPts val="2800"/>
              <a:buChar char="•"/>
            </a:pPr>
            <a:r>
              <a:rPr lang="es-CR" b="1" dirty="0"/>
              <a:t>¿Por qué cuesta tanto que los países se pongan de acuerdo en el concepto de bienes ambientales?</a:t>
            </a:r>
            <a:endParaRPr dirty="0"/>
          </a:p>
          <a:p>
            <a:pPr marL="228600" lvl="0" indent="-50800" algn="just" rtl="0">
              <a:lnSpc>
                <a:spcPct val="90000"/>
              </a:lnSpc>
              <a:spcBef>
                <a:spcPts val="1000"/>
              </a:spcBef>
              <a:spcAft>
                <a:spcPts val="0"/>
              </a:spcAft>
              <a:buClr>
                <a:srgbClr val="CE2142"/>
              </a:buClr>
              <a:buSzPts val="2800"/>
              <a:buNone/>
            </a:pPr>
            <a:endParaRPr b="1" dirty="0"/>
          </a:p>
          <a:p>
            <a:pPr marL="228600" lvl="0" indent="-228600" algn="just" rtl="0">
              <a:lnSpc>
                <a:spcPct val="90000"/>
              </a:lnSpc>
              <a:spcBef>
                <a:spcPts val="1000"/>
              </a:spcBef>
              <a:spcAft>
                <a:spcPts val="0"/>
              </a:spcAft>
              <a:buClr>
                <a:srgbClr val="CE2142"/>
              </a:buClr>
              <a:buSzPts val="2800"/>
              <a:buChar char="•"/>
            </a:pPr>
            <a:r>
              <a:rPr lang="es-CR" b="1" dirty="0"/>
              <a:t>¿Será que desde la cultura del privilegio se alcanzarán las soluciones necesarias?</a:t>
            </a:r>
            <a:endParaRPr dirty="0"/>
          </a:p>
          <a:p>
            <a:pPr marL="228600" lvl="0" indent="-50800" algn="just" rtl="0">
              <a:lnSpc>
                <a:spcPct val="90000"/>
              </a:lnSpc>
              <a:spcBef>
                <a:spcPts val="1000"/>
              </a:spcBef>
              <a:spcAft>
                <a:spcPts val="0"/>
              </a:spcAft>
              <a:buClr>
                <a:srgbClr val="CE2142"/>
              </a:buClr>
              <a:buSzPts val="2800"/>
              <a:buNone/>
            </a:pPr>
            <a:endParaRPr b="1" dirty="0"/>
          </a:p>
          <a:p>
            <a:pPr marL="228600" lvl="0" indent="-228600" algn="just" rtl="0">
              <a:lnSpc>
                <a:spcPct val="90000"/>
              </a:lnSpc>
              <a:spcBef>
                <a:spcPts val="1000"/>
              </a:spcBef>
              <a:spcAft>
                <a:spcPts val="0"/>
              </a:spcAft>
              <a:buClr>
                <a:srgbClr val="CE2142"/>
              </a:buClr>
              <a:buSzPts val="2800"/>
              <a:buChar char="•"/>
            </a:pPr>
            <a:r>
              <a:rPr lang="es-CR" b="1" dirty="0"/>
              <a:t>¿Cuál sería el concepto de bienes y servicios ambientales? </a:t>
            </a:r>
            <a:endParaRPr dirty="0"/>
          </a:p>
          <a:p>
            <a:pPr marL="228600" lvl="0" indent="-50800" algn="just" rtl="0">
              <a:lnSpc>
                <a:spcPct val="90000"/>
              </a:lnSpc>
              <a:spcBef>
                <a:spcPts val="1000"/>
              </a:spcBef>
              <a:spcAft>
                <a:spcPts val="0"/>
              </a:spcAft>
              <a:buClr>
                <a:srgbClr val="CE2142"/>
              </a:buClr>
              <a:buSzPts val="2800"/>
              <a:buNone/>
            </a:pPr>
            <a:endParaRPr b="1" dirty="0"/>
          </a:p>
          <a:p>
            <a:pPr marL="228600" lvl="0" indent="-228600" algn="just" rtl="0">
              <a:lnSpc>
                <a:spcPct val="90000"/>
              </a:lnSpc>
              <a:spcBef>
                <a:spcPts val="1000"/>
              </a:spcBef>
              <a:spcAft>
                <a:spcPts val="0"/>
              </a:spcAft>
              <a:buClr>
                <a:srgbClr val="CE2142"/>
              </a:buClr>
              <a:buSzPts val="2800"/>
              <a:buChar char="•"/>
            </a:pPr>
            <a:r>
              <a:rPr lang="es-CR" b="1" dirty="0"/>
              <a:t>¿Por qué todavía no habrá suficientes incentivos para promover el uso eficiente de los recursos? </a:t>
            </a:r>
            <a:endParaRPr dirty="0"/>
          </a:p>
          <a:p>
            <a:pPr marL="228600" lvl="0" indent="-114300" algn="just" rtl="0">
              <a:lnSpc>
                <a:spcPct val="90000"/>
              </a:lnSpc>
              <a:spcBef>
                <a:spcPts val="1000"/>
              </a:spcBef>
              <a:spcAft>
                <a:spcPts val="0"/>
              </a:spcAft>
              <a:buClr>
                <a:srgbClr val="CE2142"/>
              </a:buClr>
              <a:buSzPts val="1800"/>
              <a:buNone/>
            </a:pPr>
            <a:endParaRPr sz="1800" dirty="0"/>
          </a:p>
          <a:p>
            <a:pPr marL="228600" lvl="0" indent="-101600" algn="just" rtl="0">
              <a:lnSpc>
                <a:spcPct val="90000"/>
              </a:lnSpc>
              <a:spcBef>
                <a:spcPts val="1000"/>
              </a:spcBef>
              <a:spcAft>
                <a:spcPts val="0"/>
              </a:spcAft>
              <a:buClr>
                <a:srgbClr val="CE2142"/>
              </a:buClr>
              <a:buSzPts val="2000"/>
              <a:buNone/>
            </a:pPr>
            <a:endParaRPr sz="2000" dirty="0"/>
          </a:p>
          <a:p>
            <a:pPr marL="228600" lvl="0" indent="-88900" algn="just" rtl="0">
              <a:lnSpc>
                <a:spcPct val="90000"/>
              </a:lnSpc>
              <a:spcBef>
                <a:spcPts val="1000"/>
              </a:spcBef>
              <a:spcAft>
                <a:spcPts val="0"/>
              </a:spcAft>
              <a:buClr>
                <a:srgbClr val="CE2142"/>
              </a:buClr>
              <a:buSzPts val="2200"/>
              <a:buNone/>
            </a:pPr>
            <a:endParaRPr sz="2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22" descr="Imagen que contiene persona, pasto, sostener, mujer&#10;&#10;Descripción generada automáticamente"/>
          <p:cNvPicPr preferRelativeResize="0">
            <a:picLocks noGrp="1"/>
          </p:cNvPicPr>
          <p:nvPr>
            <p:ph type="pic" idx="2"/>
          </p:nvPr>
        </p:nvPicPr>
        <p:blipFill rotWithShape="1">
          <a:blip r:embed="rId3">
            <a:alphaModFix/>
          </a:blip>
          <a:srcRect l="22444" r="22443"/>
          <a:stretch/>
        </p:blipFill>
        <p:spPr>
          <a:xfrm>
            <a:off x="7196138" y="-19050"/>
            <a:ext cx="5014912" cy="6892925"/>
          </a:xfrm>
          <a:prstGeom prst="rect">
            <a:avLst/>
          </a:prstGeom>
          <a:solidFill>
            <a:srgbClr val="CE801C"/>
          </a:solidFill>
          <a:ln>
            <a:noFill/>
          </a:ln>
        </p:spPr>
      </p:pic>
      <p:sp>
        <p:nvSpPr>
          <p:cNvPr id="352" name="Google Shape;352;p22"/>
          <p:cNvSpPr txBox="1">
            <a:spLocks noGrp="1"/>
          </p:cNvSpPr>
          <p:nvPr>
            <p:ph type="ctrTitle"/>
          </p:nvPr>
        </p:nvSpPr>
        <p:spPr>
          <a:xfrm>
            <a:off x="550863" y="2076450"/>
            <a:ext cx="6219825"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s-CR">
                <a:latin typeface="Barlow SemiBold"/>
                <a:ea typeface="Barlow SemiBold"/>
                <a:cs typeface="Barlow SemiBold"/>
                <a:sym typeface="Barlow SemiBold"/>
              </a:rPr>
              <a:t>Crecimiento económico y mejora ambiental</a:t>
            </a:r>
            <a:endParaRPr/>
          </a:p>
        </p:txBody>
      </p:sp>
      <p:sp>
        <p:nvSpPr>
          <p:cNvPr id="353" name="Google Shape;353;p22"/>
          <p:cNvSpPr txBox="1">
            <a:spLocks noGrp="1"/>
          </p:cNvSpPr>
          <p:nvPr>
            <p:ph type="subTitle" idx="1"/>
          </p:nvPr>
        </p:nvSpPr>
        <p:spPr>
          <a:xfrm>
            <a:off x="550863" y="4556125"/>
            <a:ext cx="6219825" cy="16557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None/>
            </a:pPr>
            <a:r>
              <a:rPr lang="es-CR">
                <a:latin typeface="Barlow"/>
                <a:ea typeface="Barlow"/>
                <a:cs typeface="Barlow"/>
                <a:sym typeface="Barlow"/>
              </a:rPr>
              <a:t>Curva ambiental de Kuznets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3"/>
          <p:cNvSpPr txBox="1">
            <a:spLocks noGrp="1"/>
          </p:cNvSpPr>
          <p:nvPr>
            <p:ph type="title"/>
          </p:nvPr>
        </p:nvSpPr>
        <p:spPr>
          <a:xfrm>
            <a:off x="500932" y="365125"/>
            <a:ext cx="637135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s-CR"/>
              <a:t>Crecimiento económico y mejora ambiental </a:t>
            </a:r>
            <a:endParaRPr/>
          </a:p>
        </p:txBody>
      </p:sp>
      <p:sp>
        <p:nvSpPr>
          <p:cNvPr id="359" name="Google Shape;359;p23"/>
          <p:cNvSpPr txBox="1">
            <a:spLocks noGrp="1"/>
          </p:cNvSpPr>
          <p:nvPr>
            <p:ph type="body" idx="1"/>
          </p:nvPr>
        </p:nvSpPr>
        <p:spPr>
          <a:xfrm>
            <a:off x="500931" y="1825625"/>
            <a:ext cx="6371357"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rgbClr val="9C247B"/>
              </a:buClr>
              <a:buSzPts val="2000"/>
              <a:buChar char="•"/>
            </a:pPr>
            <a:r>
              <a:rPr lang="es-CR" sz="2000"/>
              <a:t>Se considera que entre mayor sea el crecimiento económico de un país y mayor ingreso de las personas, estás se preocuparan más por demandar bienes y servicios que no afecten negativamente su entorno directo. </a:t>
            </a:r>
            <a:endParaRPr/>
          </a:p>
          <a:p>
            <a:pPr marL="228600" lvl="0" indent="-228600" algn="just" rtl="0">
              <a:lnSpc>
                <a:spcPct val="90000"/>
              </a:lnSpc>
              <a:spcBef>
                <a:spcPts val="1000"/>
              </a:spcBef>
              <a:spcAft>
                <a:spcPts val="0"/>
              </a:spcAft>
              <a:buClr>
                <a:srgbClr val="9C247B"/>
              </a:buClr>
              <a:buSzPts val="2000"/>
              <a:buChar char="•"/>
            </a:pPr>
            <a:r>
              <a:rPr lang="es-CR" sz="2000"/>
              <a:t>A mayor ingreso, mayor es la posibilidad de pagar bienes y servicios que tengan poco impacto en el medio ambiente, aunque su costo sea mayor. </a:t>
            </a:r>
            <a:endParaRPr/>
          </a:p>
          <a:p>
            <a:pPr marL="228600" lvl="0" indent="-228600" algn="just" rtl="0">
              <a:lnSpc>
                <a:spcPct val="90000"/>
              </a:lnSpc>
              <a:spcBef>
                <a:spcPts val="1000"/>
              </a:spcBef>
              <a:spcAft>
                <a:spcPts val="0"/>
              </a:spcAft>
              <a:buClr>
                <a:srgbClr val="9C247B"/>
              </a:buClr>
              <a:buSzPts val="2000"/>
              <a:buChar char="•"/>
            </a:pPr>
            <a:r>
              <a:rPr lang="es-CR" sz="2000"/>
              <a:t>Habrá disposición por pagar cánones gubernamentales diseñados para la protección y regeneración de los recursos naturales. </a:t>
            </a:r>
            <a:endParaRPr/>
          </a:p>
          <a:p>
            <a:pPr marL="228600" lvl="0" indent="-228600" algn="just" rtl="0">
              <a:lnSpc>
                <a:spcPct val="90000"/>
              </a:lnSpc>
              <a:spcBef>
                <a:spcPts val="1000"/>
              </a:spcBef>
              <a:spcAft>
                <a:spcPts val="0"/>
              </a:spcAft>
              <a:buClr>
                <a:srgbClr val="9C247B"/>
              </a:buClr>
              <a:buSzPts val="2000"/>
              <a:buChar char="•"/>
            </a:pPr>
            <a:r>
              <a:rPr lang="es-CR" sz="2000"/>
              <a:t>Las poblaciones con más ingresos también tiene mayor acceso a educación y se vincula con la creación de una mejor conciencia ambiental. </a:t>
            </a:r>
            <a:endParaRPr/>
          </a:p>
        </p:txBody>
      </p:sp>
      <p:pic>
        <p:nvPicPr>
          <p:cNvPr id="360" name="Google Shape;360;p23" descr="Vista de una ciudad&#10;&#10;Descripción generada automáticamente con confianza baja"/>
          <p:cNvPicPr preferRelativeResize="0">
            <a:picLocks noGrp="1"/>
          </p:cNvPicPr>
          <p:nvPr>
            <p:ph type="pic" idx="2"/>
          </p:nvPr>
        </p:nvPicPr>
        <p:blipFill rotWithShape="1">
          <a:blip r:embed="rId3">
            <a:alphaModFix/>
          </a:blip>
          <a:srcRect l="45034" t="-50" r="24615" b="49"/>
          <a:stretch/>
        </p:blipFill>
        <p:spPr>
          <a:xfrm>
            <a:off x="7198921" y="-3446"/>
            <a:ext cx="5013871" cy="689709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4"/>
          <p:cNvSpPr txBox="1">
            <a:spLocks noGrp="1"/>
          </p:cNvSpPr>
          <p:nvPr>
            <p:ph type="title"/>
          </p:nvPr>
        </p:nvSpPr>
        <p:spPr>
          <a:xfrm>
            <a:off x="471638" y="365126"/>
            <a:ext cx="5029200" cy="64552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s-CR"/>
              <a:t>Curva Kuznets ambiental (1)</a:t>
            </a:r>
            <a:endParaRPr/>
          </a:p>
        </p:txBody>
      </p:sp>
      <p:sp>
        <p:nvSpPr>
          <p:cNvPr id="366" name="Google Shape;366;p24"/>
          <p:cNvSpPr txBox="1">
            <a:spLocks noGrp="1"/>
          </p:cNvSpPr>
          <p:nvPr>
            <p:ph type="body" idx="1"/>
          </p:nvPr>
        </p:nvSpPr>
        <p:spPr>
          <a:xfrm>
            <a:off x="471638" y="1528549"/>
            <a:ext cx="4687503" cy="4648414"/>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rgbClr val="9C247B"/>
              </a:buClr>
              <a:buSzPts val="2200"/>
              <a:buChar char="•"/>
            </a:pPr>
            <a:r>
              <a:rPr lang="es-CR" sz="2200"/>
              <a:t>La hipótesis de la CKA plantea que el crecimiento económico y el deterioro ambiental tienen forma de U invertida, eso significa que entre mayor crecimiento mayor es la contaminación, luego alcanza un punto máximo donde la curva comienza a descender dado a que al largo plazo las personas acumularan más riquezas y estarán dispuestas a exigir y afrontar el daño ecológico que ocasionó el comercio en el ambiente.</a:t>
            </a:r>
            <a:endParaRPr/>
          </a:p>
        </p:txBody>
      </p:sp>
      <p:cxnSp>
        <p:nvCxnSpPr>
          <p:cNvPr id="367" name="Google Shape;367;p24"/>
          <p:cNvCxnSpPr/>
          <p:nvPr/>
        </p:nvCxnSpPr>
        <p:spPr>
          <a:xfrm rot="10800000">
            <a:off x="5500838" y="978738"/>
            <a:ext cx="0" cy="4997868"/>
          </a:xfrm>
          <a:prstGeom prst="straightConnector1">
            <a:avLst/>
          </a:prstGeom>
          <a:noFill/>
          <a:ln w="38100" cap="flat" cmpd="sng">
            <a:solidFill>
              <a:schemeClr val="dk1"/>
            </a:solidFill>
            <a:prstDash val="solid"/>
            <a:miter lim="800000"/>
            <a:headEnd type="none" w="sm" len="sm"/>
            <a:tailEnd type="triangle" w="med" len="med"/>
          </a:ln>
        </p:spPr>
      </p:cxnSp>
      <p:cxnSp>
        <p:nvCxnSpPr>
          <p:cNvPr id="368" name="Google Shape;368;p24"/>
          <p:cNvCxnSpPr/>
          <p:nvPr/>
        </p:nvCxnSpPr>
        <p:spPr>
          <a:xfrm>
            <a:off x="5500837" y="5976606"/>
            <a:ext cx="6406240" cy="0"/>
          </a:xfrm>
          <a:prstGeom prst="straightConnector1">
            <a:avLst/>
          </a:prstGeom>
          <a:noFill/>
          <a:ln w="38100" cap="flat" cmpd="sng">
            <a:solidFill>
              <a:schemeClr val="dk1"/>
            </a:solidFill>
            <a:prstDash val="solid"/>
            <a:miter lim="800000"/>
            <a:headEnd type="none" w="sm" len="sm"/>
            <a:tailEnd type="triangle" w="med" len="med"/>
          </a:ln>
        </p:spPr>
      </p:cxnSp>
      <p:sp>
        <p:nvSpPr>
          <p:cNvPr id="369" name="Google Shape;369;p24"/>
          <p:cNvSpPr/>
          <p:nvPr/>
        </p:nvSpPr>
        <p:spPr>
          <a:xfrm>
            <a:off x="5506278" y="1277385"/>
            <a:ext cx="6221896" cy="4699221"/>
          </a:xfrm>
          <a:custGeom>
            <a:avLst/>
            <a:gdLst/>
            <a:ahLst/>
            <a:cxnLst/>
            <a:rect l="l" t="t" r="r" b="b"/>
            <a:pathLst>
              <a:path w="6221896" h="4699221" extrusionOk="0">
                <a:moveTo>
                  <a:pt x="0" y="4699221"/>
                </a:moveTo>
                <a:cubicBezTo>
                  <a:pt x="1151282" y="2350604"/>
                  <a:pt x="2302565" y="1988"/>
                  <a:pt x="3339548" y="0"/>
                </a:cubicBezTo>
                <a:cubicBezTo>
                  <a:pt x="4376531" y="-1988"/>
                  <a:pt x="6221896" y="4687294"/>
                  <a:pt x="6221896" y="4687294"/>
                </a:cubicBezTo>
                <a:lnTo>
                  <a:pt x="6221896" y="4687294"/>
                </a:lnTo>
              </a:path>
            </a:pathLst>
          </a:custGeom>
          <a:no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cxnSp>
        <p:nvCxnSpPr>
          <p:cNvPr id="370" name="Google Shape;370;p24"/>
          <p:cNvCxnSpPr/>
          <p:nvPr/>
        </p:nvCxnSpPr>
        <p:spPr>
          <a:xfrm>
            <a:off x="7354957" y="1144019"/>
            <a:ext cx="0" cy="4846320"/>
          </a:xfrm>
          <a:prstGeom prst="straightConnector1">
            <a:avLst/>
          </a:prstGeom>
          <a:noFill/>
          <a:ln w="38100" cap="flat" cmpd="sng">
            <a:solidFill>
              <a:srgbClr val="7030A0"/>
            </a:solidFill>
            <a:prstDash val="dash"/>
            <a:miter lim="800000"/>
            <a:headEnd type="none" w="sm" len="sm"/>
            <a:tailEnd type="none" w="sm" len="sm"/>
          </a:ln>
        </p:spPr>
      </p:cxnSp>
      <p:cxnSp>
        <p:nvCxnSpPr>
          <p:cNvPr id="371" name="Google Shape;371;p24"/>
          <p:cNvCxnSpPr/>
          <p:nvPr/>
        </p:nvCxnSpPr>
        <p:spPr>
          <a:xfrm>
            <a:off x="10015993" y="1130286"/>
            <a:ext cx="0" cy="4846320"/>
          </a:xfrm>
          <a:prstGeom prst="straightConnector1">
            <a:avLst/>
          </a:prstGeom>
          <a:noFill/>
          <a:ln w="38100" cap="flat" cmpd="sng">
            <a:solidFill>
              <a:srgbClr val="7030A0"/>
            </a:solidFill>
            <a:prstDash val="dash"/>
            <a:miter lim="800000"/>
            <a:headEnd type="none" w="sm" len="sm"/>
            <a:tailEnd type="none" w="sm" len="sm"/>
          </a:ln>
        </p:spPr>
      </p:cxnSp>
      <p:sp>
        <p:nvSpPr>
          <p:cNvPr id="372" name="Google Shape;372;p24"/>
          <p:cNvSpPr txBox="1"/>
          <p:nvPr/>
        </p:nvSpPr>
        <p:spPr>
          <a:xfrm>
            <a:off x="5600301" y="497688"/>
            <a:ext cx="164227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R" sz="1800" b="0" i="1" u="none" strike="noStrike" cap="none">
                <a:solidFill>
                  <a:schemeClr val="dk1"/>
                </a:solidFill>
                <a:latin typeface="Barlow"/>
                <a:ea typeface="Barlow"/>
                <a:cs typeface="Barlow"/>
                <a:sym typeface="Barlow"/>
              </a:rPr>
              <a:t>Economías</a:t>
            </a:r>
            <a:endParaRPr/>
          </a:p>
          <a:p>
            <a:pPr marL="0" marR="0" lvl="0" indent="0" algn="ctr" rtl="0">
              <a:spcBef>
                <a:spcPts val="0"/>
              </a:spcBef>
              <a:spcAft>
                <a:spcPts val="0"/>
              </a:spcAft>
              <a:buNone/>
            </a:pPr>
            <a:r>
              <a:rPr lang="es-CR" sz="1800" b="0" i="1" u="none" strike="noStrike" cap="none">
                <a:solidFill>
                  <a:schemeClr val="dk1"/>
                </a:solidFill>
                <a:latin typeface="Barlow"/>
                <a:ea typeface="Barlow"/>
                <a:cs typeface="Barlow"/>
                <a:sym typeface="Barlow"/>
              </a:rPr>
              <a:t>pre-industriales</a:t>
            </a:r>
            <a:endParaRPr sz="1800" b="0" i="1" u="none" strike="noStrike" cap="none">
              <a:solidFill>
                <a:schemeClr val="dk1"/>
              </a:solidFill>
              <a:latin typeface="Barlow"/>
              <a:ea typeface="Barlow"/>
              <a:cs typeface="Barlow"/>
              <a:sym typeface="Barlow"/>
            </a:endParaRPr>
          </a:p>
        </p:txBody>
      </p:sp>
      <p:sp>
        <p:nvSpPr>
          <p:cNvPr id="373" name="Google Shape;373;p24"/>
          <p:cNvSpPr txBox="1"/>
          <p:nvPr/>
        </p:nvSpPr>
        <p:spPr>
          <a:xfrm>
            <a:off x="7882820" y="497687"/>
            <a:ext cx="164227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R" sz="1800" b="0" i="1" u="none" strike="noStrike" cap="none">
                <a:solidFill>
                  <a:schemeClr val="dk1"/>
                </a:solidFill>
                <a:latin typeface="Barlow"/>
                <a:ea typeface="Barlow"/>
                <a:cs typeface="Barlow"/>
                <a:sym typeface="Barlow"/>
              </a:rPr>
              <a:t>Economías</a:t>
            </a:r>
            <a:endParaRPr/>
          </a:p>
          <a:p>
            <a:pPr marL="0" marR="0" lvl="0" indent="0" algn="ctr" rtl="0">
              <a:spcBef>
                <a:spcPts val="0"/>
              </a:spcBef>
              <a:spcAft>
                <a:spcPts val="0"/>
              </a:spcAft>
              <a:buNone/>
            </a:pPr>
            <a:r>
              <a:rPr lang="es-CR" sz="1800" b="0" i="1" u="none" strike="noStrike" cap="none">
                <a:solidFill>
                  <a:schemeClr val="dk1"/>
                </a:solidFill>
                <a:latin typeface="Barlow"/>
                <a:ea typeface="Barlow"/>
                <a:cs typeface="Barlow"/>
                <a:sym typeface="Barlow"/>
              </a:rPr>
              <a:t>industriales</a:t>
            </a:r>
            <a:endParaRPr/>
          </a:p>
        </p:txBody>
      </p:sp>
      <p:sp>
        <p:nvSpPr>
          <p:cNvPr id="374" name="Google Shape;374;p24"/>
          <p:cNvSpPr txBox="1"/>
          <p:nvPr/>
        </p:nvSpPr>
        <p:spPr>
          <a:xfrm>
            <a:off x="10264803" y="472045"/>
            <a:ext cx="1767973"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R" sz="1800" b="0" i="1" u="none" strike="noStrike" cap="none">
                <a:solidFill>
                  <a:schemeClr val="dk1"/>
                </a:solidFill>
                <a:latin typeface="Barlow"/>
                <a:ea typeface="Barlow"/>
                <a:cs typeface="Barlow"/>
                <a:sym typeface="Barlow"/>
              </a:rPr>
              <a:t>Economías</a:t>
            </a:r>
            <a:endParaRPr/>
          </a:p>
          <a:p>
            <a:pPr marL="0" marR="0" lvl="0" indent="0" algn="ctr" rtl="0">
              <a:spcBef>
                <a:spcPts val="0"/>
              </a:spcBef>
              <a:spcAft>
                <a:spcPts val="0"/>
              </a:spcAft>
              <a:buNone/>
            </a:pPr>
            <a:r>
              <a:rPr lang="es-CR" sz="1800" b="0" i="1" u="none" strike="noStrike" cap="none">
                <a:solidFill>
                  <a:schemeClr val="dk1"/>
                </a:solidFill>
                <a:latin typeface="Barlow"/>
                <a:ea typeface="Barlow"/>
                <a:cs typeface="Barlow"/>
                <a:sym typeface="Barlow"/>
              </a:rPr>
              <a:t>post-industriales</a:t>
            </a:r>
            <a:endParaRPr sz="1800" b="0" i="1" u="none" strike="noStrike" cap="none">
              <a:solidFill>
                <a:schemeClr val="dk1"/>
              </a:solidFill>
              <a:latin typeface="Barlow"/>
              <a:ea typeface="Barlow"/>
              <a:cs typeface="Barlow"/>
              <a:sym typeface="Barlow"/>
            </a:endParaRPr>
          </a:p>
          <a:p>
            <a:pPr marL="0" marR="0" lvl="0" indent="0" algn="ctr" rtl="0">
              <a:spcBef>
                <a:spcPts val="0"/>
              </a:spcBef>
              <a:spcAft>
                <a:spcPts val="0"/>
              </a:spcAft>
              <a:buNone/>
            </a:pPr>
            <a:r>
              <a:rPr lang="es-CR" sz="1400" b="0" i="1" u="none" strike="noStrike" cap="none">
                <a:solidFill>
                  <a:schemeClr val="dk1"/>
                </a:solidFill>
                <a:latin typeface="Barlow"/>
                <a:ea typeface="Barlow"/>
                <a:cs typeface="Barlow"/>
                <a:sym typeface="Barlow"/>
              </a:rPr>
              <a:t>(servicios y alta tecnología)</a:t>
            </a:r>
            <a:endParaRPr/>
          </a:p>
        </p:txBody>
      </p:sp>
      <p:sp>
        <p:nvSpPr>
          <p:cNvPr id="375" name="Google Shape;375;p24"/>
          <p:cNvSpPr txBox="1"/>
          <p:nvPr/>
        </p:nvSpPr>
        <p:spPr>
          <a:xfrm rot="-5400000">
            <a:off x="4233395" y="3175379"/>
            <a:ext cx="21536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R" sz="1800" b="1" i="0" u="none" strike="noStrike" cap="none">
                <a:solidFill>
                  <a:srgbClr val="002060"/>
                </a:solidFill>
                <a:latin typeface="Calibri"/>
                <a:ea typeface="Calibri"/>
                <a:cs typeface="Calibri"/>
                <a:sym typeface="Calibri"/>
              </a:rPr>
              <a:t>Deterioro ambiental </a:t>
            </a:r>
            <a:endParaRPr/>
          </a:p>
        </p:txBody>
      </p:sp>
      <p:sp>
        <p:nvSpPr>
          <p:cNvPr id="376" name="Google Shape;376;p24"/>
          <p:cNvSpPr txBox="1"/>
          <p:nvPr/>
        </p:nvSpPr>
        <p:spPr>
          <a:xfrm>
            <a:off x="7750762" y="5939039"/>
            <a:ext cx="19063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R" sz="1800" b="1">
                <a:solidFill>
                  <a:srgbClr val="002060"/>
                </a:solidFill>
                <a:latin typeface="Calibri"/>
                <a:ea typeface="Calibri"/>
                <a:cs typeface="Calibri"/>
                <a:sym typeface="Calibri"/>
              </a:rPr>
              <a:t>Ingreso per cápita</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5"/>
          <p:cNvSpPr txBox="1">
            <a:spLocks noGrp="1"/>
          </p:cNvSpPr>
          <p:nvPr>
            <p:ph type="title"/>
          </p:nvPr>
        </p:nvSpPr>
        <p:spPr>
          <a:xfrm>
            <a:off x="437949" y="202440"/>
            <a:ext cx="10915851" cy="73215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s-CR"/>
              <a:t>Curva Kuznets ambiental (2)</a:t>
            </a:r>
            <a:endParaRPr/>
          </a:p>
        </p:txBody>
      </p:sp>
      <p:sp>
        <p:nvSpPr>
          <p:cNvPr id="382" name="Google Shape;382;p25"/>
          <p:cNvSpPr txBox="1">
            <a:spLocks noGrp="1"/>
          </p:cNvSpPr>
          <p:nvPr>
            <p:ph type="body" idx="1"/>
          </p:nvPr>
        </p:nvSpPr>
        <p:spPr>
          <a:xfrm>
            <a:off x="381663" y="993913"/>
            <a:ext cx="11553245" cy="5295569"/>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rgbClr val="9C247B"/>
              </a:buClr>
              <a:buSzPts val="2200"/>
              <a:buChar char="•"/>
            </a:pPr>
            <a:r>
              <a:rPr lang="es-CR" sz="2200"/>
              <a:t>La relación entre crecimiento económico y la calidad del medio ambiente, e intenta explicar que a corto plazo el crecimiento económico propicia un mayor deterioro ambiental, pero que al largo plazo ese crecimiento beneficiaria al medio ambiente.</a:t>
            </a:r>
            <a:endParaRPr/>
          </a:p>
          <a:p>
            <a:pPr marL="228600" lvl="0" indent="-88900" algn="just" rtl="0">
              <a:lnSpc>
                <a:spcPct val="90000"/>
              </a:lnSpc>
              <a:spcBef>
                <a:spcPts val="1000"/>
              </a:spcBef>
              <a:spcAft>
                <a:spcPts val="0"/>
              </a:spcAft>
              <a:buClr>
                <a:srgbClr val="9C247B"/>
              </a:buClr>
              <a:buSzPts val="2200"/>
              <a:buNone/>
            </a:pPr>
            <a:endParaRPr sz="2200"/>
          </a:p>
          <a:p>
            <a:pPr marL="228600" lvl="0" indent="-228600" algn="just" rtl="0">
              <a:lnSpc>
                <a:spcPct val="90000"/>
              </a:lnSpc>
              <a:spcBef>
                <a:spcPts val="1000"/>
              </a:spcBef>
              <a:spcAft>
                <a:spcPts val="0"/>
              </a:spcAft>
              <a:buClr>
                <a:srgbClr val="9C247B"/>
              </a:buClr>
              <a:buSzPts val="2200"/>
              <a:buChar char="•"/>
            </a:pPr>
            <a:r>
              <a:rPr lang="es-CR" sz="2200"/>
              <a:t>El incremento del ingreso también se relaciona con el desarrollo industrial, es decir, en países con bajos ingresos están las industrias más contaminantes y los países con más ingresos estarán las industrias basadas en servicios, conocimiento y alta tecnología.</a:t>
            </a:r>
            <a:endParaRPr/>
          </a:p>
          <a:p>
            <a:pPr marL="228600" lvl="0" indent="-88900" algn="just" rtl="0">
              <a:lnSpc>
                <a:spcPct val="90000"/>
              </a:lnSpc>
              <a:spcBef>
                <a:spcPts val="1000"/>
              </a:spcBef>
              <a:spcAft>
                <a:spcPts val="0"/>
              </a:spcAft>
              <a:buClr>
                <a:srgbClr val="9C247B"/>
              </a:buClr>
              <a:buSzPts val="2200"/>
              <a:buNone/>
            </a:pPr>
            <a:endParaRPr sz="2200" b="1"/>
          </a:p>
          <a:p>
            <a:pPr marL="228600" lvl="0" indent="-228600" algn="just" rtl="0">
              <a:lnSpc>
                <a:spcPct val="90000"/>
              </a:lnSpc>
              <a:spcBef>
                <a:spcPts val="1000"/>
              </a:spcBef>
              <a:spcAft>
                <a:spcPts val="0"/>
              </a:spcAft>
              <a:buClr>
                <a:srgbClr val="9C247B"/>
              </a:buClr>
              <a:buSzPts val="2200"/>
              <a:buChar char="•"/>
            </a:pPr>
            <a:r>
              <a:rPr lang="es-CR" sz="2200" b="1"/>
              <a:t>Ambiente como bien de lujo: </a:t>
            </a:r>
            <a:r>
              <a:rPr lang="es-CR" sz="2200"/>
              <a:t>Considerando que el ambiente pasara a ser un bien de lujo y que los demandantes aumentan sus ingresos, esto permite a los países la creación de políticas y normas que regulen las emisiones y desechos de las industrias sin que creen un perjuicio económico dentro del territorio. </a:t>
            </a:r>
            <a:endParaRPr/>
          </a:p>
          <a:p>
            <a:pPr marL="228600" lvl="0" indent="-88900" algn="just" rtl="0">
              <a:lnSpc>
                <a:spcPct val="90000"/>
              </a:lnSpc>
              <a:spcBef>
                <a:spcPts val="1000"/>
              </a:spcBef>
              <a:spcAft>
                <a:spcPts val="0"/>
              </a:spcAft>
              <a:buClr>
                <a:srgbClr val="9C247B"/>
              </a:buClr>
              <a:buSzPts val="2200"/>
              <a:buNone/>
            </a:pPr>
            <a:endParaRPr sz="2200"/>
          </a:p>
          <a:p>
            <a:pPr marL="228600" lvl="0" indent="-88900" algn="just" rtl="0">
              <a:lnSpc>
                <a:spcPct val="90000"/>
              </a:lnSpc>
              <a:spcBef>
                <a:spcPts val="1000"/>
              </a:spcBef>
              <a:spcAft>
                <a:spcPts val="0"/>
              </a:spcAft>
              <a:buClr>
                <a:srgbClr val="9C247B"/>
              </a:buClr>
              <a:buSzPts val="2200"/>
              <a:buNone/>
            </a:pPr>
            <a:endParaRPr sz="2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26"/>
          <p:cNvSpPr txBox="1">
            <a:spLocks noGrp="1"/>
          </p:cNvSpPr>
          <p:nvPr>
            <p:ph type="title"/>
          </p:nvPr>
        </p:nvSpPr>
        <p:spPr>
          <a:xfrm>
            <a:off x="437949" y="202440"/>
            <a:ext cx="10915851" cy="73215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s-CR"/>
              <a:t>Curva Kuznets ambiental (3)</a:t>
            </a:r>
            <a:endParaRPr/>
          </a:p>
        </p:txBody>
      </p:sp>
      <p:sp>
        <p:nvSpPr>
          <p:cNvPr id="388" name="Google Shape;388;p26"/>
          <p:cNvSpPr txBox="1">
            <a:spLocks noGrp="1"/>
          </p:cNvSpPr>
          <p:nvPr>
            <p:ph type="body" idx="1"/>
          </p:nvPr>
        </p:nvSpPr>
        <p:spPr>
          <a:xfrm>
            <a:off x="381663" y="993913"/>
            <a:ext cx="11553245" cy="5295569"/>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rgbClr val="9C247B"/>
              </a:buClr>
              <a:buSzPts val="2200"/>
              <a:buChar char="•"/>
            </a:pPr>
            <a:r>
              <a:rPr lang="es-CR" sz="2200" b="1"/>
              <a:t>Progreso tecnológico: </a:t>
            </a:r>
            <a:r>
              <a:rPr lang="es-CR" sz="2200"/>
              <a:t>Las mejoras tecnológicas en los procesos productivos de las industrias así como de empresas de servicios impactan positivamente la calidad ambiental, suponiendo que aumentan la eficiencia de los procesos productivos con ello una reducción en el uso de insumos y materias primas, también permite la sustitución de materiales altamente contaminantes por otros más saludables ambientalmente. </a:t>
            </a:r>
            <a:endParaRPr/>
          </a:p>
          <a:p>
            <a:pPr marL="228600" lvl="0" indent="-88900" algn="just" rtl="0">
              <a:lnSpc>
                <a:spcPct val="90000"/>
              </a:lnSpc>
              <a:spcBef>
                <a:spcPts val="1000"/>
              </a:spcBef>
              <a:spcAft>
                <a:spcPts val="0"/>
              </a:spcAft>
              <a:buClr>
                <a:srgbClr val="9C247B"/>
              </a:buClr>
              <a:buSzPts val="2200"/>
              <a:buNone/>
            </a:pPr>
            <a:endParaRPr sz="2200"/>
          </a:p>
          <a:p>
            <a:pPr marL="228600" lvl="0" indent="-228600" algn="just" rtl="0">
              <a:lnSpc>
                <a:spcPct val="90000"/>
              </a:lnSpc>
              <a:spcBef>
                <a:spcPts val="1000"/>
              </a:spcBef>
              <a:spcAft>
                <a:spcPts val="0"/>
              </a:spcAft>
              <a:buClr>
                <a:srgbClr val="9C247B"/>
              </a:buClr>
              <a:buSzPts val="2200"/>
              <a:buChar char="•"/>
            </a:pPr>
            <a:r>
              <a:rPr lang="es-CR" sz="2200" b="1"/>
              <a:t>Regulaciones ambientales: </a:t>
            </a:r>
            <a:r>
              <a:rPr lang="es-CR" sz="2200"/>
              <a:t>Las regulaciones ambientales son la respuesta de las instituciones nacionales e internacionales para regular de manera política a las empresas e individuos y su relación con el medio ambiente. Simultáneamente, estas instituciones también pueden ser de carácter privado que mediante sus políticas internas pueden involucrar a sus usuarios en las actividades y mejoras ambientales que realizan.  </a:t>
            </a:r>
            <a:endParaRPr/>
          </a:p>
          <a:p>
            <a:pPr marL="228600" lvl="0" indent="-88900" algn="just" rtl="0">
              <a:lnSpc>
                <a:spcPct val="90000"/>
              </a:lnSpc>
              <a:spcBef>
                <a:spcPts val="1000"/>
              </a:spcBef>
              <a:spcAft>
                <a:spcPts val="0"/>
              </a:spcAft>
              <a:buClr>
                <a:srgbClr val="9C247B"/>
              </a:buClr>
              <a:buSzPts val="2200"/>
              <a:buNone/>
            </a:pPr>
            <a:endParaRPr sz="2200"/>
          </a:p>
          <a:p>
            <a:pPr marL="228600" lvl="0" indent="-88900" algn="just" rtl="0">
              <a:lnSpc>
                <a:spcPct val="90000"/>
              </a:lnSpc>
              <a:spcBef>
                <a:spcPts val="1000"/>
              </a:spcBef>
              <a:spcAft>
                <a:spcPts val="0"/>
              </a:spcAft>
              <a:buClr>
                <a:srgbClr val="9C247B"/>
              </a:buClr>
              <a:buSzPts val="2200"/>
              <a:buNone/>
            </a:pPr>
            <a:endParaRPr sz="2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7"/>
          <p:cNvSpPr txBox="1">
            <a:spLocks noGrp="1"/>
          </p:cNvSpPr>
          <p:nvPr>
            <p:ph type="title"/>
          </p:nvPr>
        </p:nvSpPr>
        <p:spPr>
          <a:xfrm>
            <a:off x="437949" y="202440"/>
            <a:ext cx="10915851" cy="73215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s-CR"/>
              <a:t>Argumentos en contra de CKA (1)</a:t>
            </a:r>
            <a:endParaRPr/>
          </a:p>
        </p:txBody>
      </p:sp>
      <p:sp>
        <p:nvSpPr>
          <p:cNvPr id="394" name="Google Shape;394;p27"/>
          <p:cNvSpPr txBox="1">
            <a:spLocks noGrp="1"/>
          </p:cNvSpPr>
          <p:nvPr>
            <p:ph type="body" idx="1"/>
          </p:nvPr>
        </p:nvSpPr>
        <p:spPr>
          <a:xfrm>
            <a:off x="381663" y="993913"/>
            <a:ext cx="11553245" cy="5295569"/>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rgbClr val="9C247B"/>
              </a:buClr>
              <a:buSzPts val="2200"/>
              <a:buChar char="•"/>
            </a:pPr>
            <a:r>
              <a:rPr lang="es-CR" sz="2200" b="1"/>
              <a:t>Efecto composición: </a:t>
            </a:r>
            <a:r>
              <a:rPr lang="es-CR" sz="2200"/>
              <a:t>es la consecuencia del efecto escala, que explica que entre mayor sea el crecimiento económico habrá una mayor degradación en forma de residuos, emisiones y extracción de recursos; este efecto concibe el hecho de que el detrimento de la calidad ambiental es una condición necesaria para el desarrollo. </a:t>
            </a:r>
            <a:endParaRPr/>
          </a:p>
          <a:p>
            <a:pPr marL="228600" lvl="0" indent="-88900" algn="just" rtl="0">
              <a:lnSpc>
                <a:spcPct val="90000"/>
              </a:lnSpc>
              <a:spcBef>
                <a:spcPts val="1000"/>
              </a:spcBef>
              <a:spcAft>
                <a:spcPts val="0"/>
              </a:spcAft>
              <a:buClr>
                <a:srgbClr val="9C247B"/>
              </a:buClr>
              <a:buSzPts val="2200"/>
              <a:buNone/>
            </a:pPr>
            <a:endParaRPr sz="2200"/>
          </a:p>
          <a:p>
            <a:pPr marL="228600" lvl="0" indent="-228600" algn="just" rtl="0">
              <a:lnSpc>
                <a:spcPct val="90000"/>
              </a:lnSpc>
              <a:spcBef>
                <a:spcPts val="1000"/>
              </a:spcBef>
              <a:spcAft>
                <a:spcPts val="0"/>
              </a:spcAft>
              <a:buClr>
                <a:srgbClr val="9C247B"/>
              </a:buClr>
              <a:buSzPts val="2200"/>
              <a:buChar char="•"/>
            </a:pPr>
            <a:r>
              <a:rPr lang="es-CR" sz="2200" b="1"/>
              <a:t>Efecto desplazamiento</a:t>
            </a:r>
            <a:r>
              <a:rPr lang="es-CR" sz="2200"/>
              <a:t>: proceso de desplazamiento no es sinónimo de mejora ambiental dado a que el único que se beneficia es el país desarrollado que exporta su “contaminación” a otro país en vías de desarrollo, pero las condiciones de degradación siguen siendo las mismas convirtiéndolos en “paraísos de contaminación”.</a:t>
            </a:r>
            <a:endParaRPr/>
          </a:p>
          <a:p>
            <a:pPr marL="228600" lvl="0" indent="-88900" algn="just" rtl="0">
              <a:lnSpc>
                <a:spcPct val="90000"/>
              </a:lnSpc>
              <a:spcBef>
                <a:spcPts val="1000"/>
              </a:spcBef>
              <a:spcAft>
                <a:spcPts val="0"/>
              </a:spcAft>
              <a:buClr>
                <a:srgbClr val="9C247B"/>
              </a:buClr>
              <a:buSzPts val="2200"/>
              <a:buNone/>
            </a:pPr>
            <a:endParaRPr sz="2200"/>
          </a:p>
          <a:p>
            <a:pPr marL="228600" lvl="0" indent="-228600" algn="just" rtl="0">
              <a:lnSpc>
                <a:spcPct val="90000"/>
              </a:lnSpc>
              <a:spcBef>
                <a:spcPts val="1000"/>
              </a:spcBef>
              <a:spcAft>
                <a:spcPts val="0"/>
              </a:spcAft>
              <a:buClr>
                <a:srgbClr val="9C247B"/>
              </a:buClr>
              <a:buSzPts val="2200"/>
              <a:buChar char="•"/>
            </a:pPr>
            <a:r>
              <a:rPr lang="es-CR" sz="2200" b="1"/>
              <a:t>Free riders: </a:t>
            </a:r>
            <a:r>
              <a:rPr lang="es-CR" sz="2200"/>
              <a:t>aunque algunos países promueven políticas ambientales más estrictas y sus pobladores asumen los costos, hay países que van en la línea contraria, suponiendo que los demás asumirán los costos de la protección y regeneración ambiental. </a:t>
            </a:r>
            <a:endParaRPr/>
          </a:p>
          <a:p>
            <a:pPr marL="0" lvl="0" indent="0" algn="just" rtl="0">
              <a:lnSpc>
                <a:spcPct val="90000"/>
              </a:lnSpc>
              <a:spcBef>
                <a:spcPts val="1000"/>
              </a:spcBef>
              <a:spcAft>
                <a:spcPts val="0"/>
              </a:spcAft>
              <a:buClr>
                <a:srgbClr val="9C247B"/>
              </a:buClr>
              <a:buSzPts val="2200"/>
              <a:buNone/>
            </a:pP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
          <p:cNvSpPr txBox="1">
            <a:spLocks noGrp="1"/>
          </p:cNvSpPr>
          <p:nvPr>
            <p:ph type="title"/>
          </p:nvPr>
        </p:nvSpPr>
        <p:spPr>
          <a:xfrm>
            <a:off x="838200" y="365126"/>
            <a:ext cx="10515600" cy="70809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s-CR">
                <a:latin typeface="Barlow SemiBold"/>
                <a:ea typeface="Barlow SemiBold"/>
                <a:cs typeface="Barlow SemiBold"/>
                <a:sym typeface="Barlow SemiBold"/>
              </a:rPr>
              <a:t>Comercio de servicios</a:t>
            </a:r>
            <a:endParaRPr/>
          </a:p>
        </p:txBody>
      </p:sp>
      <p:pic>
        <p:nvPicPr>
          <p:cNvPr id="3" name="Picture 2">
            <a:extLst>
              <a:ext uri="{FF2B5EF4-FFF2-40B4-BE49-F238E27FC236}">
                <a16:creationId xmlns:a16="http://schemas.microsoft.com/office/drawing/2014/main" id="{888A1056-B3E9-828D-0DE8-7E50858422AF}"/>
              </a:ext>
            </a:extLst>
          </p:cNvPr>
          <p:cNvPicPr>
            <a:picLocks noChangeAspect="1"/>
          </p:cNvPicPr>
          <p:nvPr/>
        </p:nvPicPr>
        <p:blipFill>
          <a:blip r:embed="rId3"/>
          <a:stretch>
            <a:fillRect/>
          </a:stretch>
        </p:blipFill>
        <p:spPr>
          <a:xfrm>
            <a:off x="1303522" y="1073218"/>
            <a:ext cx="10050278" cy="474411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28" descr="Mano de una persona&#10;&#10;Descripción generada automáticamente con confianza media"/>
          <p:cNvPicPr preferRelativeResize="0">
            <a:picLocks noGrp="1"/>
          </p:cNvPicPr>
          <p:nvPr>
            <p:ph type="pic" idx="2"/>
          </p:nvPr>
        </p:nvPicPr>
        <p:blipFill rotWithShape="1">
          <a:blip r:embed="rId3">
            <a:alphaModFix/>
          </a:blip>
          <a:srcRect l="30963" r="30963"/>
          <a:stretch/>
        </p:blipFill>
        <p:spPr>
          <a:xfrm>
            <a:off x="7196547" y="-19585"/>
            <a:ext cx="5013871" cy="6893644"/>
          </a:xfrm>
          <a:prstGeom prst="rect">
            <a:avLst/>
          </a:prstGeom>
          <a:solidFill>
            <a:srgbClr val="CE801C"/>
          </a:solidFill>
          <a:ln>
            <a:noFill/>
          </a:ln>
        </p:spPr>
      </p:pic>
      <p:sp>
        <p:nvSpPr>
          <p:cNvPr id="400" name="Google Shape;400;p28"/>
          <p:cNvSpPr txBox="1">
            <a:spLocks noGrp="1"/>
          </p:cNvSpPr>
          <p:nvPr>
            <p:ph type="ctrTitle"/>
          </p:nvPr>
        </p:nvSpPr>
        <p:spPr>
          <a:xfrm>
            <a:off x="551234" y="2075674"/>
            <a:ext cx="6219217" cy="23876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None/>
            </a:pPr>
            <a:r>
              <a:rPr lang="es-CR">
                <a:latin typeface="Barlow SemiBold"/>
                <a:ea typeface="Barlow SemiBold"/>
                <a:cs typeface="Barlow SemiBold"/>
                <a:sym typeface="Barlow SemiBold"/>
              </a:rPr>
              <a:t>Ambiente como elemento de valor para las organizaciones</a:t>
            </a:r>
            <a:endParaRPr/>
          </a:p>
        </p:txBody>
      </p:sp>
      <p:sp>
        <p:nvSpPr>
          <p:cNvPr id="401" name="Google Shape;401;p28"/>
          <p:cNvSpPr txBox="1">
            <a:spLocks noGrp="1"/>
          </p:cNvSpPr>
          <p:nvPr>
            <p:ph type="subTitle" idx="1"/>
          </p:nvPr>
        </p:nvSpPr>
        <p:spPr>
          <a:xfrm>
            <a:off x="551234" y="4555349"/>
            <a:ext cx="6219217" cy="16557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9"/>
          <p:cNvSpPr txBox="1">
            <a:spLocks noGrp="1"/>
          </p:cNvSpPr>
          <p:nvPr>
            <p:ph type="title"/>
          </p:nvPr>
        </p:nvSpPr>
        <p:spPr>
          <a:xfrm>
            <a:off x="418699" y="365125"/>
            <a:ext cx="6780222"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s-CR">
                <a:latin typeface="Barlow SemiBold"/>
                <a:ea typeface="Barlow SemiBold"/>
                <a:cs typeface="Barlow SemiBold"/>
                <a:sym typeface="Barlow SemiBold"/>
              </a:rPr>
              <a:t>Sostenibilidad y valor agregado (1)</a:t>
            </a:r>
            <a:endParaRPr/>
          </a:p>
        </p:txBody>
      </p:sp>
      <p:sp>
        <p:nvSpPr>
          <p:cNvPr id="407" name="Google Shape;407;p29"/>
          <p:cNvSpPr txBox="1">
            <a:spLocks noGrp="1"/>
          </p:cNvSpPr>
          <p:nvPr>
            <p:ph type="body" idx="1"/>
          </p:nvPr>
        </p:nvSpPr>
        <p:spPr>
          <a:xfrm>
            <a:off x="481263" y="1825625"/>
            <a:ext cx="6391025" cy="4932984"/>
          </a:xfrm>
          <a:prstGeom prst="rect">
            <a:avLst/>
          </a:prstGeom>
          <a:noFill/>
          <a:ln>
            <a:noFill/>
          </a:ln>
        </p:spPr>
        <p:txBody>
          <a:bodyPr spcFirstLastPara="1" wrap="square" lIns="91425" tIns="45700" rIns="91425" bIns="45700" anchor="t" anchorCtr="0">
            <a:normAutofit fontScale="85000" lnSpcReduction="20000"/>
          </a:bodyPr>
          <a:lstStyle/>
          <a:p>
            <a:pPr marL="0" lvl="0" indent="0" algn="just" rtl="0">
              <a:lnSpc>
                <a:spcPct val="90000"/>
              </a:lnSpc>
              <a:spcBef>
                <a:spcPts val="0"/>
              </a:spcBef>
              <a:spcAft>
                <a:spcPts val="0"/>
              </a:spcAft>
              <a:buClr>
                <a:schemeClr val="dk1"/>
              </a:buClr>
              <a:buSzPct val="100000"/>
              <a:buFont typeface="Arial"/>
              <a:buNone/>
            </a:pPr>
            <a:r>
              <a:rPr lang="es-CR"/>
              <a:t>El rubro ambiental dentro de las organizaciones generalmente se asocia con un gasto o como parte de la “responsabilidad” social o ambiental. </a:t>
            </a:r>
            <a:endParaRPr/>
          </a:p>
          <a:p>
            <a:pPr marL="0" lvl="0" indent="0" algn="just" rtl="0">
              <a:lnSpc>
                <a:spcPct val="90000"/>
              </a:lnSpc>
              <a:spcBef>
                <a:spcPts val="1000"/>
              </a:spcBef>
              <a:spcAft>
                <a:spcPts val="0"/>
              </a:spcAft>
              <a:buClr>
                <a:schemeClr val="dk1"/>
              </a:buClr>
              <a:buSzPct val="100000"/>
              <a:buFont typeface="Arial"/>
              <a:buNone/>
            </a:pPr>
            <a:endParaRPr/>
          </a:p>
          <a:p>
            <a:pPr marL="0" lvl="0" indent="0" algn="just" rtl="0">
              <a:lnSpc>
                <a:spcPct val="90000"/>
              </a:lnSpc>
              <a:spcBef>
                <a:spcPts val="1000"/>
              </a:spcBef>
              <a:spcAft>
                <a:spcPts val="0"/>
              </a:spcAft>
              <a:buClr>
                <a:schemeClr val="dk1"/>
              </a:buClr>
              <a:buSzPct val="100000"/>
              <a:buFont typeface="Arial"/>
              <a:buNone/>
            </a:pPr>
            <a:r>
              <a:rPr lang="es-CR"/>
              <a:t>Estas consideraciones parten del enfoque economicista de que los recursos –incluido las personas- están al servicio de la economía y no al contrario.</a:t>
            </a:r>
            <a:endParaRPr/>
          </a:p>
          <a:p>
            <a:pPr marL="0" lvl="0" indent="0" algn="just" rtl="0">
              <a:lnSpc>
                <a:spcPct val="90000"/>
              </a:lnSpc>
              <a:spcBef>
                <a:spcPts val="1000"/>
              </a:spcBef>
              <a:spcAft>
                <a:spcPts val="0"/>
              </a:spcAft>
              <a:buClr>
                <a:schemeClr val="dk1"/>
              </a:buClr>
              <a:buSzPct val="100000"/>
              <a:buFont typeface="Arial"/>
              <a:buNone/>
            </a:pPr>
            <a:endParaRPr/>
          </a:p>
          <a:p>
            <a:pPr marL="0" lvl="0" indent="0" algn="just" rtl="0">
              <a:lnSpc>
                <a:spcPct val="90000"/>
              </a:lnSpc>
              <a:spcBef>
                <a:spcPts val="1000"/>
              </a:spcBef>
              <a:spcAft>
                <a:spcPts val="0"/>
              </a:spcAft>
              <a:buClr>
                <a:schemeClr val="dk1"/>
              </a:buClr>
              <a:buSzPct val="100000"/>
              <a:buFont typeface="Arial"/>
              <a:buNone/>
            </a:pPr>
            <a:r>
              <a:rPr lang="es-CR"/>
              <a:t>El escenario optimo es considerar que los rubros ambientales en el marco de los procesos productivos, productos finales y el manejo de desechos y residuos, pueden ser parte de las ventajas competitivas y la diferenciación. </a:t>
            </a:r>
            <a:endParaRPr/>
          </a:p>
        </p:txBody>
      </p:sp>
      <p:pic>
        <p:nvPicPr>
          <p:cNvPr id="408" name="Google Shape;408;p29"/>
          <p:cNvPicPr preferRelativeResize="0">
            <a:picLocks noGrp="1"/>
          </p:cNvPicPr>
          <p:nvPr>
            <p:ph type="pic" idx="2"/>
          </p:nvPr>
        </p:nvPicPr>
        <p:blipFill rotWithShape="1">
          <a:blip r:embed="rId3">
            <a:alphaModFix/>
          </a:blip>
          <a:srcRect l="15426" t="517" r="44592" b="-516"/>
          <a:stretch/>
        </p:blipFill>
        <p:spPr>
          <a:xfrm>
            <a:off x="7198921" y="-3446"/>
            <a:ext cx="5013871" cy="689709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0"/>
          <p:cNvSpPr txBox="1">
            <a:spLocks noGrp="1"/>
          </p:cNvSpPr>
          <p:nvPr>
            <p:ph type="title"/>
          </p:nvPr>
        </p:nvSpPr>
        <p:spPr>
          <a:xfrm>
            <a:off x="413468" y="365125"/>
            <a:ext cx="10940332"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s-CR">
                <a:latin typeface="Barlow SemiBold"/>
                <a:ea typeface="Barlow SemiBold"/>
                <a:cs typeface="Barlow SemiBold"/>
                <a:sym typeface="Barlow SemiBold"/>
              </a:rPr>
              <a:t>Sostenibilidad y valor agregado (2)</a:t>
            </a:r>
            <a:endParaRPr/>
          </a:p>
        </p:txBody>
      </p:sp>
      <p:sp>
        <p:nvSpPr>
          <p:cNvPr id="414" name="Google Shape;414;p30"/>
          <p:cNvSpPr txBox="1">
            <a:spLocks noGrp="1"/>
          </p:cNvSpPr>
          <p:nvPr>
            <p:ph type="body" idx="1"/>
          </p:nvPr>
        </p:nvSpPr>
        <p:spPr>
          <a:xfrm>
            <a:off x="492981" y="1825625"/>
            <a:ext cx="5526819" cy="4351338"/>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just" rtl="0">
              <a:lnSpc>
                <a:spcPct val="90000"/>
              </a:lnSpc>
              <a:spcBef>
                <a:spcPts val="0"/>
              </a:spcBef>
              <a:spcAft>
                <a:spcPts val="0"/>
              </a:spcAft>
              <a:buClr>
                <a:srgbClr val="CE2142"/>
              </a:buClr>
              <a:buSzPct val="100000"/>
              <a:buChar char="•"/>
            </a:pPr>
            <a:r>
              <a:rPr lang="es-CR"/>
              <a:t>Las políticas y regulaciones ambientales también son vistas como “frenos” para el comercio, no obstante, pueden aumentar la competitividad de las organizaciones.</a:t>
            </a:r>
            <a:endParaRPr/>
          </a:p>
          <a:p>
            <a:pPr marL="0" lvl="0" indent="0" algn="just" rtl="0">
              <a:lnSpc>
                <a:spcPct val="90000"/>
              </a:lnSpc>
              <a:spcBef>
                <a:spcPts val="1000"/>
              </a:spcBef>
              <a:spcAft>
                <a:spcPts val="0"/>
              </a:spcAft>
              <a:buClr>
                <a:srgbClr val="CE2142"/>
              </a:buClr>
              <a:buSzPct val="100000"/>
              <a:buNone/>
            </a:pPr>
            <a:r>
              <a:rPr lang="es-CR"/>
              <a:t> </a:t>
            </a:r>
            <a:endParaRPr/>
          </a:p>
          <a:p>
            <a:pPr marL="228600" lvl="0" indent="-228600" algn="just" rtl="0">
              <a:lnSpc>
                <a:spcPct val="90000"/>
              </a:lnSpc>
              <a:spcBef>
                <a:spcPts val="1000"/>
              </a:spcBef>
              <a:spcAft>
                <a:spcPts val="0"/>
              </a:spcAft>
              <a:buClr>
                <a:srgbClr val="CE2142"/>
              </a:buClr>
              <a:buSzPct val="100000"/>
              <a:buChar char="•"/>
            </a:pPr>
            <a:r>
              <a:rPr lang="es-CR"/>
              <a:t>En entornos donde se debe operar en un esquema restrictivo alienta la innovación en técnicas y procesos y la adquisición de nuevas tecnologías más “amigables” con el ambiente.  </a:t>
            </a:r>
            <a:endParaRPr/>
          </a:p>
          <a:p>
            <a:pPr marL="228600" lvl="0" indent="-90804" algn="just" rtl="0">
              <a:lnSpc>
                <a:spcPct val="90000"/>
              </a:lnSpc>
              <a:spcBef>
                <a:spcPts val="1000"/>
              </a:spcBef>
              <a:spcAft>
                <a:spcPts val="0"/>
              </a:spcAft>
              <a:buClr>
                <a:srgbClr val="CE2142"/>
              </a:buClr>
              <a:buSzPct val="100000"/>
              <a:buNone/>
            </a:pPr>
            <a:endParaRPr/>
          </a:p>
          <a:p>
            <a:pPr marL="228600" lvl="0" indent="-228600" algn="just" rtl="0">
              <a:lnSpc>
                <a:spcPct val="90000"/>
              </a:lnSpc>
              <a:spcBef>
                <a:spcPts val="1000"/>
              </a:spcBef>
              <a:spcAft>
                <a:spcPts val="0"/>
              </a:spcAft>
              <a:buClr>
                <a:srgbClr val="CE2142"/>
              </a:buClr>
              <a:buSzPct val="100000"/>
              <a:buChar char="•"/>
            </a:pPr>
            <a:r>
              <a:rPr lang="es-CR"/>
              <a:t>Interiorizar la filosofía ecologista a la estrategia empresarial ha demostrado que es más rentable de que no hacerlo. </a:t>
            </a:r>
            <a:endParaRPr/>
          </a:p>
          <a:p>
            <a:pPr marL="228600" lvl="0" indent="-90804" algn="l" rtl="0">
              <a:lnSpc>
                <a:spcPct val="90000"/>
              </a:lnSpc>
              <a:spcBef>
                <a:spcPts val="1000"/>
              </a:spcBef>
              <a:spcAft>
                <a:spcPts val="0"/>
              </a:spcAft>
              <a:buClr>
                <a:schemeClr val="dk1"/>
              </a:buClr>
              <a:buSzPct val="100000"/>
              <a:buNone/>
            </a:pPr>
            <a:endParaRPr/>
          </a:p>
        </p:txBody>
      </p:sp>
      <p:sp>
        <p:nvSpPr>
          <p:cNvPr id="415" name="Google Shape;415;p30"/>
          <p:cNvSpPr txBox="1">
            <a:spLocks noGrp="1"/>
          </p:cNvSpPr>
          <p:nvPr>
            <p:ph type="body" idx="2"/>
          </p:nvPr>
        </p:nvSpPr>
        <p:spPr>
          <a:xfrm>
            <a:off x="6172200" y="1825625"/>
            <a:ext cx="5526819" cy="4351338"/>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just" rtl="0">
              <a:lnSpc>
                <a:spcPct val="90000"/>
              </a:lnSpc>
              <a:spcBef>
                <a:spcPts val="0"/>
              </a:spcBef>
              <a:spcAft>
                <a:spcPts val="0"/>
              </a:spcAft>
              <a:buClr>
                <a:srgbClr val="CE2142"/>
              </a:buClr>
              <a:buSzPct val="100000"/>
              <a:buChar char="•"/>
            </a:pPr>
            <a:r>
              <a:rPr lang="es-CR"/>
              <a:t>Elementos que inciden en el cambio hacia procesos ambientalmente responsables: </a:t>
            </a:r>
            <a:endParaRPr/>
          </a:p>
          <a:p>
            <a:pPr marL="685800" lvl="1" indent="-228600" algn="just" rtl="0">
              <a:lnSpc>
                <a:spcPct val="90000"/>
              </a:lnSpc>
              <a:spcBef>
                <a:spcPts val="500"/>
              </a:spcBef>
              <a:spcAft>
                <a:spcPts val="0"/>
              </a:spcAft>
              <a:buClr>
                <a:srgbClr val="CE2142"/>
              </a:buClr>
              <a:buSzPct val="100000"/>
              <a:buChar char="•"/>
            </a:pPr>
            <a:r>
              <a:rPr lang="es-CR"/>
              <a:t>Regulaciones nacionales e internacionales</a:t>
            </a:r>
            <a:endParaRPr/>
          </a:p>
          <a:p>
            <a:pPr marL="685800" lvl="1" indent="-228600" algn="just" rtl="0">
              <a:lnSpc>
                <a:spcPct val="90000"/>
              </a:lnSpc>
              <a:spcBef>
                <a:spcPts val="500"/>
              </a:spcBef>
              <a:spcAft>
                <a:spcPts val="0"/>
              </a:spcAft>
              <a:buClr>
                <a:srgbClr val="CE2142"/>
              </a:buClr>
              <a:buSzPct val="100000"/>
              <a:buChar char="•"/>
            </a:pPr>
            <a:r>
              <a:rPr lang="es-CR"/>
              <a:t>Buscar mayor productividad</a:t>
            </a:r>
            <a:endParaRPr/>
          </a:p>
          <a:p>
            <a:pPr marL="685800" lvl="1" indent="-228600" algn="just" rtl="0">
              <a:lnSpc>
                <a:spcPct val="90000"/>
              </a:lnSpc>
              <a:spcBef>
                <a:spcPts val="500"/>
              </a:spcBef>
              <a:spcAft>
                <a:spcPts val="0"/>
              </a:spcAft>
              <a:buClr>
                <a:srgbClr val="CE2142"/>
              </a:buClr>
              <a:buSzPct val="100000"/>
              <a:buChar char="•"/>
            </a:pPr>
            <a:r>
              <a:rPr lang="es-CR"/>
              <a:t>Oportunidades de negocio</a:t>
            </a:r>
            <a:endParaRPr/>
          </a:p>
          <a:p>
            <a:pPr marL="685800" lvl="1" indent="-228600" algn="just" rtl="0">
              <a:lnSpc>
                <a:spcPct val="90000"/>
              </a:lnSpc>
              <a:spcBef>
                <a:spcPts val="500"/>
              </a:spcBef>
              <a:spcAft>
                <a:spcPts val="0"/>
              </a:spcAft>
              <a:buClr>
                <a:srgbClr val="CE2142"/>
              </a:buClr>
              <a:buSzPct val="100000"/>
              <a:buChar char="•"/>
            </a:pPr>
            <a:r>
              <a:rPr lang="es-CR"/>
              <a:t>Publicidad</a:t>
            </a:r>
            <a:endParaRPr/>
          </a:p>
          <a:p>
            <a:pPr marL="685800" lvl="1" indent="-228600" algn="just" rtl="0">
              <a:lnSpc>
                <a:spcPct val="90000"/>
              </a:lnSpc>
              <a:spcBef>
                <a:spcPts val="500"/>
              </a:spcBef>
              <a:spcAft>
                <a:spcPts val="0"/>
              </a:spcAft>
              <a:buClr>
                <a:srgbClr val="CE2142"/>
              </a:buClr>
              <a:buSzPct val="100000"/>
              <a:buChar char="•"/>
            </a:pPr>
            <a:r>
              <a:rPr lang="es-CR"/>
              <a:t>Directivos con visión ambiental </a:t>
            </a:r>
            <a:endParaRPr/>
          </a:p>
          <a:p>
            <a:pPr marL="685800" lvl="1" indent="-228600" algn="just" rtl="0">
              <a:lnSpc>
                <a:spcPct val="90000"/>
              </a:lnSpc>
              <a:spcBef>
                <a:spcPts val="500"/>
              </a:spcBef>
              <a:spcAft>
                <a:spcPts val="0"/>
              </a:spcAft>
              <a:buClr>
                <a:srgbClr val="CE2142"/>
              </a:buClr>
              <a:buSzPct val="100000"/>
              <a:buChar char="•"/>
            </a:pPr>
            <a:r>
              <a:rPr lang="es-CR"/>
              <a:t>Exigencia por parte del consumidor</a:t>
            </a:r>
            <a:endParaRPr/>
          </a:p>
          <a:p>
            <a:pPr marL="685800" lvl="1" indent="-110490" algn="just" rtl="0">
              <a:lnSpc>
                <a:spcPct val="90000"/>
              </a:lnSpc>
              <a:spcBef>
                <a:spcPts val="500"/>
              </a:spcBef>
              <a:spcAft>
                <a:spcPts val="0"/>
              </a:spcAft>
              <a:buClr>
                <a:srgbClr val="CE2142"/>
              </a:buClr>
              <a:buSzPct val="100000"/>
              <a:buNone/>
            </a:pPr>
            <a:endParaRPr/>
          </a:p>
          <a:p>
            <a:pPr marL="228600" lvl="0" indent="-228600" algn="just" rtl="0">
              <a:lnSpc>
                <a:spcPct val="90000"/>
              </a:lnSpc>
              <a:spcBef>
                <a:spcPts val="1000"/>
              </a:spcBef>
              <a:spcAft>
                <a:spcPts val="0"/>
              </a:spcAft>
              <a:buClr>
                <a:srgbClr val="CE2142"/>
              </a:buClr>
              <a:buSzPct val="100000"/>
              <a:buChar char="•"/>
            </a:pPr>
            <a:r>
              <a:rPr lang="es-CR"/>
              <a:t>Al adoptar las filosofía ambiental a la estrategia organizacionales se abren espacios para capturar nuevos demandantes, disminuir costos, mejorar calidad e incluso -un aspecto que aún requiere mucha discusión- reducir el costo de los productos finales. </a:t>
            </a:r>
            <a:endParaRPr/>
          </a:p>
          <a:p>
            <a:pPr marL="685800" lvl="1" indent="-110490" algn="l" rtl="0">
              <a:lnSpc>
                <a:spcPct val="90000"/>
              </a:lnSpc>
              <a:spcBef>
                <a:spcPts val="500"/>
              </a:spcBef>
              <a:spcAft>
                <a:spcPts val="0"/>
              </a:spcAft>
              <a:buClr>
                <a:srgbClr val="CE2142"/>
              </a:buClr>
              <a:buSzPct val="1000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1"/>
          <p:cNvSpPr txBox="1">
            <a:spLocks noGrp="1"/>
          </p:cNvSpPr>
          <p:nvPr>
            <p:ph type="title"/>
          </p:nvPr>
        </p:nvSpPr>
        <p:spPr>
          <a:xfrm>
            <a:off x="476451" y="365126"/>
            <a:ext cx="10877349" cy="83322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s-CR"/>
              <a:t>Preguntas generadoras</a:t>
            </a:r>
            <a:endParaRPr/>
          </a:p>
        </p:txBody>
      </p:sp>
      <p:sp>
        <p:nvSpPr>
          <p:cNvPr id="421" name="Google Shape;421;p31"/>
          <p:cNvSpPr txBox="1">
            <a:spLocks noGrp="1"/>
          </p:cNvSpPr>
          <p:nvPr>
            <p:ph type="body" idx="1"/>
          </p:nvPr>
        </p:nvSpPr>
        <p:spPr>
          <a:xfrm>
            <a:off x="279133" y="1198346"/>
            <a:ext cx="11603254" cy="4978617"/>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rgbClr val="CE2142"/>
              </a:buClr>
              <a:buSzPts val="2800"/>
              <a:buChar char="•"/>
            </a:pPr>
            <a:r>
              <a:rPr lang="es-CR" b="1"/>
              <a:t>¿Qué otros elementos en materia ambiental hacen competitivas a las organizaciones?</a:t>
            </a:r>
            <a:endParaRPr/>
          </a:p>
          <a:p>
            <a:pPr marL="228600" lvl="0" indent="-50800" algn="just" rtl="0">
              <a:lnSpc>
                <a:spcPct val="90000"/>
              </a:lnSpc>
              <a:spcBef>
                <a:spcPts val="1000"/>
              </a:spcBef>
              <a:spcAft>
                <a:spcPts val="0"/>
              </a:spcAft>
              <a:buClr>
                <a:srgbClr val="CE2142"/>
              </a:buClr>
              <a:buSzPts val="2800"/>
              <a:buNone/>
            </a:pPr>
            <a:endParaRPr b="1"/>
          </a:p>
          <a:p>
            <a:pPr marL="228600" lvl="0" indent="-228600" algn="just" rtl="0">
              <a:lnSpc>
                <a:spcPct val="90000"/>
              </a:lnSpc>
              <a:spcBef>
                <a:spcPts val="1000"/>
              </a:spcBef>
              <a:spcAft>
                <a:spcPts val="0"/>
              </a:spcAft>
              <a:buClr>
                <a:srgbClr val="CE2142"/>
              </a:buClr>
              <a:buSzPts val="2800"/>
              <a:buChar char="•"/>
            </a:pPr>
            <a:r>
              <a:rPr lang="es-CR" b="1"/>
              <a:t>¿Será necesario que existan leyes o reglamentos que obliguen a las organizaciones a tomar acciones para mitigar el impacto ambiental?</a:t>
            </a:r>
            <a:endParaRPr/>
          </a:p>
          <a:p>
            <a:pPr marL="228600" lvl="0" indent="-50800" algn="just" rtl="0">
              <a:lnSpc>
                <a:spcPct val="90000"/>
              </a:lnSpc>
              <a:spcBef>
                <a:spcPts val="1000"/>
              </a:spcBef>
              <a:spcAft>
                <a:spcPts val="0"/>
              </a:spcAft>
              <a:buClr>
                <a:srgbClr val="CE2142"/>
              </a:buClr>
              <a:buSzPts val="2800"/>
              <a:buNone/>
            </a:pPr>
            <a:endParaRPr b="1"/>
          </a:p>
          <a:p>
            <a:pPr marL="228600" lvl="0" indent="-228600" algn="just" rtl="0">
              <a:lnSpc>
                <a:spcPct val="90000"/>
              </a:lnSpc>
              <a:spcBef>
                <a:spcPts val="1000"/>
              </a:spcBef>
              <a:spcAft>
                <a:spcPts val="0"/>
              </a:spcAft>
              <a:buClr>
                <a:srgbClr val="CE2142"/>
              </a:buClr>
              <a:buSzPts val="2800"/>
              <a:buChar char="•"/>
            </a:pPr>
            <a:r>
              <a:rPr lang="es-CR" b="1"/>
              <a:t>¿Serán las certificaciones y sellos ambientales la solución al problema? ¿Vale la pena tenerlas?</a:t>
            </a:r>
            <a:r>
              <a:rPr lang="es-CR"/>
              <a:t> </a:t>
            </a:r>
            <a:endParaRPr/>
          </a:p>
          <a:p>
            <a:pPr marL="0" lvl="0" indent="0" algn="just" rtl="0">
              <a:lnSpc>
                <a:spcPct val="90000"/>
              </a:lnSpc>
              <a:spcBef>
                <a:spcPts val="1000"/>
              </a:spcBef>
              <a:spcAft>
                <a:spcPts val="0"/>
              </a:spcAft>
              <a:buClr>
                <a:srgbClr val="CE2142"/>
              </a:buClr>
              <a:buSzPts val="2800"/>
              <a:buNone/>
            </a:pPr>
            <a:r>
              <a:rPr lang="es-CR" b="1"/>
              <a:t> </a:t>
            </a:r>
            <a:endParaRPr/>
          </a:p>
          <a:p>
            <a:pPr marL="228600" lvl="0" indent="-228600" algn="just" rtl="0">
              <a:lnSpc>
                <a:spcPct val="90000"/>
              </a:lnSpc>
              <a:spcBef>
                <a:spcPts val="1000"/>
              </a:spcBef>
              <a:spcAft>
                <a:spcPts val="0"/>
              </a:spcAft>
              <a:buClr>
                <a:srgbClr val="CE2142"/>
              </a:buClr>
              <a:buSzPts val="2800"/>
              <a:buChar char="•"/>
            </a:pPr>
            <a:r>
              <a:rPr lang="es-CR" b="1"/>
              <a:t>¿Las ciudades inteligentes serán necesariamente promotoras de la protección y uso eficiente de los recursos naturales? </a:t>
            </a:r>
            <a:endParaRPr/>
          </a:p>
          <a:p>
            <a:pPr marL="228600" lvl="0" indent="-114300" algn="just" rtl="0">
              <a:lnSpc>
                <a:spcPct val="90000"/>
              </a:lnSpc>
              <a:spcBef>
                <a:spcPts val="1000"/>
              </a:spcBef>
              <a:spcAft>
                <a:spcPts val="0"/>
              </a:spcAft>
              <a:buClr>
                <a:srgbClr val="CE2142"/>
              </a:buClr>
              <a:buSzPts val="1800"/>
              <a:buNone/>
            </a:pPr>
            <a:endParaRPr sz="1800"/>
          </a:p>
          <a:p>
            <a:pPr marL="228600" lvl="0" indent="-101600" algn="just" rtl="0">
              <a:lnSpc>
                <a:spcPct val="90000"/>
              </a:lnSpc>
              <a:spcBef>
                <a:spcPts val="1000"/>
              </a:spcBef>
              <a:spcAft>
                <a:spcPts val="0"/>
              </a:spcAft>
              <a:buClr>
                <a:srgbClr val="CE2142"/>
              </a:buClr>
              <a:buSzPts val="2000"/>
              <a:buNone/>
            </a:pPr>
            <a:endParaRPr sz="2000"/>
          </a:p>
          <a:p>
            <a:pPr marL="228600" lvl="0" indent="-88900" algn="just" rtl="0">
              <a:lnSpc>
                <a:spcPct val="90000"/>
              </a:lnSpc>
              <a:spcBef>
                <a:spcPts val="1000"/>
              </a:spcBef>
              <a:spcAft>
                <a:spcPts val="0"/>
              </a:spcAft>
              <a:buClr>
                <a:srgbClr val="CE2142"/>
              </a:buClr>
              <a:buSzPts val="2200"/>
              <a:buNone/>
            </a:pPr>
            <a:endParaRPr sz="22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p32" descr="Icono&#10;&#10;Descripción generada automáticamente"/>
          <p:cNvPicPr preferRelativeResize="0">
            <a:picLocks noGrp="1"/>
          </p:cNvPicPr>
          <p:nvPr>
            <p:ph type="pic" idx="2"/>
          </p:nvPr>
        </p:nvPicPr>
        <p:blipFill rotWithShape="1">
          <a:blip r:embed="rId3">
            <a:alphaModFix/>
          </a:blip>
          <a:srcRect l="33264" t="-284" r="5108" b="284"/>
          <a:stretch/>
        </p:blipFill>
        <p:spPr>
          <a:xfrm>
            <a:off x="7196547" y="-19585"/>
            <a:ext cx="5013871" cy="6893644"/>
          </a:xfrm>
          <a:prstGeom prst="rect">
            <a:avLst/>
          </a:prstGeom>
          <a:solidFill>
            <a:srgbClr val="CE801C"/>
          </a:solidFill>
          <a:ln>
            <a:noFill/>
          </a:ln>
        </p:spPr>
      </p:pic>
      <p:sp>
        <p:nvSpPr>
          <p:cNvPr id="427" name="Google Shape;427;p32"/>
          <p:cNvSpPr txBox="1">
            <a:spLocks noGrp="1"/>
          </p:cNvSpPr>
          <p:nvPr>
            <p:ph type="ctrTitle"/>
          </p:nvPr>
        </p:nvSpPr>
        <p:spPr>
          <a:xfrm>
            <a:off x="551234" y="2075674"/>
            <a:ext cx="6219217" cy="23876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None/>
            </a:pPr>
            <a:r>
              <a:rPr lang="es-CR"/>
              <a:t>Como integrar la filosofía ambiental en los proceso de las organizaciones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3"/>
          <p:cNvSpPr txBox="1">
            <a:spLocks noGrp="1"/>
          </p:cNvSpPr>
          <p:nvPr>
            <p:ph type="title"/>
          </p:nvPr>
        </p:nvSpPr>
        <p:spPr>
          <a:xfrm>
            <a:off x="318052" y="365125"/>
            <a:ext cx="1167251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s-CR" dirty="0"/>
              <a:t>Como integrar la filosofía ambiental en los procesos de las organizaciones</a:t>
            </a:r>
            <a:endParaRPr dirty="0"/>
          </a:p>
        </p:txBody>
      </p:sp>
      <p:sp>
        <p:nvSpPr>
          <p:cNvPr id="433" name="Google Shape;433;p33"/>
          <p:cNvSpPr txBox="1">
            <a:spLocks noGrp="1"/>
          </p:cNvSpPr>
          <p:nvPr>
            <p:ph type="body" idx="1"/>
          </p:nvPr>
        </p:nvSpPr>
        <p:spPr>
          <a:xfrm>
            <a:off x="318052" y="1825624"/>
            <a:ext cx="5701748" cy="4527467"/>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accent2"/>
              </a:buClr>
              <a:buSzPts val="2100"/>
              <a:buChar char="•"/>
            </a:pPr>
            <a:r>
              <a:rPr lang="es-CR" sz="2100"/>
              <a:t>Constar con un departamento o programa de responsabilidad ambiental no equivale a que la empresa en su </a:t>
            </a:r>
            <a:r>
              <a:rPr lang="es-CR" sz="2100" u="sng"/>
              <a:t>conjunto</a:t>
            </a:r>
            <a:r>
              <a:rPr lang="es-CR" sz="2100"/>
              <a:t> tiene una vocación hacia la regeneración y protección del medio ambiente. </a:t>
            </a:r>
            <a:endParaRPr/>
          </a:p>
          <a:p>
            <a:pPr marL="228600" lvl="0" indent="-228600" algn="just" rtl="0">
              <a:lnSpc>
                <a:spcPct val="90000"/>
              </a:lnSpc>
              <a:spcBef>
                <a:spcPts val="1000"/>
              </a:spcBef>
              <a:spcAft>
                <a:spcPts val="0"/>
              </a:spcAft>
              <a:buClr>
                <a:schemeClr val="accent2"/>
              </a:buClr>
              <a:buSzPts val="2100"/>
              <a:buChar char="•"/>
            </a:pPr>
            <a:r>
              <a:rPr lang="es-CR" sz="2100"/>
              <a:t>Si todo el personal de la organización no es consciente de la importancia y tampoco se le toma en cuenta a la hora de tomar decisiones o hacer propuestas, los departamentos o programas “son un cascaron vacío”. </a:t>
            </a:r>
            <a:endParaRPr/>
          </a:p>
          <a:p>
            <a:pPr marL="228600" lvl="0" indent="-228600" algn="just" rtl="0">
              <a:lnSpc>
                <a:spcPct val="90000"/>
              </a:lnSpc>
              <a:spcBef>
                <a:spcPts val="1000"/>
              </a:spcBef>
              <a:spcAft>
                <a:spcPts val="0"/>
              </a:spcAft>
              <a:buClr>
                <a:schemeClr val="accent2"/>
              </a:buClr>
              <a:buSzPts val="2100"/>
              <a:buChar char="•"/>
            </a:pPr>
            <a:r>
              <a:rPr lang="es-CR" sz="2100"/>
              <a:t>El cambio tecnológico para mejorar el uso de los recursos está incompleto si el usuario no comprende la razón de ese cambio y su importancia. </a:t>
            </a:r>
            <a:endParaRPr/>
          </a:p>
        </p:txBody>
      </p:sp>
      <p:sp>
        <p:nvSpPr>
          <p:cNvPr id="434" name="Google Shape;434;p33"/>
          <p:cNvSpPr txBox="1">
            <a:spLocks noGrp="1"/>
          </p:cNvSpPr>
          <p:nvPr>
            <p:ph type="body" idx="2"/>
          </p:nvPr>
        </p:nvSpPr>
        <p:spPr>
          <a:xfrm>
            <a:off x="6172199" y="1825625"/>
            <a:ext cx="5818367" cy="4351338"/>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accent2"/>
              </a:buClr>
              <a:buSzPts val="2200"/>
              <a:buChar char="•"/>
            </a:pPr>
            <a:r>
              <a:rPr lang="es-CR" sz="2200"/>
              <a:t>Al igual que la innovación, esto no requiere grandes inversiones en tecnología o cambios radicales en los procesos internos; cambios paulatinos pueden ser de gran magnitud. </a:t>
            </a:r>
            <a:endParaRPr/>
          </a:p>
          <a:p>
            <a:pPr marL="228600" lvl="0" indent="-228600" algn="just" rtl="0">
              <a:lnSpc>
                <a:spcPct val="90000"/>
              </a:lnSpc>
              <a:spcBef>
                <a:spcPts val="1000"/>
              </a:spcBef>
              <a:spcAft>
                <a:spcPts val="0"/>
              </a:spcAft>
              <a:buClr>
                <a:schemeClr val="accent2"/>
              </a:buClr>
              <a:buSzPts val="2200"/>
              <a:buChar char="•"/>
            </a:pPr>
            <a:r>
              <a:rPr lang="es-CR" sz="2200"/>
              <a:t>La conciencia ambiental a lo interno de las organizaciones puede llevarse a cabo a través de capacitaciones o mediante espacios de aprendizaje y difusión del conocimiento y experiencia.  </a:t>
            </a:r>
            <a:endParaRPr/>
          </a:p>
          <a:p>
            <a:pPr marL="228600" lvl="0" indent="-228600" algn="just" rtl="0">
              <a:lnSpc>
                <a:spcPct val="90000"/>
              </a:lnSpc>
              <a:spcBef>
                <a:spcPts val="1000"/>
              </a:spcBef>
              <a:spcAft>
                <a:spcPts val="0"/>
              </a:spcAft>
              <a:buClr>
                <a:schemeClr val="accent2"/>
              </a:buClr>
              <a:buSzPts val="2200"/>
              <a:buChar char="•"/>
            </a:pPr>
            <a:r>
              <a:rPr lang="es-CR" sz="2200"/>
              <a:t>La responsabilidad no se limita a lo interno de la organización sino que también se asume a lo largo de la </a:t>
            </a:r>
            <a:r>
              <a:rPr lang="es-CR" sz="2200" i="1"/>
              <a:t>cadena de valor</a:t>
            </a:r>
            <a:r>
              <a:rPr lang="es-CR" sz="2200"/>
              <a:t>. </a:t>
            </a:r>
            <a:endParaRPr/>
          </a:p>
          <a:p>
            <a:pPr marL="228600" lvl="0" indent="-88900" algn="just" rtl="0">
              <a:lnSpc>
                <a:spcPct val="90000"/>
              </a:lnSpc>
              <a:spcBef>
                <a:spcPts val="1000"/>
              </a:spcBef>
              <a:spcAft>
                <a:spcPts val="0"/>
              </a:spcAft>
              <a:buClr>
                <a:schemeClr val="accent2"/>
              </a:buClr>
              <a:buSzPts val="2200"/>
              <a:buNone/>
            </a:pPr>
            <a:endParaRPr sz="22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4"/>
          <p:cNvSpPr txBox="1">
            <a:spLocks noGrp="1"/>
          </p:cNvSpPr>
          <p:nvPr>
            <p:ph type="title"/>
          </p:nvPr>
        </p:nvSpPr>
        <p:spPr>
          <a:xfrm>
            <a:off x="4152566" y="362065"/>
            <a:ext cx="6894662" cy="89403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None/>
            </a:pPr>
            <a:r>
              <a:rPr lang="es-CR"/>
              <a:t>Preguntas finales</a:t>
            </a:r>
            <a:endParaRPr/>
          </a:p>
        </p:txBody>
      </p:sp>
      <p:sp>
        <p:nvSpPr>
          <p:cNvPr id="440" name="Google Shape;440;p34"/>
          <p:cNvSpPr txBox="1">
            <a:spLocks noGrp="1"/>
          </p:cNvSpPr>
          <p:nvPr>
            <p:ph type="body" idx="1"/>
          </p:nvPr>
        </p:nvSpPr>
        <p:spPr>
          <a:xfrm>
            <a:off x="831850" y="1515979"/>
            <a:ext cx="11360150" cy="3343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888888"/>
              </a:buClr>
              <a:buSzPts val="1900"/>
              <a:buFont typeface="Arial"/>
              <a:buChar char="•"/>
            </a:pPr>
            <a:r>
              <a:rPr lang="es-CR" sz="1900" dirty="0"/>
              <a:t>¿Qué tanto consideran que ha avanzado la agenda 2030 y los ODS en el tema ambiental desde lo social hasta lo comercial? </a:t>
            </a:r>
            <a:endParaRPr dirty="0"/>
          </a:p>
          <a:p>
            <a:pPr marL="342900" lvl="0" indent="-342900" algn="l" rtl="0">
              <a:lnSpc>
                <a:spcPct val="90000"/>
              </a:lnSpc>
              <a:spcBef>
                <a:spcPts val="1000"/>
              </a:spcBef>
              <a:spcAft>
                <a:spcPts val="0"/>
              </a:spcAft>
              <a:buClr>
                <a:srgbClr val="888888"/>
              </a:buClr>
              <a:buSzPts val="1900"/>
              <a:buFont typeface="Arial"/>
              <a:buChar char="•"/>
            </a:pPr>
            <a:r>
              <a:rPr lang="es-CR" sz="1900" dirty="0"/>
              <a:t>En periodo de crisis económica ¿Consideran que la inversión en el cumplimiento de los objetivos ambientales por parte de los países debería ser una prioridad?</a:t>
            </a:r>
            <a:endParaRPr dirty="0"/>
          </a:p>
          <a:p>
            <a:pPr marL="342900" lvl="0" indent="-342900" algn="l" rtl="0">
              <a:lnSpc>
                <a:spcPct val="90000"/>
              </a:lnSpc>
              <a:spcBef>
                <a:spcPts val="1000"/>
              </a:spcBef>
              <a:spcAft>
                <a:spcPts val="0"/>
              </a:spcAft>
              <a:buClr>
                <a:srgbClr val="888888"/>
              </a:buClr>
              <a:buSzPts val="1900"/>
              <a:buFont typeface="Arial"/>
              <a:buChar char="•"/>
            </a:pPr>
            <a:r>
              <a:rPr lang="es-CR" sz="1900" dirty="0"/>
              <a:t>¿Qué es el Acuerdo de Escazú? </a:t>
            </a:r>
            <a:endParaRPr dirty="0"/>
          </a:p>
          <a:p>
            <a:pPr marL="342900" lvl="0" indent="-342900" algn="l" rtl="0">
              <a:lnSpc>
                <a:spcPct val="90000"/>
              </a:lnSpc>
              <a:spcBef>
                <a:spcPts val="1000"/>
              </a:spcBef>
              <a:spcAft>
                <a:spcPts val="0"/>
              </a:spcAft>
              <a:buClr>
                <a:srgbClr val="888888"/>
              </a:buClr>
              <a:buSzPts val="1900"/>
              <a:buFont typeface="Arial"/>
              <a:buChar char="•"/>
            </a:pPr>
            <a:r>
              <a:rPr lang="es-CR" sz="1900" dirty="0"/>
              <a:t>¿Valdrá la pena que los países –especialmente los menos adelantados- inviertan en políticas ambientales si muchos desarrollados son </a:t>
            </a:r>
            <a:r>
              <a:rPr lang="es-CR" sz="1900" i="1" dirty="0"/>
              <a:t>free </a:t>
            </a:r>
            <a:r>
              <a:rPr lang="es-CR" sz="1900" i="1" dirty="0" err="1"/>
              <a:t>rider</a:t>
            </a:r>
            <a:r>
              <a:rPr lang="es-CR" sz="1900" dirty="0"/>
              <a:t>? Véase también desde la perspectiva institucional</a:t>
            </a:r>
            <a:endParaRPr dirty="0"/>
          </a:p>
          <a:p>
            <a:pPr marL="342900" lvl="0" indent="-342900" algn="l" rtl="0">
              <a:lnSpc>
                <a:spcPct val="90000"/>
              </a:lnSpc>
              <a:spcBef>
                <a:spcPts val="1000"/>
              </a:spcBef>
              <a:spcAft>
                <a:spcPts val="0"/>
              </a:spcAft>
              <a:buClr>
                <a:srgbClr val="888888"/>
              </a:buClr>
              <a:buSzPts val="1900"/>
              <a:buFont typeface="Arial"/>
              <a:buChar char="•"/>
            </a:pPr>
            <a:r>
              <a:rPr lang="es-CR" sz="1900" dirty="0"/>
              <a:t>¿Cómo podría ser competitivo como institución y al mismo tiempo promover el desarrollo regenerativo? </a:t>
            </a:r>
            <a:endParaRPr dirty="0"/>
          </a:p>
          <a:p>
            <a:pPr marL="342900" lvl="0" indent="-215900" algn="l" rtl="0">
              <a:lnSpc>
                <a:spcPct val="90000"/>
              </a:lnSpc>
              <a:spcBef>
                <a:spcPts val="1000"/>
              </a:spcBef>
              <a:spcAft>
                <a:spcPts val="0"/>
              </a:spcAft>
              <a:buClr>
                <a:srgbClr val="888888"/>
              </a:buClr>
              <a:buSzPts val="2000"/>
              <a:buFont typeface="Arial"/>
              <a:buNone/>
            </a:pPr>
            <a:endParaRPr sz="2000" dirty="0"/>
          </a:p>
          <a:p>
            <a:pPr marL="342900" lvl="0" indent="-190500" algn="l" rtl="0">
              <a:lnSpc>
                <a:spcPct val="90000"/>
              </a:lnSpc>
              <a:spcBef>
                <a:spcPts val="1000"/>
              </a:spcBef>
              <a:spcAft>
                <a:spcPts val="0"/>
              </a:spcAft>
              <a:buClr>
                <a:srgbClr val="888888"/>
              </a:buClr>
              <a:buSzPts val="2400"/>
              <a:buFont typeface="Arial"/>
              <a:buNone/>
            </a:pPr>
            <a:endParaRPr dirty="0"/>
          </a:p>
          <a:p>
            <a:pPr marL="342900" lvl="0" indent="-190500" algn="l" rtl="0">
              <a:lnSpc>
                <a:spcPct val="90000"/>
              </a:lnSpc>
              <a:spcBef>
                <a:spcPts val="1000"/>
              </a:spcBef>
              <a:spcAft>
                <a:spcPts val="0"/>
              </a:spcAft>
              <a:buClr>
                <a:srgbClr val="888888"/>
              </a:buClr>
              <a:buSzPts val="2400"/>
              <a:buFont typeface="Arial"/>
              <a:buNone/>
            </a:pPr>
            <a:endParaRPr dirty="0"/>
          </a:p>
          <a:p>
            <a:pPr marL="0" lvl="0" indent="0" algn="l" rtl="0">
              <a:lnSpc>
                <a:spcPct val="90000"/>
              </a:lnSpc>
              <a:spcBef>
                <a:spcPts val="1000"/>
              </a:spcBef>
              <a:spcAft>
                <a:spcPts val="0"/>
              </a:spcAft>
              <a:buClr>
                <a:srgbClr val="888888"/>
              </a:buClr>
              <a:buSzPts val="2400"/>
              <a:buNone/>
            </a:pPr>
            <a:r>
              <a:rPr lang="es-CR" dirty="0"/>
              <a:t> </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5"/>
          <p:cNvSpPr txBox="1">
            <a:spLocks noGrp="1"/>
          </p:cNvSpPr>
          <p:nvPr>
            <p:ph type="title"/>
          </p:nvPr>
        </p:nvSpPr>
        <p:spPr>
          <a:xfrm>
            <a:off x="831850" y="1636713"/>
            <a:ext cx="10515600" cy="1458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s-CR" sz="3600">
                <a:latin typeface="Barlow SemiBold"/>
                <a:ea typeface="Barlow SemiBold"/>
                <a:cs typeface="Barlow SemiBold"/>
                <a:sym typeface="Barlow SemiBold"/>
              </a:rPr>
              <a:t>Jorge Solano Ruiz</a:t>
            </a:r>
            <a:endParaRPr/>
          </a:p>
        </p:txBody>
      </p:sp>
      <p:sp>
        <p:nvSpPr>
          <p:cNvPr id="446" name="Google Shape;446;p35"/>
          <p:cNvSpPr txBox="1">
            <a:spLocks noGrp="1"/>
          </p:cNvSpPr>
          <p:nvPr>
            <p:ph type="body" idx="1"/>
          </p:nvPr>
        </p:nvSpPr>
        <p:spPr>
          <a:xfrm>
            <a:off x="831850" y="6351588"/>
            <a:ext cx="3413125" cy="287337"/>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rgbClr val="4279BB"/>
              </a:buClr>
              <a:buSzPct val="100000"/>
              <a:buNone/>
            </a:pPr>
            <a:endParaRPr/>
          </a:p>
        </p:txBody>
      </p:sp>
      <p:sp>
        <p:nvSpPr>
          <p:cNvPr id="447" name="Google Shape;447;p35"/>
          <p:cNvSpPr txBox="1">
            <a:spLocks noGrp="1"/>
          </p:cNvSpPr>
          <p:nvPr>
            <p:ph type="body" idx="2"/>
          </p:nvPr>
        </p:nvSpPr>
        <p:spPr>
          <a:xfrm>
            <a:off x="7478713" y="6081713"/>
            <a:ext cx="4114800" cy="557212"/>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4279BB"/>
              </a:buClr>
              <a:buSzPts val="2000"/>
              <a:buNone/>
            </a:pPr>
            <a:endParaRPr>
              <a:latin typeface="Barlow SemiBold"/>
              <a:ea typeface="Barlow SemiBold"/>
              <a:cs typeface="Barlow SemiBold"/>
              <a:sym typeface="Barlow SemiBold"/>
            </a:endParaRPr>
          </a:p>
        </p:txBody>
      </p:sp>
      <p:sp>
        <p:nvSpPr>
          <p:cNvPr id="448" name="Google Shape;448;p35"/>
          <p:cNvSpPr txBox="1">
            <a:spLocks noGrp="1"/>
          </p:cNvSpPr>
          <p:nvPr>
            <p:ph type="body" idx="3"/>
          </p:nvPr>
        </p:nvSpPr>
        <p:spPr>
          <a:xfrm>
            <a:off x="831850" y="3281363"/>
            <a:ext cx="1051560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None/>
            </a:pPr>
            <a:r>
              <a:rPr lang="es-CR">
                <a:latin typeface="Barlow"/>
                <a:ea typeface="Barlow"/>
                <a:cs typeface="Barlow"/>
                <a:sym typeface="Barlow"/>
              </a:rPr>
              <a:t>jorge.solano.ruiz.prof@gmail.com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
          <p:cNvSpPr txBox="1">
            <a:spLocks noGrp="1"/>
          </p:cNvSpPr>
          <p:nvPr>
            <p:ph type="title"/>
          </p:nvPr>
        </p:nvSpPr>
        <p:spPr>
          <a:xfrm>
            <a:off x="838200" y="365126"/>
            <a:ext cx="10515600" cy="70809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s-CR">
                <a:latin typeface="Barlow SemiBold"/>
                <a:ea typeface="Barlow SemiBold"/>
                <a:cs typeface="Barlow SemiBold"/>
                <a:sym typeface="Barlow SemiBold"/>
              </a:rPr>
              <a:t>Comercio de servicios</a:t>
            </a:r>
            <a:endParaRPr/>
          </a:p>
        </p:txBody>
      </p:sp>
      <p:sp>
        <p:nvSpPr>
          <p:cNvPr id="4" name="TextBox 3">
            <a:extLst>
              <a:ext uri="{FF2B5EF4-FFF2-40B4-BE49-F238E27FC236}">
                <a16:creationId xmlns:a16="http://schemas.microsoft.com/office/drawing/2014/main" id="{E2700A16-099B-9F7D-707A-279C68D0FEE0}"/>
              </a:ext>
            </a:extLst>
          </p:cNvPr>
          <p:cNvSpPr txBox="1"/>
          <p:nvPr/>
        </p:nvSpPr>
        <p:spPr>
          <a:xfrm>
            <a:off x="655820" y="1193139"/>
            <a:ext cx="10841636" cy="830997"/>
          </a:xfrm>
          <a:prstGeom prst="rect">
            <a:avLst/>
          </a:prstGeom>
          <a:noFill/>
        </p:spPr>
        <p:txBody>
          <a:bodyPr wrap="square">
            <a:spAutoFit/>
          </a:bodyPr>
          <a:lstStyle/>
          <a:p>
            <a:pPr algn="just"/>
            <a:r>
              <a:rPr lang="es-CR" sz="1600" dirty="0">
                <a:latin typeface="Barlow" panose="00000500000000000000" pitchFamily="2" charset="0"/>
              </a:rPr>
              <a:t>Los servicios de viajes mundiales aumentaron un 40 % interanual en el cuarto trimestre y los servicios relacionados con mercancías aumentó en un 5%. El crecimiento de los servicios de transporte mundial se mantuvo estable y otros servicios comerciales disminuyeron un 3 % interanual en el cuarto trimestre.</a:t>
            </a:r>
          </a:p>
        </p:txBody>
      </p:sp>
      <p:pic>
        <p:nvPicPr>
          <p:cNvPr id="6" name="Picture 5">
            <a:extLst>
              <a:ext uri="{FF2B5EF4-FFF2-40B4-BE49-F238E27FC236}">
                <a16:creationId xmlns:a16="http://schemas.microsoft.com/office/drawing/2014/main" id="{4A4EF432-EBCA-251F-0ED8-E16CBB730A79}"/>
              </a:ext>
            </a:extLst>
          </p:cNvPr>
          <p:cNvPicPr>
            <a:picLocks noChangeAspect="1"/>
          </p:cNvPicPr>
          <p:nvPr/>
        </p:nvPicPr>
        <p:blipFill>
          <a:blip r:embed="rId3"/>
          <a:stretch>
            <a:fillRect/>
          </a:stretch>
        </p:blipFill>
        <p:spPr>
          <a:xfrm>
            <a:off x="1315452" y="2359390"/>
            <a:ext cx="9772274" cy="2722276"/>
          </a:xfrm>
          <a:prstGeom prst="rect">
            <a:avLst/>
          </a:prstGeom>
        </p:spPr>
      </p:pic>
      <p:sp>
        <p:nvSpPr>
          <p:cNvPr id="7" name="TextBox 6">
            <a:extLst>
              <a:ext uri="{FF2B5EF4-FFF2-40B4-BE49-F238E27FC236}">
                <a16:creationId xmlns:a16="http://schemas.microsoft.com/office/drawing/2014/main" id="{4E8DA898-4D79-6358-1751-8C195FA7891E}"/>
              </a:ext>
            </a:extLst>
          </p:cNvPr>
          <p:cNvSpPr txBox="1"/>
          <p:nvPr/>
        </p:nvSpPr>
        <p:spPr>
          <a:xfrm>
            <a:off x="780771" y="5247643"/>
            <a:ext cx="10841636" cy="338554"/>
          </a:xfrm>
          <a:prstGeom prst="rect">
            <a:avLst/>
          </a:prstGeom>
          <a:noFill/>
        </p:spPr>
        <p:txBody>
          <a:bodyPr wrap="square">
            <a:spAutoFit/>
          </a:bodyPr>
          <a:lstStyle/>
          <a:p>
            <a:pPr algn="just"/>
            <a:r>
              <a:rPr lang="es-CR" sz="1600" dirty="0">
                <a:latin typeface="Barlow" panose="00000500000000000000" pitchFamily="2" charset="0"/>
              </a:rPr>
              <a:t>Fuente: OMC, 2023</a:t>
            </a:r>
          </a:p>
        </p:txBody>
      </p:sp>
    </p:spTree>
    <p:extLst>
      <p:ext uri="{BB962C8B-B14F-4D97-AF65-F5344CB8AC3E}">
        <p14:creationId xmlns:p14="http://schemas.microsoft.com/office/powerpoint/2010/main" val="380983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6"/>
          <p:cNvSpPr txBox="1">
            <a:spLocks noGrp="1"/>
          </p:cNvSpPr>
          <p:nvPr>
            <p:ph type="title"/>
          </p:nvPr>
        </p:nvSpPr>
        <p:spPr>
          <a:xfrm>
            <a:off x="794885" y="264060"/>
            <a:ext cx="11073063" cy="70809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s-CR" sz="4000" b="1"/>
              <a:t>Volumen del comercio de mercancías</a:t>
            </a:r>
            <a:endParaRPr/>
          </a:p>
        </p:txBody>
      </p:sp>
      <p:pic>
        <p:nvPicPr>
          <p:cNvPr id="7" name="Picture 6">
            <a:extLst>
              <a:ext uri="{FF2B5EF4-FFF2-40B4-BE49-F238E27FC236}">
                <a16:creationId xmlns:a16="http://schemas.microsoft.com/office/drawing/2014/main" id="{10BB17B3-4BE3-62EB-ECF1-F8ED5460A6A4}"/>
              </a:ext>
            </a:extLst>
          </p:cNvPr>
          <p:cNvPicPr>
            <a:picLocks noChangeAspect="1"/>
          </p:cNvPicPr>
          <p:nvPr/>
        </p:nvPicPr>
        <p:blipFill>
          <a:blip r:embed="rId3"/>
          <a:stretch>
            <a:fillRect/>
          </a:stretch>
        </p:blipFill>
        <p:spPr>
          <a:xfrm>
            <a:off x="972267" y="972152"/>
            <a:ext cx="10247466" cy="47241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6"/>
          <p:cNvSpPr txBox="1">
            <a:spLocks noGrp="1"/>
          </p:cNvSpPr>
          <p:nvPr>
            <p:ph type="title"/>
          </p:nvPr>
        </p:nvSpPr>
        <p:spPr>
          <a:xfrm>
            <a:off x="794885" y="264060"/>
            <a:ext cx="11073063" cy="70809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s-CR" sz="4000" b="1"/>
              <a:t>Volumen del comercio de mercancías</a:t>
            </a:r>
            <a:endParaRPr/>
          </a:p>
        </p:txBody>
      </p:sp>
      <p:sp>
        <p:nvSpPr>
          <p:cNvPr id="5" name="TextBox 4">
            <a:extLst>
              <a:ext uri="{FF2B5EF4-FFF2-40B4-BE49-F238E27FC236}">
                <a16:creationId xmlns:a16="http://schemas.microsoft.com/office/drawing/2014/main" id="{88D55212-21F6-E887-4F8A-40CA0B15BA10}"/>
              </a:ext>
            </a:extLst>
          </p:cNvPr>
          <p:cNvSpPr txBox="1"/>
          <p:nvPr/>
        </p:nvSpPr>
        <p:spPr>
          <a:xfrm>
            <a:off x="445958" y="1275917"/>
            <a:ext cx="11421990" cy="3293209"/>
          </a:xfrm>
          <a:prstGeom prst="rect">
            <a:avLst/>
          </a:prstGeom>
          <a:noFill/>
        </p:spPr>
        <p:txBody>
          <a:bodyPr wrap="square">
            <a:spAutoFit/>
          </a:bodyPr>
          <a:lstStyle/>
          <a:p>
            <a:pPr marL="285750" indent="-285750" algn="just">
              <a:buFont typeface="Arial" panose="020B0604020202020204" pitchFamily="34" charset="0"/>
              <a:buChar char="•"/>
            </a:pPr>
            <a:r>
              <a:rPr lang="es-CR" sz="1600" dirty="0">
                <a:latin typeface="Barlow" panose="00000500000000000000" pitchFamily="2" charset="0"/>
              </a:rPr>
              <a:t>El volumen del comercio mundial de mercancías y el PIB real registraron un fuerte crecimiento en 2021, tras la disminución experimentada en 2020 como consecuencia del inicio de la pandemia de COVID-19. En 2021, el volumen del comercio de mercancías aumentó un 9,7%, y el PIB a tipos de cambio de mercado un 5,9%. Sin embargo, en el primer semestre de 2022 se registró un menor crecimiento del comercio.</a:t>
            </a:r>
          </a:p>
          <a:p>
            <a:pPr algn="just"/>
            <a:endParaRPr lang="es-CR" sz="1600" dirty="0">
              <a:latin typeface="Barlow" panose="00000500000000000000" pitchFamily="2" charset="0"/>
            </a:endParaRPr>
          </a:p>
          <a:p>
            <a:pPr marL="285750" indent="-285750" algn="just">
              <a:buFont typeface="Arial" panose="020B0604020202020204" pitchFamily="34" charset="0"/>
              <a:buChar char="•"/>
            </a:pPr>
            <a:r>
              <a:rPr lang="es-CR" sz="1600" dirty="0">
                <a:latin typeface="Barlow" panose="00000500000000000000" pitchFamily="2" charset="0"/>
              </a:rPr>
              <a:t>El comercio de mercancías se ralentizó en el segundo semestre de 2022 debido a que la economía mundial tuvo que hacer frente a varios factores relacionados, como la guerra en Ucrania, la elevada inflación y los persistentes efectos de la pandemia de COVID-19. El crecimiento interanual del comercio mundial de mercancías descendió un 4,4% en el segundo trimestre de 2022, y en el segundo semestre se prevé un menor crecimiento.</a:t>
            </a:r>
          </a:p>
          <a:p>
            <a:pPr algn="just"/>
            <a:endParaRPr lang="es-CR" sz="1600" dirty="0">
              <a:latin typeface="Barlow" panose="00000500000000000000" pitchFamily="2" charset="0"/>
            </a:endParaRPr>
          </a:p>
          <a:p>
            <a:pPr marL="285750" indent="-285750" algn="just">
              <a:buFont typeface="Arial" panose="020B0604020202020204" pitchFamily="34" charset="0"/>
              <a:buChar char="•"/>
            </a:pPr>
            <a:r>
              <a:rPr lang="es-CR" sz="1600" dirty="0">
                <a:latin typeface="Barlow" panose="00000500000000000000" pitchFamily="2" charset="0"/>
              </a:rPr>
              <a:t>El comercio de mercancías experimentó una importante recuperación en 2021, ya que la demanda de bienes importados siguió recuperándose de la caída provocada por la pandemia en 2020. Sin embargo, las perturbaciones en las cadenas de suministro lastraron el crecimiento a lo largo del año.</a:t>
            </a:r>
          </a:p>
        </p:txBody>
      </p:sp>
    </p:spTree>
    <p:extLst>
      <p:ext uri="{BB962C8B-B14F-4D97-AF65-F5344CB8AC3E}">
        <p14:creationId xmlns:p14="http://schemas.microsoft.com/office/powerpoint/2010/main" val="3420732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7"/>
          <p:cNvSpPr txBox="1">
            <a:spLocks noGrp="1"/>
          </p:cNvSpPr>
          <p:nvPr>
            <p:ph type="title"/>
          </p:nvPr>
        </p:nvSpPr>
        <p:spPr>
          <a:xfrm>
            <a:off x="758073" y="-84974"/>
            <a:ext cx="11073063" cy="70809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s-CR" sz="2000" b="1" dirty="0"/>
              <a:t>Volumen de importaciones y exportaciones mundiales</a:t>
            </a:r>
            <a:endParaRPr sz="2400" dirty="0"/>
          </a:p>
        </p:txBody>
      </p:sp>
      <p:pic>
        <p:nvPicPr>
          <p:cNvPr id="9" name="Picture 8">
            <a:extLst>
              <a:ext uri="{FF2B5EF4-FFF2-40B4-BE49-F238E27FC236}">
                <a16:creationId xmlns:a16="http://schemas.microsoft.com/office/drawing/2014/main" id="{23803C83-33D5-C6ED-126E-DC9B5F0F81F3}"/>
              </a:ext>
            </a:extLst>
          </p:cNvPr>
          <p:cNvPicPr>
            <a:picLocks noChangeAspect="1"/>
          </p:cNvPicPr>
          <p:nvPr/>
        </p:nvPicPr>
        <p:blipFill rotWithShape="1">
          <a:blip r:embed="rId3"/>
          <a:srcRect b="14350"/>
          <a:stretch/>
        </p:blipFill>
        <p:spPr>
          <a:xfrm>
            <a:off x="2800635" y="606890"/>
            <a:ext cx="6987942" cy="2464708"/>
          </a:xfrm>
          <a:prstGeom prst="rect">
            <a:avLst/>
          </a:prstGeom>
        </p:spPr>
      </p:pic>
      <p:pic>
        <p:nvPicPr>
          <p:cNvPr id="11" name="Picture 10">
            <a:extLst>
              <a:ext uri="{FF2B5EF4-FFF2-40B4-BE49-F238E27FC236}">
                <a16:creationId xmlns:a16="http://schemas.microsoft.com/office/drawing/2014/main" id="{675CE530-0B7E-D647-EA07-566D9CF028AF}"/>
              </a:ext>
            </a:extLst>
          </p:cNvPr>
          <p:cNvPicPr>
            <a:picLocks noChangeAspect="1"/>
          </p:cNvPicPr>
          <p:nvPr/>
        </p:nvPicPr>
        <p:blipFill>
          <a:blip r:embed="rId4"/>
          <a:stretch>
            <a:fillRect/>
          </a:stretch>
        </p:blipFill>
        <p:spPr>
          <a:xfrm>
            <a:off x="2800634" y="3203824"/>
            <a:ext cx="6987943" cy="2654535"/>
          </a:xfrm>
          <a:prstGeom prst="rect">
            <a:avLst/>
          </a:prstGeom>
        </p:spPr>
      </p:pic>
      <p:sp>
        <p:nvSpPr>
          <p:cNvPr id="13" name="TextBox 12">
            <a:extLst>
              <a:ext uri="{FF2B5EF4-FFF2-40B4-BE49-F238E27FC236}">
                <a16:creationId xmlns:a16="http://schemas.microsoft.com/office/drawing/2014/main" id="{B2B1236C-5025-09D1-9ED3-8A83EA1D485E}"/>
              </a:ext>
            </a:extLst>
          </p:cNvPr>
          <p:cNvSpPr txBox="1"/>
          <p:nvPr/>
        </p:nvSpPr>
        <p:spPr>
          <a:xfrm>
            <a:off x="5123587" y="6550223"/>
            <a:ext cx="7285218" cy="307777"/>
          </a:xfrm>
          <a:prstGeom prst="rect">
            <a:avLst/>
          </a:prstGeom>
          <a:noFill/>
        </p:spPr>
        <p:txBody>
          <a:bodyPr wrap="square">
            <a:spAutoFit/>
          </a:bodyPr>
          <a:lstStyle/>
          <a:p>
            <a:r>
              <a:rPr lang="es-CR" dirty="0">
                <a:solidFill>
                  <a:schemeClr val="bg1"/>
                </a:solidFill>
              </a:rPr>
              <a:t>Fuente: OMC y UNCTAD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7"/>
          <p:cNvSpPr txBox="1">
            <a:spLocks noGrp="1"/>
          </p:cNvSpPr>
          <p:nvPr>
            <p:ph type="title"/>
          </p:nvPr>
        </p:nvSpPr>
        <p:spPr>
          <a:xfrm>
            <a:off x="559466" y="675828"/>
            <a:ext cx="11073063" cy="708092"/>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None/>
            </a:pPr>
            <a:r>
              <a:rPr lang="es-CR" sz="3200" b="1" dirty="0"/>
              <a:t>Importaciones y exportaciones mundiales</a:t>
            </a:r>
            <a:endParaRPr sz="3600" dirty="0"/>
          </a:p>
        </p:txBody>
      </p:sp>
      <p:sp>
        <p:nvSpPr>
          <p:cNvPr id="3" name="TextBox 2">
            <a:extLst>
              <a:ext uri="{FF2B5EF4-FFF2-40B4-BE49-F238E27FC236}">
                <a16:creationId xmlns:a16="http://schemas.microsoft.com/office/drawing/2014/main" id="{428314B7-E2A8-FDB2-4B55-D4ADE12D57A5}"/>
              </a:ext>
            </a:extLst>
          </p:cNvPr>
          <p:cNvSpPr txBox="1"/>
          <p:nvPr/>
        </p:nvSpPr>
        <p:spPr>
          <a:xfrm>
            <a:off x="1926859" y="1762471"/>
            <a:ext cx="8338279" cy="2554545"/>
          </a:xfrm>
          <a:prstGeom prst="rect">
            <a:avLst/>
          </a:prstGeom>
          <a:noFill/>
        </p:spPr>
        <p:txBody>
          <a:bodyPr wrap="square">
            <a:spAutoFit/>
          </a:bodyPr>
          <a:lstStyle/>
          <a:p>
            <a:pPr algn="just"/>
            <a:r>
              <a:rPr lang="es-CR" sz="2000" dirty="0">
                <a:latin typeface="Barlow" panose="00000500000000000000" pitchFamily="2" charset="0"/>
              </a:rPr>
              <a:t>En el primer semestre de 2022, tanto el comercio de mercancías como el de servicios comerciales, medidos en términos nominales (en dólares EE.UU.), registraron un incremento de dos dígitos. Este incremento se debió principalmente a la subida de los precios de los alimentos y la energía, así como al aumento del gasto en servicios de viajes y transporte. El crecimiento interanual del valor de las exportaciones de mercancías fue del 17% en el segundo trimestre, y el de las exportaciones de servicios comerciales del 18% en el primer trimestre.</a:t>
            </a:r>
          </a:p>
        </p:txBody>
      </p:sp>
    </p:spTree>
    <p:extLst>
      <p:ext uri="{BB962C8B-B14F-4D97-AF65-F5344CB8AC3E}">
        <p14:creationId xmlns:p14="http://schemas.microsoft.com/office/powerpoint/2010/main" val="1793028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9"/>
          <p:cNvPicPr preferRelativeResize="0">
            <a:picLocks noGrp="1"/>
          </p:cNvPicPr>
          <p:nvPr>
            <p:ph type="pic" idx="2"/>
          </p:nvPr>
        </p:nvPicPr>
        <p:blipFill rotWithShape="1">
          <a:blip r:embed="rId3">
            <a:alphaModFix/>
          </a:blip>
          <a:srcRect l="39944" t="-276" r="19120" b="276"/>
          <a:stretch/>
        </p:blipFill>
        <p:spPr>
          <a:xfrm>
            <a:off x="7196138" y="-19050"/>
            <a:ext cx="5014912" cy="6892925"/>
          </a:xfrm>
          <a:prstGeom prst="rect">
            <a:avLst/>
          </a:prstGeom>
          <a:solidFill>
            <a:srgbClr val="CE801C"/>
          </a:solidFill>
          <a:ln>
            <a:noFill/>
          </a:ln>
        </p:spPr>
      </p:pic>
      <p:sp>
        <p:nvSpPr>
          <p:cNvPr id="264" name="Google Shape;264;p9"/>
          <p:cNvSpPr txBox="1">
            <a:spLocks noGrp="1"/>
          </p:cNvSpPr>
          <p:nvPr>
            <p:ph type="ctrTitle"/>
          </p:nvPr>
        </p:nvSpPr>
        <p:spPr>
          <a:xfrm>
            <a:off x="550862" y="1946509"/>
            <a:ext cx="6219825"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s-CR">
                <a:latin typeface="Barlow SemiBold"/>
                <a:ea typeface="Barlow SemiBold"/>
                <a:cs typeface="Barlow SemiBold"/>
                <a:sym typeface="Barlow SemiBold"/>
              </a:rPr>
              <a:t>Economía mundial</a:t>
            </a:r>
            <a:endParaRPr/>
          </a:p>
        </p:txBody>
      </p:sp>
      <p:sp>
        <p:nvSpPr>
          <p:cNvPr id="265" name="Google Shape;265;p9"/>
          <p:cNvSpPr txBox="1">
            <a:spLocks noGrp="1"/>
          </p:cNvSpPr>
          <p:nvPr>
            <p:ph type="subTitle" idx="1"/>
          </p:nvPr>
        </p:nvSpPr>
        <p:spPr>
          <a:xfrm>
            <a:off x="550863" y="4556125"/>
            <a:ext cx="6219825" cy="16557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None/>
            </a:pPr>
            <a:r>
              <a:rPr lang="es-CR" dirty="0">
                <a:latin typeface="Barlow"/>
                <a:ea typeface="Barlow"/>
                <a:cs typeface="Barlow"/>
                <a:sym typeface="Barlow"/>
              </a:rPr>
              <a:t>Grandes retos para el 2023</a:t>
            </a:r>
            <a:endParaRPr dirty="0">
              <a:latin typeface="Barlow"/>
              <a:ea typeface="Barlow"/>
              <a:cs typeface="Barlow"/>
              <a:sym typeface="Barlow"/>
            </a:endParaRPr>
          </a:p>
        </p:txBody>
      </p:sp>
    </p:spTree>
  </p:cSld>
  <p:clrMapOvr>
    <a:masterClrMapping/>
  </p:clrMapOvr>
</p:sld>
</file>

<file path=ppt/theme/theme1.xml><?xml version="1.0" encoding="utf-8"?>
<a:theme xmlns:a="http://schemas.openxmlformats.org/drawingml/2006/main" name="Principal Verde">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ción Anaranajada">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ción Morada">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cción Rojo Viv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rincipal Azul">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2388</Words>
  <Application>Microsoft Office PowerPoint</Application>
  <PresentationFormat>Widescreen</PresentationFormat>
  <Paragraphs>158</Paragraphs>
  <Slides>37</Slides>
  <Notes>37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37</vt:i4>
      </vt:variant>
    </vt:vector>
  </HeadingPairs>
  <TitlesOfParts>
    <vt:vector size="48" baseType="lpstr">
      <vt:lpstr>Barlow Medium</vt:lpstr>
      <vt:lpstr>Arial</vt:lpstr>
      <vt:lpstr>Calibri</vt:lpstr>
      <vt:lpstr>Barlow SemiBold</vt:lpstr>
      <vt:lpstr>Source Serif Pro</vt:lpstr>
      <vt:lpstr>Barlow</vt:lpstr>
      <vt:lpstr>Principal Verde</vt:lpstr>
      <vt:lpstr>Sección Anaranajada</vt:lpstr>
      <vt:lpstr>Sección Morada</vt:lpstr>
      <vt:lpstr>Sección Rojo Vivo</vt:lpstr>
      <vt:lpstr>Principal Azul</vt:lpstr>
      <vt:lpstr>Panorama internacional del  comercio, ambiente y competitividad</vt:lpstr>
      <vt:lpstr>Comercio internacional</vt:lpstr>
      <vt:lpstr>Comercio de servicios</vt:lpstr>
      <vt:lpstr>Comercio de servicios</vt:lpstr>
      <vt:lpstr>Volumen del comercio de mercancías</vt:lpstr>
      <vt:lpstr>Volumen del comercio de mercancías</vt:lpstr>
      <vt:lpstr>Volumen de importaciones y exportaciones mundiales</vt:lpstr>
      <vt:lpstr>Importaciones y exportaciones mundiales</vt:lpstr>
      <vt:lpstr>Economía mundial</vt:lpstr>
      <vt:lpstr>Tasa de crecimiento del PIB</vt:lpstr>
      <vt:lpstr>Tasa de crecimiento del PIB</vt:lpstr>
      <vt:lpstr>Comercio Mundial</vt:lpstr>
      <vt:lpstr>Índices de precios internacionales de los productos básicos</vt:lpstr>
      <vt:lpstr>Se observa una desaceleración en todos los componentes de la demanda agregada</vt:lpstr>
      <vt:lpstr>Se observa una desaceleración en todos los componentes de la demanda agregada</vt:lpstr>
      <vt:lpstr>Tasa de variación del valor agregado (ALC)</vt:lpstr>
      <vt:lpstr>Variación del nivel de ocupación por rama de actividad económica</vt:lpstr>
      <vt:lpstr>Variación interanual del empleo (ALC)</vt:lpstr>
      <vt:lpstr>Consideraciones finales basado en los resultados del año anterior</vt:lpstr>
      <vt:lpstr>Comercio internacional y ambiente</vt:lpstr>
      <vt:lpstr>Comercio internacional y ambiente (1)</vt:lpstr>
      <vt:lpstr>Comercio internacional y ambiente (2)</vt:lpstr>
      <vt:lpstr>Preguntas generadoras</vt:lpstr>
      <vt:lpstr>Crecimiento económico y mejora ambiental</vt:lpstr>
      <vt:lpstr>Crecimiento económico y mejora ambiental </vt:lpstr>
      <vt:lpstr>Curva Kuznets ambiental (1)</vt:lpstr>
      <vt:lpstr>Curva Kuznets ambiental (2)</vt:lpstr>
      <vt:lpstr>Curva Kuznets ambiental (3)</vt:lpstr>
      <vt:lpstr>Argumentos en contra de CKA (1)</vt:lpstr>
      <vt:lpstr>Ambiente como elemento de valor para las organizaciones</vt:lpstr>
      <vt:lpstr>Sostenibilidad y valor agregado (1)</vt:lpstr>
      <vt:lpstr>Sostenibilidad y valor agregado (2)</vt:lpstr>
      <vt:lpstr>Preguntas generadoras</vt:lpstr>
      <vt:lpstr>Como integrar la filosofía ambiental en los proceso de las organizaciones</vt:lpstr>
      <vt:lpstr>Como integrar la filosofía ambiental en los procesos de las organizaciones</vt:lpstr>
      <vt:lpstr>Preguntas finales</vt:lpstr>
      <vt:lpstr>Jorge Solano Ruiz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Panorama internacional del  comercio, ambiente y competitividad</dc:title>
  <dc:creator>Microsoft Office User</dc:creator>
  <cp:lastModifiedBy>EVANNY ACUÑA CHINCHILLA</cp:lastModifiedBy>
  <cp:revision>3</cp:revision>
  <dcterms:created xsi:type="dcterms:W3CDTF">2018-06-20T21:30:45Z</dcterms:created>
  <dcterms:modified xsi:type="dcterms:W3CDTF">2023-06-12T20:28:24Z</dcterms:modified>
</cp:coreProperties>
</file>