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7" r:id="rId2"/>
    <p:sldMasterId id="2147483673" r:id="rId3"/>
    <p:sldMasterId id="2147483689" r:id="rId4"/>
    <p:sldMasterId id="2147483672" r:id="rId5"/>
  </p:sldMasterIdLst>
  <p:handoutMasterIdLst>
    <p:handoutMasterId r:id="rId55"/>
  </p:handoutMasterIdLst>
  <p:sldIdLst>
    <p:sldId id="257" r:id="rId6"/>
    <p:sldId id="285" r:id="rId7"/>
    <p:sldId id="259" r:id="rId8"/>
    <p:sldId id="258" r:id="rId9"/>
    <p:sldId id="330" r:id="rId10"/>
    <p:sldId id="331" r:id="rId11"/>
    <p:sldId id="332" r:id="rId12"/>
    <p:sldId id="333" r:id="rId13"/>
    <p:sldId id="297" r:id="rId14"/>
    <p:sldId id="260" r:id="rId15"/>
    <p:sldId id="262" r:id="rId16"/>
    <p:sldId id="334" r:id="rId17"/>
    <p:sldId id="335" r:id="rId18"/>
    <p:sldId id="336" r:id="rId19"/>
    <p:sldId id="338" r:id="rId20"/>
    <p:sldId id="337" r:id="rId21"/>
    <p:sldId id="340" r:id="rId22"/>
    <p:sldId id="339" r:id="rId23"/>
    <p:sldId id="341" r:id="rId24"/>
    <p:sldId id="342" r:id="rId25"/>
    <p:sldId id="344" r:id="rId26"/>
    <p:sldId id="343" r:id="rId27"/>
    <p:sldId id="436" r:id="rId28"/>
    <p:sldId id="350" r:id="rId29"/>
    <p:sldId id="346" r:id="rId30"/>
    <p:sldId id="347" r:id="rId31"/>
    <p:sldId id="353" r:id="rId32"/>
    <p:sldId id="348" r:id="rId33"/>
    <p:sldId id="349" r:id="rId34"/>
    <p:sldId id="437" r:id="rId35"/>
    <p:sldId id="351" r:id="rId36"/>
    <p:sldId id="441" r:id="rId37"/>
    <p:sldId id="442" r:id="rId38"/>
    <p:sldId id="439" r:id="rId39"/>
    <p:sldId id="440" r:id="rId40"/>
    <p:sldId id="438" r:id="rId41"/>
    <p:sldId id="352" r:id="rId42"/>
    <p:sldId id="445" r:id="rId43"/>
    <p:sldId id="424" r:id="rId44"/>
    <p:sldId id="425" r:id="rId45"/>
    <p:sldId id="426" r:id="rId46"/>
    <p:sldId id="427" r:id="rId47"/>
    <p:sldId id="428" r:id="rId48"/>
    <p:sldId id="429" r:id="rId49"/>
    <p:sldId id="430" r:id="rId50"/>
    <p:sldId id="431" r:id="rId51"/>
    <p:sldId id="433" r:id="rId52"/>
    <p:sldId id="435" r:id="rId53"/>
    <p:sldId id="26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9BB"/>
    <a:srgbClr val="6BAE45"/>
    <a:srgbClr val="9C247B"/>
    <a:srgbClr val="891C6C"/>
    <a:srgbClr val="EE9121"/>
    <a:srgbClr val="CE801C"/>
    <a:srgbClr val="CE2142"/>
    <a:srgbClr val="B41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154"/>
    <p:restoredTop sz="94624"/>
  </p:normalViewPr>
  <p:slideViewPr>
    <p:cSldViewPr snapToGrid="0" snapToObjects="1">
      <p:cViewPr varScale="1">
        <p:scale>
          <a:sx n="96" d="100"/>
          <a:sy n="96" d="100"/>
        </p:scale>
        <p:origin x="200" y="384"/>
      </p:cViewPr>
      <p:guideLst/>
    </p:cSldViewPr>
  </p:slideViewPr>
  <p:notesTextViewPr>
    <p:cViewPr>
      <p:scale>
        <a:sx n="1" d="1"/>
        <a:sy n="1" d="1"/>
      </p:scale>
      <p:origin x="0" y="0"/>
    </p:cViewPr>
  </p:notesTextViewPr>
  <p:notesViewPr>
    <p:cSldViewPr snapToGrid="0" snapToObjects="1">
      <p:cViewPr varScale="1">
        <p:scale>
          <a:sx n="89" d="100"/>
          <a:sy n="89" d="100"/>
        </p:scale>
        <p:origin x="367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D762D9-D2F0-1640-A1A2-13CA3D9E85EB}" type="doc">
      <dgm:prSet loTypeId="urn:microsoft.com/office/officeart/2005/8/layout/equation2" loCatId="" qsTypeId="urn:microsoft.com/office/officeart/2005/8/quickstyle/simple1" qsCatId="simple" csTypeId="urn:microsoft.com/office/officeart/2005/8/colors/accent1_2" csCatId="accent1" phldr="1"/>
      <dgm:spPr/>
      <dgm:t>
        <a:bodyPr/>
        <a:lstStyle/>
        <a:p>
          <a:endParaRPr lang="es-MX"/>
        </a:p>
      </dgm:t>
    </dgm:pt>
    <dgm:pt modelId="{C35092DE-6EB6-0A46-A9E8-25520D80852E}">
      <dgm:prSet phldrT="[Texto]"/>
      <dgm:spPr/>
      <dgm:t>
        <a:bodyPr/>
        <a:lstStyle/>
        <a:p>
          <a:r>
            <a:rPr lang="es-MX"/>
            <a:t>Tributación exclusica en el Estado de Residencia</a:t>
          </a:r>
        </a:p>
      </dgm:t>
    </dgm:pt>
    <dgm:pt modelId="{2B30D016-796E-4A4B-92B8-88E776A5DD80}" type="parTrans" cxnId="{1CEC962B-1A1D-BA4B-AAF0-4FE8A8563C35}">
      <dgm:prSet/>
      <dgm:spPr/>
      <dgm:t>
        <a:bodyPr/>
        <a:lstStyle/>
        <a:p>
          <a:endParaRPr lang="es-MX"/>
        </a:p>
      </dgm:t>
    </dgm:pt>
    <dgm:pt modelId="{1661CA67-903F-8341-824E-8ADB0D4953C7}" type="sibTrans" cxnId="{1CEC962B-1A1D-BA4B-AAF0-4FE8A8563C35}">
      <dgm:prSet/>
      <dgm:spPr/>
      <dgm:t>
        <a:bodyPr/>
        <a:lstStyle/>
        <a:p>
          <a:endParaRPr lang="es-MX"/>
        </a:p>
      </dgm:t>
    </dgm:pt>
    <dgm:pt modelId="{45FED493-BF65-0042-B87D-B30155A23699}">
      <dgm:prSet phldrT="[Texto]"/>
      <dgm:spPr/>
      <dgm:t>
        <a:bodyPr/>
        <a:lstStyle/>
        <a:p>
          <a:r>
            <a:rPr lang="es-MX"/>
            <a:t>Tributación compartida ER y EF (Sin límites)</a:t>
          </a:r>
        </a:p>
      </dgm:t>
    </dgm:pt>
    <dgm:pt modelId="{DB51F9F4-C869-964B-8B5D-D8AE7C81FED6}" type="parTrans" cxnId="{D1915D59-BA40-764F-B601-B63D9C61BAAA}">
      <dgm:prSet/>
      <dgm:spPr/>
      <dgm:t>
        <a:bodyPr/>
        <a:lstStyle/>
        <a:p>
          <a:endParaRPr lang="es-MX"/>
        </a:p>
      </dgm:t>
    </dgm:pt>
    <dgm:pt modelId="{0866B715-4272-D443-8DB1-F25E7C6E9DF2}" type="sibTrans" cxnId="{D1915D59-BA40-764F-B601-B63D9C61BAAA}">
      <dgm:prSet/>
      <dgm:spPr/>
      <dgm:t>
        <a:bodyPr/>
        <a:lstStyle/>
        <a:p>
          <a:endParaRPr lang="es-MX"/>
        </a:p>
      </dgm:t>
    </dgm:pt>
    <dgm:pt modelId="{A1BB9555-3951-674E-9B41-25DB11E707F9}">
      <dgm:prSet phldrT="[Texto]"/>
      <dgm:spPr/>
      <dgm:t>
        <a:bodyPr/>
        <a:lstStyle/>
        <a:p>
          <a:r>
            <a:rPr lang="es-419"/>
            <a:t>Art. 15 Renta del trabajo por cuenta ajena</a:t>
          </a:r>
          <a:endParaRPr lang="es-MX"/>
        </a:p>
      </dgm:t>
    </dgm:pt>
    <dgm:pt modelId="{AC33CF08-DA4B-2546-8EE1-32D215B74E42}" type="parTrans" cxnId="{364B48AE-8D58-2D4C-BF3A-5B38CB5C912F}">
      <dgm:prSet/>
      <dgm:spPr/>
      <dgm:t>
        <a:bodyPr/>
        <a:lstStyle/>
        <a:p>
          <a:endParaRPr lang="es-MX"/>
        </a:p>
      </dgm:t>
    </dgm:pt>
    <dgm:pt modelId="{CD2AFE9F-8A13-BC4E-AB1A-B8E934C4373A}" type="sibTrans" cxnId="{364B48AE-8D58-2D4C-BF3A-5B38CB5C912F}">
      <dgm:prSet/>
      <dgm:spPr/>
      <dgm:t>
        <a:bodyPr/>
        <a:lstStyle/>
        <a:p>
          <a:endParaRPr lang="es-MX"/>
        </a:p>
      </dgm:t>
    </dgm:pt>
    <dgm:pt modelId="{10E1C129-C412-6749-B0B9-DAB0A5B13B61}" type="pres">
      <dgm:prSet presAssocID="{0FD762D9-D2F0-1640-A1A2-13CA3D9E85EB}" presName="Name0" presStyleCnt="0">
        <dgm:presLayoutVars>
          <dgm:dir/>
          <dgm:resizeHandles val="exact"/>
        </dgm:presLayoutVars>
      </dgm:prSet>
      <dgm:spPr/>
    </dgm:pt>
    <dgm:pt modelId="{5CC16DA8-57B8-EA4B-92A0-76BBDEB22ADA}" type="pres">
      <dgm:prSet presAssocID="{0FD762D9-D2F0-1640-A1A2-13CA3D9E85EB}" presName="vNodes" presStyleCnt="0"/>
      <dgm:spPr/>
    </dgm:pt>
    <dgm:pt modelId="{DA3B5E0D-6394-9345-A054-AF3B28D9850D}" type="pres">
      <dgm:prSet presAssocID="{C35092DE-6EB6-0A46-A9E8-25520D80852E}" presName="node" presStyleLbl="node1" presStyleIdx="0" presStyleCnt="3">
        <dgm:presLayoutVars>
          <dgm:bulletEnabled val="1"/>
        </dgm:presLayoutVars>
      </dgm:prSet>
      <dgm:spPr/>
    </dgm:pt>
    <dgm:pt modelId="{34F9F8C2-A005-E64E-BB0D-F2CD64AE79FA}" type="pres">
      <dgm:prSet presAssocID="{1661CA67-903F-8341-824E-8ADB0D4953C7}" presName="spacerT" presStyleCnt="0"/>
      <dgm:spPr/>
    </dgm:pt>
    <dgm:pt modelId="{4065DCC0-35BF-FF4E-B6C0-096CF7CCEDFF}" type="pres">
      <dgm:prSet presAssocID="{1661CA67-903F-8341-824E-8ADB0D4953C7}" presName="sibTrans" presStyleLbl="sibTrans2D1" presStyleIdx="0" presStyleCnt="2"/>
      <dgm:spPr/>
    </dgm:pt>
    <dgm:pt modelId="{BAD7948C-65DF-1045-87E3-58BB978A81FA}" type="pres">
      <dgm:prSet presAssocID="{1661CA67-903F-8341-824E-8ADB0D4953C7}" presName="spacerB" presStyleCnt="0"/>
      <dgm:spPr/>
    </dgm:pt>
    <dgm:pt modelId="{9AA49B01-74B7-DA4A-9E51-3429FCB81CC5}" type="pres">
      <dgm:prSet presAssocID="{45FED493-BF65-0042-B87D-B30155A23699}" presName="node" presStyleLbl="node1" presStyleIdx="1" presStyleCnt="3">
        <dgm:presLayoutVars>
          <dgm:bulletEnabled val="1"/>
        </dgm:presLayoutVars>
      </dgm:prSet>
      <dgm:spPr/>
    </dgm:pt>
    <dgm:pt modelId="{CBA5FEE5-DE9F-A241-BA93-C7B3DBCF0342}" type="pres">
      <dgm:prSet presAssocID="{0FD762D9-D2F0-1640-A1A2-13CA3D9E85EB}" presName="sibTransLast" presStyleLbl="sibTrans2D1" presStyleIdx="1" presStyleCnt="2"/>
      <dgm:spPr/>
    </dgm:pt>
    <dgm:pt modelId="{CBA41D81-2492-C946-8DE7-209022F3CA90}" type="pres">
      <dgm:prSet presAssocID="{0FD762D9-D2F0-1640-A1A2-13CA3D9E85EB}" presName="connectorText" presStyleLbl="sibTrans2D1" presStyleIdx="1" presStyleCnt="2"/>
      <dgm:spPr/>
    </dgm:pt>
    <dgm:pt modelId="{62893116-5544-9142-9239-5B9CAA144A09}" type="pres">
      <dgm:prSet presAssocID="{0FD762D9-D2F0-1640-A1A2-13CA3D9E85EB}" presName="lastNode" presStyleLbl="node1" presStyleIdx="2" presStyleCnt="3">
        <dgm:presLayoutVars>
          <dgm:bulletEnabled val="1"/>
        </dgm:presLayoutVars>
      </dgm:prSet>
      <dgm:spPr/>
    </dgm:pt>
  </dgm:ptLst>
  <dgm:cxnLst>
    <dgm:cxn modelId="{1CEC962B-1A1D-BA4B-AAF0-4FE8A8563C35}" srcId="{0FD762D9-D2F0-1640-A1A2-13CA3D9E85EB}" destId="{C35092DE-6EB6-0A46-A9E8-25520D80852E}" srcOrd="0" destOrd="0" parTransId="{2B30D016-796E-4A4B-92B8-88E776A5DD80}" sibTransId="{1661CA67-903F-8341-824E-8ADB0D4953C7}"/>
    <dgm:cxn modelId="{2256BE30-1848-1049-8B64-3994FC01A957}" type="presOf" srcId="{C35092DE-6EB6-0A46-A9E8-25520D80852E}" destId="{DA3B5E0D-6394-9345-A054-AF3B28D9850D}" srcOrd="0" destOrd="0" presId="urn:microsoft.com/office/officeart/2005/8/layout/equation2"/>
    <dgm:cxn modelId="{D1915D59-BA40-764F-B601-B63D9C61BAAA}" srcId="{0FD762D9-D2F0-1640-A1A2-13CA3D9E85EB}" destId="{45FED493-BF65-0042-B87D-B30155A23699}" srcOrd="1" destOrd="0" parTransId="{DB51F9F4-C869-964B-8B5D-D8AE7C81FED6}" sibTransId="{0866B715-4272-D443-8DB1-F25E7C6E9DF2}"/>
    <dgm:cxn modelId="{247CA859-5F62-C745-8CD3-8A871B01D554}" type="presOf" srcId="{0866B715-4272-D443-8DB1-F25E7C6E9DF2}" destId="{CBA5FEE5-DE9F-A241-BA93-C7B3DBCF0342}" srcOrd="0" destOrd="0" presId="urn:microsoft.com/office/officeart/2005/8/layout/equation2"/>
    <dgm:cxn modelId="{EF8B145D-83EE-0B48-85E1-135CC3F76F4F}" type="presOf" srcId="{A1BB9555-3951-674E-9B41-25DB11E707F9}" destId="{62893116-5544-9142-9239-5B9CAA144A09}" srcOrd="0" destOrd="0" presId="urn:microsoft.com/office/officeart/2005/8/layout/equation2"/>
    <dgm:cxn modelId="{C56C2290-EC02-DC4C-8777-7A69213FE1BD}" type="presOf" srcId="{45FED493-BF65-0042-B87D-B30155A23699}" destId="{9AA49B01-74B7-DA4A-9E51-3429FCB81CC5}" srcOrd="0" destOrd="0" presId="urn:microsoft.com/office/officeart/2005/8/layout/equation2"/>
    <dgm:cxn modelId="{364B48AE-8D58-2D4C-BF3A-5B38CB5C912F}" srcId="{0FD762D9-D2F0-1640-A1A2-13CA3D9E85EB}" destId="{A1BB9555-3951-674E-9B41-25DB11E707F9}" srcOrd="2" destOrd="0" parTransId="{AC33CF08-DA4B-2546-8EE1-32D215B74E42}" sibTransId="{CD2AFE9F-8A13-BC4E-AB1A-B8E934C4373A}"/>
    <dgm:cxn modelId="{B4D48FC0-BBF8-584A-B422-341D48212303}" type="presOf" srcId="{1661CA67-903F-8341-824E-8ADB0D4953C7}" destId="{4065DCC0-35BF-FF4E-B6C0-096CF7CCEDFF}" srcOrd="0" destOrd="0" presId="urn:microsoft.com/office/officeart/2005/8/layout/equation2"/>
    <dgm:cxn modelId="{C47556C9-BB50-444E-9975-0E78BB4B4503}" type="presOf" srcId="{0FD762D9-D2F0-1640-A1A2-13CA3D9E85EB}" destId="{10E1C129-C412-6749-B0B9-DAB0A5B13B61}" srcOrd="0" destOrd="0" presId="urn:microsoft.com/office/officeart/2005/8/layout/equation2"/>
    <dgm:cxn modelId="{334AC8F4-CEBD-2846-B154-0BA3D6398859}" type="presOf" srcId="{0866B715-4272-D443-8DB1-F25E7C6E9DF2}" destId="{CBA41D81-2492-C946-8DE7-209022F3CA90}" srcOrd="1" destOrd="0" presId="urn:microsoft.com/office/officeart/2005/8/layout/equation2"/>
    <dgm:cxn modelId="{5DC23375-6E4A-004F-8D91-16ACF460A519}" type="presParOf" srcId="{10E1C129-C412-6749-B0B9-DAB0A5B13B61}" destId="{5CC16DA8-57B8-EA4B-92A0-76BBDEB22ADA}" srcOrd="0" destOrd="0" presId="urn:microsoft.com/office/officeart/2005/8/layout/equation2"/>
    <dgm:cxn modelId="{A7A28893-78FE-6842-854E-9CB56E0E2EFB}" type="presParOf" srcId="{5CC16DA8-57B8-EA4B-92A0-76BBDEB22ADA}" destId="{DA3B5E0D-6394-9345-A054-AF3B28D9850D}" srcOrd="0" destOrd="0" presId="urn:microsoft.com/office/officeart/2005/8/layout/equation2"/>
    <dgm:cxn modelId="{4DA9D510-B56B-FE42-B35E-3038CBFF104A}" type="presParOf" srcId="{5CC16DA8-57B8-EA4B-92A0-76BBDEB22ADA}" destId="{34F9F8C2-A005-E64E-BB0D-F2CD64AE79FA}" srcOrd="1" destOrd="0" presId="urn:microsoft.com/office/officeart/2005/8/layout/equation2"/>
    <dgm:cxn modelId="{EF7D842E-C7C2-A842-8F39-B6BE7AA026BD}" type="presParOf" srcId="{5CC16DA8-57B8-EA4B-92A0-76BBDEB22ADA}" destId="{4065DCC0-35BF-FF4E-B6C0-096CF7CCEDFF}" srcOrd="2" destOrd="0" presId="urn:microsoft.com/office/officeart/2005/8/layout/equation2"/>
    <dgm:cxn modelId="{3869BDFA-74F1-8C4B-A561-7D1A049B05D8}" type="presParOf" srcId="{5CC16DA8-57B8-EA4B-92A0-76BBDEB22ADA}" destId="{BAD7948C-65DF-1045-87E3-58BB978A81FA}" srcOrd="3" destOrd="0" presId="urn:microsoft.com/office/officeart/2005/8/layout/equation2"/>
    <dgm:cxn modelId="{40368065-B76D-0A4E-8324-B4B52451EE56}" type="presParOf" srcId="{5CC16DA8-57B8-EA4B-92A0-76BBDEB22ADA}" destId="{9AA49B01-74B7-DA4A-9E51-3429FCB81CC5}" srcOrd="4" destOrd="0" presId="urn:microsoft.com/office/officeart/2005/8/layout/equation2"/>
    <dgm:cxn modelId="{B03769AE-AC52-6E4A-8F86-5AF1B1C7CA2E}" type="presParOf" srcId="{10E1C129-C412-6749-B0B9-DAB0A5B13B61}" destId="{CBA5FEE5-DE9F-A241-BA93-C7B3DBCF0342}" srcOrd="1" destOrd="0" presId="urn:microsoft.com/office/officeart/2005/8/layout/equation2"/>
    <dgm:cxn modelId="{6A7CAC36-93A8-BA43-A69F-5751B4E63808}" type="presParOf" srcId="{CBA5FEE5-DE9F-A241-BA93-C7B3DBCF0342}" destId="{CBA41D81-2492-C946-8DE7-209022F3CA90}" srcOrd="0" destOrd="0" presId="urn:microsoft.com/office/officeart/2005/8/layout/equation2"/>
    <dgm:cxn modelId="{402A872A-4075-5F4B-8250-C84357372F61}" type="presParOf" srcId="{10E1C129-C412-6749-B0B9-DAB0A5B13B61}" destId="{62893116-5544-9142-9239-5B9CAA144A0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D762D9-D2F0-1640-A1A2-13CA3D9E85EB}" type="doc">
      <dgm:prSet loTypeId="urn:microsoft.com/office/officeart/2005/8/layout/equation2" loCatId="" qsTypeId="urn:microsoft.com/office/officeart/2005/8/quickstyle/simple1" qsCatId="simple" csTypeId="urn:microsoft.com/office/officeart/2005/8/colors/accent1_2" csCatId="accent1" phldr="1"/>
      <dgm:spPr/>
      <dgm:t>
        <a:bodyPr/>
        <a:lstStyle/>
        <a:p>
          <a:endParaRPr lang="es-MX"/>
        </a:p>
      </dgm:t>
    </dgm:pt>
    <dgm:pt modelId="{C35092DE-6EB6-0A46-A9E8-25520D80852E}">
      <dgm:prSet phldrT="[Texto]"/>
      <dgm:spPr/>
      <dgm:t>
        <a:bodyPr/>
        <a:lstStyle/>
        <a:p>
          <a:r>
            <a:rPr lang="es-MX"/>
            <a:t>Tributación exclusica en el Estado de Residencia</a:t>
          </a:r>
        </a:p>
      </dgm:t>
    </dgm:pt>
    <dgm:pt modelId="{2B30D016-796E-4A4B-92B8-88E776A5DD80}" type="parTrans" cxnId="{1CEC962B-1A1D-BA4B-AAF0-4FE8A8563C35}">
      <dgm:prSet/>
      <dgm:spPr/>
      <dgm:t>
        <a:bodyPr/>
        <a:lstStyle/>
        <a:p>
          <a:endParaRPr lang="es-MX"/>
        </a:p>
      </dgm:t>
    </dgm:pt>
    <dgm:pt modelId="{1661CA67-903F-8341-824E-8ADB0D4953C7}" type="sibTrans" cxnId="{1CEC962B-1A1D-BA4B-AAF0-4FE8A8563C35}">
      <dgm:prSet/>
      <dgm:spPr/>
      <dgm:t>
        <a:bodyPr/>
        <a:lstStyle/>
        <a:p>
          <a:endParaRPr lang="es-MX"/>
        </a:p>
      </dgm:t>
    </dgm:pt>
    <dgm:pt modelId="{45FED493-BF65-0042-B87D-B30155A23699}">
      <dgm:prSet phldrT="[Texto]"/>
      <dgm:spPr/>
      <dgm:t>
        <a:bodyPr/>
        <a:lstStyle/>
        <a:p>
          <a:r>
            <a:rPr lang="es-MX"/>
            <a:t>Tributación compartida ER y EF (Sin límites)</a:t>
          </a:r>
        </a:p>
      </dgm:t>
    </dgm:pt>
    <dgm:pt modelId="{DB51F9F4-C869-964B-8B5D-D8AE7C81FED6}" type="parTrans" cxnId="{D1915D59-BA40-764F-B601-B63D9C61BAAA}">
      <dgm:prSet/>
      <dgm:spPr/>
      <dgm:t>
        <a:bodyPr/>
        <a:lstStyle/>
        <a:p>
          <a:endParaRPr lang="es-MX"/>
        </a:p>
      </dgm:t>
    </dgm:pt>
    <dgm:pt modelId="{0866B715-4272-D443-8DB1-F25E7C6E9DF2}" type="sibTrans" cxnId="{D1915D59-BA40-764F-B601-B63D9C61BAAA}">
      <dgm:prSet/>
      <dgm:spPr/>
      <dgm:t>
        <a:bodyPr/>
        <a:lstStyle/>
        <a:p>
          <a:endParaRPr lang="es-MX"/>
        </a:p>
      </dgm:t>
    </dgm:pt>
    <dgm:pt modelId="{A1BB9555-3951-674E-9B41-25DB11E707F9}">
      <dgm:prSet phldrT="[Texto]"/>
      <dgm:spPr/>
      <dgm:t>
        <a:bodyPr/>
        <a:lstStyle/>
        <a:p>
          <a:r>
            <a:rPr lang="es-419"/>
            <a:t>Art. 13 Ganancias de Capital</a:t>
          </a:r>
          <a:endParaRPr lang="es-MX"/>
        </a:p>
      </dgm:t>
    </dgm:pt>
    <dgm:pt modelId="{AC33CF08-DA4B-2546-8EE1-32D215B74E42}" type="parTrans" cxnId="{364B48AE-8D58-2D4C-BF3A-5B38CB5C912F}">
      <dgm:prSet/>
      <dgm:spPr/>
      <dgm:t>
        <a:bodyPr/>
        <a:lstStyle/>
        <a:p>
          <a:endParaRPr lang="es-MX"/>
        </a:p>
      </dgm:t>
    </dgm:pt>
    <dgm:pt modelId="{CD2AFE9F-8A13-BC4E-AB1A-B8E934C4373A}" type="sibTrans" cxnId="{364B48AE-8D58-2D4C-BF3A-5B38CB5C912F}">
      <dgm:prSet/>
      <dgm:spPr/>
      <dgm:t>
        <a:bodyPr/>
        <a:lstStyle/>
        <a:p>
          <a:endParaRPr lang="es-MX"/>
        </a:p>
      </dgm:t>
    </dgm:pt>
    <dgm:pt modelId="{10E1C129-C412-6749-B0B9-DAB0A5B13B61}" type="pres">
      <dgm:prSet presAssocID="{0FD762D9-D2F0-1640-A1A2-13CA3D9E85EB}" presName="Name0" presStyleCnt="0">
        <dgm:presLayoutVars>
          <dgm:dir/>
          <dgm:resizeHandles val="exact"/>
        </dgm:presLayoutVars>
      </dgm:prSet>
      <dgm:spPr/>
    </dgm:pt>
    <dgm:pt modelId="{5CC16DA8-57B8-EA4B-92A0-76BBDEB22ADA}" type="pres">
      <dgm:prSet presAssocID="{0FD762D9-D2F0-1640-A1A2-13CA3D9E85EB}" presName="vNodes" presStyleCnt="0"/>
      <dgm:spPr/>
    </dgm:pt>
    <dgm:pt modelId="{DA3B5E0D-6394-9345-A054-AF3B28D9850D}" type="pres">
      <dgm:prSet presAssocID="{C35092DE-6EB6-0A46-A9E8-25520D80852E}" presName="node" presStyleLbl="node1" presStyleIdx="0" presStyleCnt="3">
        <dgm:presLayoutVars>
          <dgm:bulletEnabled val="1"/>
        </dgm:presLayoutVars>
      </dgm:prSet>
      <dgm:spPr/>
    </dgm:pt>
    <dgm:pt modelId="{34F9F8C2-A005-E64E-BB0D-F2CD64AE79FA}" type="pres">
      <dgm:prSet presAssocID="{1661CA67-903F-8341-824E-8ADB0D4953C7}" presName="spacerT" presStyleCnt="0"/>
      <dgm:spPr/>
    </dgm:pt>
    <dgm:pt modelId="{4065DCC0-35BF-FF4E-B6C0-096CF7CCEDFF}" type="pres">
      <dgm:prSet presAssocID="{1661CA67-903F-8341-824E-8ADB0D4953C7}" presName="sibTrans" presStyleLbl="sibTrans2D1" presStyleIdx="0" presStyleCnt="2"/>
      <dgm:spPr/>
    </dgm:pt>
    <dgm:pt modelId="{BAD7948C-65DF-1045-87E3-58BB978A81FA}" type="pres">
      <dgm:prSet presAssocID="{1661CA67-903F-8341-824E-8ADB0D4953C7}" presName="spacerB" presStyleCnt="0"/>
      <dgm:spPr/>
    </dgm:pt>
    <dgm:pt modelId="{9AA49B01-74B7-DA4A-9E51-3429FCB81CC5}" type="pres">
      <dgm:prSet presAssocID="{45FED493-BF65-0042-B87D-B30155A23699}" presName="node" presStyleLbl="node1" presStyleIdx="1" presStyleCnt="3">
        <dgm:presLayoutVars>
          <dgm:bulletEnabled val="1"/>
        </dgm:presLayoutVars>
      </dgm:prSet>
      <dgm:spPr/>
    </dgm:pt>
    <dgm:pt modelId="{CBA5FEE5-DE9F-A241-BA93-C7B3DBCF0342}" type="pres">
      <dgm:prSet presAssocID="{0FD762D9-D2F0-1640-A1A2-13CA3D9E85EB}" presName="sibTransLast" presStyleLbl="sibTrans2D1" presStyleIdx="1" presStyleCnt="2"/>
      <dgm:spPr/>
    </dgm:pt>
    <dgm:pt modelId="{CBA41D81-2492-C946-8DE7-209022F3CA90}" type="pres">
      <dgm:prSet presAssocID="{0FD762D9-D2F0-1640-A1A2-13CA3D9E85EB}" presName="connectorText" presStyleLbl="sibTrans2D1" presStyleIdx="1" presStyleCnt="2"/>
      <dgm:spPr/>
    </dgm:pt>
    <dgm:pt modelId="{62893116-5544-9142-9239-5B9CAA144A09}" type="pres">
      <dgm:prSet presAssocID="{0FD762D9-D2F0-1640-A1A2-13CA3D9E85EB}" presName="lastNode" presStyleLbl="node1" presStyleIdx="2" presStyleCnt="3">
        <dgm:presLayoutVars>
          <dgm:bulletEnabled val="1"/>
        </dgm:presLayoutVars>
      </dgm:prSet>
      <dgm:spPr/>
    </dgm:pt>
  </dgm:ptLst>
  <dgm:cxnLst>
    <dgm:cxn modelId="{1CEC962B-1A1D-BA4B-AAF0-4FE8A8563C35}" srcId="{0FD762D9-D2F0-1640-A1A2-13CA3D9E85EB}" destId="{C35092DE-6EB6-0A46-A9E8-25520D80852E}" srcOrd="0" destOrd="0" parTransId="{2B30D016-796E-4A4B-92B8-88E776A5DD80}" sibTransId="{1661CA67-903F-8341-824E-8ADB0D4953C7}"/>
    <dgm:cxn modelId="{2256BE30-1848-1049-8B64-3994FC01A957}" type="presOf" srcId="{C35092DE-6EB6-0A46-A9E8-25520D80852E}" destId="{DA3B5E0D-6394-9345-A054-AF3B28D9850D}" srcOrd="0" destOrd="0" presId="urn:microsoft.com/office/officeart/2005/8/layout/equation2"/>
    <dgm:cxn modelId="{D1915D59-BA40-764F-B601-B63D9C61BAAA}" srcId="{0FD762D9-D2F0-1640-A1A2-13CA3D9E85EB}" destId="{45FED493-BF65-0042-B87D-B30155A23699}" srcOrd="1" destOrd="0" parTransId="{DB51F9F4-C869-964B-8B5D-D8AE7C81FED6}" sibTransId="{0866B715-4272-D443-8DB1-F25E7C6E9DF2}"/>
    <dgm:cxn modelId="{247CA859-5F62-C745-8CD3-8A871B01D554}" type="presOf" srcId="{0866B715-4272-D443-8DB1-F25E7C6E9DF2}" destId="{CBA5FEE5-DE9F-A241-BA93-C7B3DBCF0342}" srcOrd="0" destOrd="0" presId="urn:microsoft.com/office/officeart/2005/8/layout/equation2"/>
    <dgm:cxn modelId="{EF8B145D-83EE-0B48-85E1-135CC3F76F4F}" type="presOf" srcId="{A1BB9555-3951-674E-9B41-25DB11E707F9}" destId="{62893116-5544-9142-9239-5B9CAA144A09}" srcOrd="0" destOrd="0" presId="urn:microsoft.com/office/officeart/2005/8/layout/equation2"/>
    <dgm:cxn modelId="{C56C2290-EC02-DC4C-8777-7A69213FE1BD}" type="presOf" srcId="{45FED493-BF65-0042-B87D-B30155A23699}" destId="{9AA49B01-74B7-DA4A-9E51-3429FCB81CC5}" srcOrd="0" destOrd="0" presId="urn:microsoft.com/office/officeart/2005/8/layout/equation2"/>
    <dgm:cxn modelId="{364B48AE-8D58-2D4C-BF3A-5B38CB5C912F}" srcId="{0FD762D9-D2F0-1640-A1A2-13CA3D9E85EB}" destId="{A1BB9555-3951-674E-9B41-25DB11E707F9}" srcOrd="2" destOrd="0" parTransId="{AC33CF08-DA4B-2546-8EE1-32D215B74E42}" sibTransId="{CD2AFE9F-8A13-BC4E-AB1A-B8E934C4373A}"/>
    <dgm:cxn modelId="{B4D48FC0-BBF8-584A-B422-341D48212303}" type="presOf" srcId="{1661CA67-903F-8341-824E-8ADB0D4953C7}" destId="{4065DCC0-35BF-FF4E-B6C0-096CF7CCEDFF}" srcOrd="0" destOrd="0" presId="urn:microsoft.com/office/officeart/2005/8/layout/equation2"/>
    <dgm:cxn modelId="{C47556C9-BB50-444E-9975-0E78BB4B4503}" type="presOf" srcId="{0FD762D9-D2F0-1640-A1A2-13CA3D9E85EB}" destId="{10E1C129-C412-6749-B0B9-DAB0A5B13B61}" srcOrd="0" destOrd="0" presId="urn:microsoft.com/office/officeart/2005/8/layout/equation2"/>
    <dgm:cxn modelId="{334AC8F4-CEBD-2846-B154-0BA3D6398859}" type="presOf" srcId="{0866B715-4272-D443-8DB1-F25E7C6E9DF2}" destId="{CBA41D81-2492-C946-8DE7-209022F3CA90}" srcOrd="1" destOrd="0" presId="urn:microsoft.com/office/officeart/2005/8/layout/equation2"/>
    <dgm:cxn modelId="{5DC23375-6E4A-004F-8D91-16ACF460A519}" type="presParOf" srcId="{10E1C129-C412-6749-B0B9-DAB0A5B13B61}" destId="{5CC16DA8-57B8-EA4B-92A0-76BBDEB22ADA}" srcOrd="0" destOrd="0" presId="urn:microsoft.com/office/officeart/2005/8/layout/equation2"/>
    <dgm:cxn modelId="{A7A28893-78FE-6842-854E-9CB56E0E2EFB}" type="presParOf" srcId="{5CC16DA8-57B8-EA4B-92A0-76BBDEB22ADA}" destId="{DA3B5E0D-6394-9345-A054-AF3B28D9850D}" srcOrd="0" destOrd="0" presId="urn:microsoft.com/office/officeart/2005/8/layout/equation2"/>
    <dgm:cxn modelId="{4DA9D510-B56B-FE42-B35E-3038CBFF104A}" type="presParOf" srcId="{5CC16DA8-57B8-EA4B-92A0-76BBDEB22ADA}" destId="{34F9F8C2-A005-E64E-BB0D-F2CD64AE79FA}" srcOrd="1" destOrd="0" presId="urn:microsoft.com/office/officeart/2005/8/layout/equation2"/>
    <dgm:cxn modelId="{EF7D842E-C7C2-A842-8F39-B6BE7AA026BD}" type="presParOf" srcId="{5CC16DA8-57B8-EA4B-92A0-76BBDEB22ADA}" destId="{4065DCC0-35BF-FF4E-B6C0-096CF7CCEDFF}" srcOrd="2" destOrd="0" presId="urn:microsoft.com/office/officeart/2005/8/layout/equation2"/>
    <dgm:cxn modelId="{3869BDFA-74F1-8C4B-A561-7D1A049B05D8}" type="presParOf" srcId="{5CC16DA8-57B8-EA4B-92A0-76BBDEB22ADA}" destId="{BAD7948C-65DF-1045-87E3-58BB978A81FA}" srcOrd="3" destOrd="0" presId="urn:microsoft.com/office/officeart/2005/8/layout/equation2"/>
    <dgm:cxn modelId="{40368065-B76D-0A4E-8324-B4B52451EE56}" type="presParOf" srcId="{5CC16DA8-57B8-EA4B-92A0-76BBDEB22ADA}" destId="{9AA49B01-74B7-DA4A-9E51-3429FCB81CC5}" srcOrd="4" destOrd="0" presId="urn:microsoft.com/office/officeart/2005/8/layout/equation2"/>
    <dgm:cxn modelId="{B03769AE-AC52-6E4A-8F86-5AF1B1C7CA2E}" type="presParOf" srcId="{10E1C129-C412-6749-B0B9-DAB0A5B13B61}" destId="{CBA5FEE5-DE9F-A241-BA93-C7B3DBCF0342}" srcOrd="1" destOrd="0" presId="urn:microsoft.com/office/officeart/2005/8/layout/equation2"/>
    <dgm:cxn modelId="{6A7CAC36-93A8-BA43-A69F-5751B4E63808}" type="presParOf" srcId="{CBA5FEE5-DE9F-A241-BA93-C7B3DBCF0342}" destId="{CBA41D81-2492-C946-8DE7-209022F3CA90}" srcOrd="0" destOrd="0" presId="urn:microsoft.com/office/officeart/2005/8/layout/equation2"/>
    <dgm:cxn modelId="{402A872A-4075-5F4B-8250-C84357372F61}" type="presParOf" srcId="{10E1C129-C412-6749-B0B9-DAB0A5B13B61}" destId="{62893116-5544-9142-9239-5B9CAA144A0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59F3B7-99E5-7B47-A832-B3DF755A8E53}" type="doc">
      <dgm:prSet loTypeId="urn:microsoft.com/office/officeart/2005/8/layout/hChevron3" loCatId="" qsTypeId="urn:microsoft.com/office/officeart/2005/8/quickstyle/simple1" qsCatId="simple" csTypeId="urn:microsoft.com/office/officeart/2005/8/colors/accent1_2" csCatId="accent1" phldr="1"/>
      <dgm:spPr/>
    </dgm:pt>
    <dgm:pt modelId="{AE5C3368-74BC-1143-8D38-D35AACDDC0CA}">
      <dgm:prSet phldrT="[Texto]"/>
      <dgm:spPr/>
      <dgm:t>
        <a:bodyPr/>
        <a:lstStyle/>
        <a:p>
          <a:r>
            <a:rPr lang="es-MX"/>
            <a:t>28 de julio de 1914 - 11 de noviembre de 1918 </a:t>
          </a:r>
        </a:p>
        <a:p>
          <a:r>
            <a:rPr lang="es-MX"/>
            <a:t>Primera Guerra Mundial</a:t>
          </a:r>
        </a:p>
      </dgm:t>
    </dgm:pt>
    <dgm:pt modelId="{9AE7209E-4496-E546-8D36-F93CEFB2BC22}" type="parTrans" cxnId="{0889C14F-EC7A-504D-B84C-6D2C0D4CD81D}">
      <dgm:prSet/>
      <dgm:spPr/>
      <dgm:t>
        <a:bodyPr/>
        <a:lstStyle/>
        <a:p>
          <a:endParaRPr lang="es-MX"/>
        </a:p>
      </dgm:t>
    </dgm:pt>
    <dgm:pt modelId="{C582D4D2-649E-454B-BA54-0FE883B2BEE8}" type="sibTrans" cxnId="{0889C14F-EC7A-504D-B84C-6D2C0D4CD81D}">
      <dgm:prSet/>
      <dgm:spPr/>
      <dgm:t>
        <a:bodyPr/>
        <a:lstStyle/>
        <a:p>
          <a:endParaRPr lang="es-MX"/>
        </a:p>
      </dgm:t>
    </dgm:pt>
    <dgm:pt modelId="{B3EE3B3A-F8EA-2B4C-8485-CC5A0173910A}">
      <dgm:prSet phldrT="[Texto]"/>
      <dgm:spPr/>
      <dgm:t>
        <a:bodyPr/>
        <a:lstStyle/>
        <a:p>
          <a:r>
            <a:rPr lang="es-MX"/>
            <a:t>28 de junio de 1919</a:t>
          </a:r>
        </a:p>
        <a:p>
          <a:r>
            <a:rPr lang="es-MX"/>
            <a:t>Creación de la Sociedad de las Naciones:</a:t>
          </a:r>
        </a:p>
        <a:p>
          <a:r>
            <a:rPr lang="es-MX"/>
            <a:t> 26 Naciones</a:t>
          </a:r>
        </a:p>
      </dgm:t>
    </dgm:pt>
    <dgm:pt modelId="{8F9786AE-09E8-BC48-AD80-D9C3504A7B57}" type="parTrans" cxnId="{4C1BB6B5-E0FD-A94C-AA4E-C6D382A40E31}">
      <dgm:prSet/>
      <dgm:spPr/>
      <dgm:t>
        <a:bodyPr/>
        <a:lstStyle/>
        <a:p>
          <a:endParaRPr lang="es-MX"/>
        </a:p>
      </dgm:t>
    </dgm:pt>
    <dgm:pt modelId="{99DA51C5-0000-B44E-8B8C-9BD75711E7AF}" type="sibTrans" cxnId="{4C1BB6B5-E0FD-A94C-AA4E-C6D382A40E31}">
      <dgm:prSet/>
      <dgm:spPr/>
      <dgm:t>
        <a:bodyPr/>
        <a:lstStyle/>
        <a:p>
          <a:endParaRPr lang="es-MX"/>
        </a:p>
      </dgm:t>
    </dgm:pt>
    <dgm:pt modelId="{4C23F3CD-8931-C84F-85ED-1FEEFC853B00}">
      <dgm:prSet phldrT="[Texto]"/>
      <dgm:spPr/>
      <dgm:t>
        <a:bodyPr/>
        <a:lstStyle/>
        <a:p>
          <a:r>
            <a:rPr lang="es-MX"/>
            <a:t>1 de septiembre de 1939 - 7 de mayo de 1945</a:t>
          </a:r>
        </a:p>
        <a:p>
          <a:r>
            <a:rPr lang="es-MX"/>
            <a:t>Segunda Guerra Mundial</a:t>
          </a:r>
        </a:p>
      </dgm:t>
    </dgm:pt>
    <dgm:pt modelId="{51C2E0FD-D833-A542-9249-360FBC1D6360}" type="parTrans" cxnId="{A1537320-A943-4549-8A03-9AAE4C99250F}">
      <dgm:prSet/>
      <dgm:spPr/>
      <dgm:t>
        <a:bodyPr/>
        <a:lstStyle/>
        <a:p>
          <a:endParaRPr lang="es-MX"/>
        </a:p>
      </dgm:t>
    </dgm:pt>
    <dgm:pt modelId="{726D7BCD-7B50-184D-BAE8-1CB63A3A3D5F}" type="sibTrans" cxnId="{A1537320-A943-4549-8A03-9AAE4C99250F}">
      <dgm:prSet/>
      <dgm:spPr/>
      <dgm:t>
        <a:bodyPr/>
        <a:lstStyle/>
        <a:p>
          <a:endParaRPr lang="es-MX"/>
        </a:p>
      </dgm:t>
    </dgm:pt>
    <dgm:pt modelId="{6A8E6DC3-3488-514C-8BEB-8ACD122EF67B}">
      <dgm:prSet/>
      <dgm:spPr/>
      <dgm:t>
        <a:bodyPr/>
        <a:lstStyle/>
        <a:p>
          <a:r>
            <a:rPr lang="es-419" b="0" i="0" u="none"/>
            <a:t>24 de octubre de 1945, Ratificación Carta ONU por China, Francia, la Unión Soviética, el Reino Unido, los Estados Unidos</a:t>
          </a:r>
          <a:endParaRPr lang="es-MX"/>
        </a:p>
      </dgm:t>
    </dgm:pt>
    <dgm:pt modelId="{A436E1B6-A0EA-CC4D-830B-0C7400E8A043}" type="parTrans" cxnId="{5667F7D9-0FE5-D347-A75E-CE9BD3DBA594}">
      <dgm:prSet/>
      <dgm:spPr/>
      <dgm:t>
        <a:bodyPr/>
        <a:lstStyle/>
        <a:p>
          <a:endParaRPr lang="es-MX"/>
        </a:p>
      </dgm:t>
    </dgm:pt>
    <dgm:pt modelId="{EF496A6D-3EAA-2B46-A6FC-15DC0065DC87}" type="sibTrans" cxnId="{5667F7D9-0FE5-D347-A75E-CE9BD3DBA594}">
      <dgm:prSet/>
      <dgm:spPr/>
      <dgm:t>
        <a:bodyPr/>
        <a:lstStyle/>
        <a:p>
          <a:endParaRPr lang="es-MX"/>
        </a:p>
      </dgm:t>
    </dgm:pt>
    <dgm:pt modelId="{16117C17-DFAB-4646-90C5-EAFEDA5EBD1B}" type="pres">
      <dgm:prSet presAssocID="{F159F3B7-99E5-7B47-A832-B3DF755A8E53}" presName="Name0" presStyleCnt="0">
        <dgm:presLayoutVars>
          <dgm:dir/>
          <dgm:resizeHandles val="exact"/>
        </dgm:presLayoutVars>
      </dgm:prSet>
      <dgm:spPr/>
    </dgm:pt>
    <dgm:pt modelId="{38551550-4411-884D-83A0-FD938164A13A}" type="pres">
      <dgm:prSet presAssocID="{AE5C3368-74BC-1143-8D38-D35AACDDC0CA}" presName="parTxOnly" presStyleLbl="node1" presStyleIdx="0" presStyleCnt="4" custLinFactNeighborX="3881" custLinFactNeighborY="-76965">
        <dgm:presLayoutVars>
          <dgm:bulletEnabled val="1"/>
        </dgm:presLayoutVars>
      </dgm:prSet>
      <dgm:spPr/>
    </dgm:pt>
    <dgm:pt modelId="{A72FADEC-A39E-5A43-8283-3D6719EBF494}" type="pres">
      <dgm:prSet presAssocID="{C582D4D2-649E-454B-BA54-0FE883B2BEE8}" presName="parSpace" presStyleCnt="0"/>
      <dgm:spPr/>
    </dgm:pt>
    <dgm:pt modelId="{6081CB25-705F-7141-90C4-21436D3DA405}" type="pres">
      <dgm:prSet presAssocID="{B3EE3B3A-F8EA-2B4C-8485-CC5A0173910A}" presName="parTxOnly" presStyleLbl="node1" presStyleIdx="1" presStyleCnt="4" custLinFactNeighborX="3881" custLinFactNeighborY="-76965">
        <dgm:presLayoutVars>
          <dgm:bulletEnabled val="1"/>
        </dgm:presLayoutVars>
      </dgm:prSet>
      <dgm:spPr/>
    </dgm:pt>
    <dgm:pt modelId="{F00D70AB-B14B-A245-AA32-299A8EA2D5A9}" type="pres">
      <dgm:prSet presAssocID="{99DA51C5-0000-B44E-8B8C-9BD75711E7AF}" presName="parSpace" presStyleCnt="0"/>
      <dgm:spPr/>
    </dgm:pt>
    <dgm:pt modelId="{B2EFD9A1-2197-BA49-AB10-82D685671631}" type="pres">
      <dgm:prSet presAssocID="{4C23F3CD-8931-C84F-85ED-1FEEFC853B00}" presName="parTxOnly" presStyleLbl="node1" presStyleIdx="2" presStyleCnt="4" custLinFactNeighborX="3881" custLinFactNeighborY="-76965">
        <dgm:presLayoutVars>
          <dgm:bulletEnabled val="1"/>
        </dgm:presLayoutVars>
      </dgm:prSet>
      <dgm:spPr/>
    </dgm:pt>
    <dgm:pt modelId="{A89E80A2-4FAA-9243-8BD2-AB65D7581969}" type="pres">
      <dgm:prSet presAssocID="{726D7BCD-7B50-184D-BAE8-1CB63A3A3D5F}" presName="parSpace" presStyleCnt="0"/>
      <dgm:spPr/>
    </dgm:pt>
    <dgm:pt modelId="{7A1AB38E-CC8E-3C4D-BAC8-9460CE86F51F}" type="pres">
      <dgm:prSet presAssocID="{6A8E6DC3-3488-514C-8BEB-8ACD122EF67B}" presName="parTxOnly" presStyleLbl="node1" presStyleIdx="3" presStyleCnt="4" custLinFactNeighborX="3881" custLinFactNeighborY="-76965">
        <dgm:presLayoutVars>
          <dgm:bulletEnabled val="1"/>
        </dgm:presLayoutVars>
      </dgm:prSet>
      <dgm:spPr/>
    </dgm:pt>
  </dgm:ptLst>
  <dgm:cxnLst>
    <dgm:cxn modelId="{A1537320-A943-4549-8A03-9AAE4C99250F}" srcId="{F159F3B7-99E5-7B47-A832-B3DF755A8E53}" destId="{4C23F3CD-8931-C84F-85ED-1FEEFC853B00}" srcOrd="2" destOrd="0" parTransId="{51C2E0FD-D833-A542-9249-360FBC1D6360}" sibTransId="{726D7BCD-7B50-184D-BAE8-1CB63A3A3D5F}"/>
    <dgm:cxn modelId="{0889C14F-EC7A-504D-B84C-6D2C0D4CD81D}" srcId="{F159F3B7-99E5-7B47-A832-B3DF755A8E53}" destId="{AE5C3368-74BC-1143-8D38-D35AACDDC0CA}" srcOrd="0" destOrd="0" parTransId="{9AE7209E-4496-E546-8D36-F93CEFB2BC22}" sibTransId="{C582D4D2-649E-454B-BA54-0FE883B2BEE8}"/>
    <dgm:cxn modelId="{1BAB0450-28E1-2945-B4E7-03F6FBE50D1C}" type="presOf" srcId="{6A8E6DC3-3488-514C-8BEB-8ACD122EF67B}" destId="{7A1AB38E-CC8E-3C4D-BAC8-9460CE86F51F}" srcOrd="0" destOrd="0" presId="urn:microsoft.com/office/officeart/2005/8/layout/hChevron3"/>
    <dgm:cxn modelId="{0DC1527F-1665-DB4A-8DF1-E9CA31D26319}" type="presOf" srcId="{B3EE3B3A-F8EA-2B4C-8485-CC5A0173910A}" destId="{6081CB25-705F-7141-90C4-21436D3DA405}" srcOrd="0" destOrd="0" presId="urn:microsoft.com/office/officeart/2005/8/layout/hChevron3"/>
    <dgm:cxn modelId="{4C1BB6B5-E0FD-A94C-AA4E-C6D382A40E31}" srcId="{F159F3B7-99E5-7B47-A832-B3DF755A8E53}" destId="{B3EE3B3A-F8EA-2B4C-8485-CC5A0173910A}" srcOrd="1" destOrd="0" parTransId="{8F9786AE-09E8-BC48-AD80-D9C3504A7B57}" sibTransId="{99DA51C5-0000-B44E-8B8C-9BD75711E7AF}"/>
    <dgm:cxn modelId="{77BA3BB8-D982-D34B-9576-2FA3932A311B}" type="presOf" srcId="{F159F3B7-99E5-7B47-A832-B3DF755A8E53}" destId="{16117C17-DFAB-4646-90C5-EAFEDA5EBD1B}" srcOrd="0" destOrd="0" presId="urn:microsoft.com/office/officeart/2005/8/layout/hChevron3"/>
    <dgm:cxn modelId="{FF9896BE-138B-D049-8E7C-8224A6BA5E80}" type="presOf" srcId="{4C23F3CD-8931-C84F-85ED-1FEEFC853B00}" destId="{B2EFD9A1-2197-BA49-AB10-82D685671631}" srcOrd="0" destOrd="0" presId="urn:microsoft.com/office/officeart/2005/8/layout/hChevron3"/>
    <dgm:cxn modelId="{5667F7D9-0FE5-D347-A75E-CE9BD3DBA594}" srcId="{F159F3B7-99E5-7B47-A832-B3DF755A8E53}" destId="{6A8E6DC3-3488-514C-8BEB-8ACD122EF67B}" srcOrd="3" destOrd="0" parTransId="{A436E1B6-A0EA-CC4D-830B-0C7400E8A043}" sibTransId="{EF496A6D-3EAA-2B46-A6FC-15DC0065DC87}"/>
    <dgm:cxn modelId="{1460E0E9-0DE8-EF4C-AA93-4912D6A3D517}" type="presOf" srcId="{AE5C3368-74BC-1143-8D38-D35AACDDC0CA}" destId="{38551550-4411-884D-83A0-FD938164A13A}" srcOrd="0" destOrd="0" presId="urn:microsoft.com/office/officeart/2005/8/layout/hChevron3"/>
    <dgm:cxn modelId="{F1EFC1EF-4C8F-AF49-87B4-489688F37701}" type="presParOf" srcId="{16117C17-DFAB-4646-90C5-EAFEDA5EBD1B}" destId="{38551550-4411-884D-83A0-FD938164A13A}" srcOrd="0" destOrd="0" presId="urn:microsoft.com/office/officeart/2005/8/layout/hChevron3"/>
    <dgm:cxn modelId="{69067EE9-6556-DC48-9DD2-35EC337453CA}" type="presParOf" srcId="{16117C17-DFAB-4646-90C5-EAFEDA5EBD1B}" destId="{A72FADEC-A39E-5A43-8283-3D6719EBF494}" srcOrd="1" destOrd="0" presId="urn:microsoft.com/office/officeart/2005/8/layout/hChevron3"/>
    <dgm:cxn modelId="{1DF3DFA3-16D8-944D-A3D0-10D747A90450}" type="presParOf" srcId="{16117C17-DFAB-4646-90C5-EAFEDA5EBD1B}" destId="{6081CB25-705F-7141-90C4-21436D3DA405}" srcOrd="2" destOrd="0" presId="urn:microsoft.com/office/officeart/2005/8/layout/hChevron3"/>
    <dgm:cxn modelId="{40E0EE8F-C191-934E-AACA-3AD4BC74E639}" type="presParOf" srcId="{16117C17-DFAB-4646-90C5-EAFEDA5EBD1B}" destId="{F00D70AB-B14B-A245-AA32-299A8EA2D5A9}" srcOrd="3" destOrd="0" presId="urn:microsoft.com/office/officeart/2005/8/layout/hChevron3"/>
    <dgm:cxn modelId="{C8E3A15C-CD19-D54D-8E7A-EF9906CA880B}" type="presParOf" srcId="{16117C17-DFAB-4646-90C5-EAFEDA5EBD1B}" destId="{B2EFD9A1-2197-BA49-AB10-82D685671631}" srcOrd="4" destOrd="0" presId="urn:microsoft.com/office/officeart/2005/8/layout/hChevron3"/>
    <dgm:cxn modelId="{8E4F6894-B92A-7949-9CA2-FBEAB3354307}" type="presParOf" srcId="{16117C17-DFAB-4646-90C5-EAFEDA5EBD1B}" destId="{A89E80A2-4FAA-9243-8BD2-AB65D7581969}" srcOrd="5" destOrd="0" presId="urn:microsoft.com/office/officeart/2005/8/layout/hChevron3"/>
    <dgm:cxn modelId="{42A38A50-5239-B44E-85A6-FBE3C11E4E5A}" type="presParOf" srcId="{16117C17-DFAB-4646-90C5-EAFEDA5EBD1B}" destId="{7A1AB38E-CC8E-3C4D-BAC8-9460CE86F51F}"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912C8C-D831-1846-8F70-E9F5AF388B5A}" type="doc">
      <dgm:prSet loTypeId="urn:microsoft.com/office/officeart/2005/8/layout/StepDownProcess" loCatId="" qsTypeId="urn:microsoft.com/office/officeart/2005/8/quickstyle/simple2" qsCatId="simple" csTypeId="urn:microsoft.com/office/officeart/2005/8/colors/accent3_2" csCatId="accent3" phldr="1"/>
      <dgm:spPr/>
      <dgm:t>
        <a:bodyPr/>
        <a:lstStyle/>
        <a:p>
          <a:endParaRPr lang="es-MX"/>
        </a:p>
      </dgm:t>
    </dgm:pt>
    <dgm:pt modelId="{7DDC1424-D754-DF4F-A7B8-44928CAAE0F7}">
      <dgm:prSet phldrT="[Texto]"/>
      <dgm:spPr/>
      <dgm:t>
        <a:bodyPr/>
        <a:lstStyle/>
        <a:p>
          <a:r>
            <a:rPr lang="es-419" b="1" i="0" u="none"/>
            <a:t>Departamento de Asuntos Económicos y Sociales</a:t>
          </a:r>
          <a:endParaRPr lang="es-MX"/>
        </a:p>
      </dgm:t>
    </dgm:pt>
    <dgm:pt modelId="{1FB9C6F8-F4A1-AB40-824F-44FECDD621CB}" type="parTrans" cxnId="{4DCF6E35-8764-3742-BE04-9E53ACA9F119}">
      <dgm:prSet/>
      <dgm:spPr/>
      <dgm:t>
        <a:bodyPr/>
        <a:lstStyle/>
        <a:p>
          <a:endParaRPr lang="es-MX"/>
        </a:p>
      </dgm:t>
    </dgm:pt>
    <dgm:pt modelId="{84BE1B10-7613-0F41-A0AB-706117AB9E3F}" type="sibTrans" cxnId="{4DCF6E35-8764-3742-BE04-9E53ACA9F119}">
      <dgm:prSet/>
      <dgm:spPr/>
      <dgm:t>
        <a:bodyPr/>
        <a:lstStyle/>
        <a:p>
          <a:endParaRPr lang="es-MX"/>
        </a:p>
      </dgm:t>
    </dgm:pt>
    <dgm:pt modelId="{2519B36B-DB5E-6242-9F4F-BC7031D7DB7A}">
      <dgm:prSet phldrT="[Texto]"/>
      <dgm:spPr/>
      <dgm:t>
        <a:bodyPr/>
        <a:lstStyle/>
        <a:p>
          <a:r>
            <a:rPr lang="es-MX"/>
            <a:t>MC ONU Directrices, Opiniones</a:t>
          </a:r>
        </a:p>
      </dgm:t>
    </dgm:pt>
    <dgm:pt modelId="{6095C144-50FA-7145-B61F-D3C39F4C48F1}" type="parTrans" cxnId="{DDCD825A-0FEA-8449-8FD5-EC4A3F1FBEB6}">
      <dgm:prSet/>
      <dgm:spPr/>
      <dgm:t>
        <a:bodyPr/>
        <a:lstStyle/>
        <a:p>
          <a:endParaRPr lang="es-MX"/>
        </a:p>
      </dgm:t>
    </dgm:pt>
    <dgm:pt modelId="{880FBDCB-F4AA-9D44-90B5-9FA307D47725}" type="sibTrans" cxnId="{DDCD825A-0FEA-8449-8FD5-EC4A3F1FBEB6}">
      <dgm:prSet/>
      <dgm:spPr/>
      <dgm:t>
        <a:bodyPr/>
        <a:lstStyle/>
        <a:p>
          <a:endParaRPr lang="es-MX"/>
        </a:p>
      </dgm:t>
    </dgm:pt>
    <dgm:pt modelId="{BD4CC045-0C17-2642-87ED-E5F2F6D21287}">
      <dgm:prSet/>
      <dgm:spPr/>
      <dgm:t>
        <a:bodyPr/>
        <a:lstStyle/>
        <a:p>
          <a:r>
            <a:rPr lang="es-ES" dirty="0"/>
            <a:t>Comité de Expertos en Cooperación Internacional en Materia Tributaria</a:t>
          </a:r>
          <a:endParaRPr lang="es-419"/>
        </a:p>
      </dgm:t>
    </dgm:pt>
    <dgm:pt modelId="{9A26298F-306B-A44E-BC59-DF82995DA92C}" type="parTrans" cxnId="{E1BDC529-3F87-D64A-ADA9-2A1B24DAE5D2}">
      <dgm:prSet/>
      <dgm:spPr/>
      <dgm:t>
        <a:bodyPr/>
        <a:lstStyle/>
        <a:p>
          <a:endParaRPr lang="es-MX"/>
        </a:p>
      </dgm:t>
    </dgm:pt>
    <dgm:pt modelId="{7D0A162A-A08E-FF41-8573-7748303B26E6}" type="sibTrans" cxnId="{E1BDC529-3F87-D64A-ADA9-2A1B24DAE5D2}">
      <dgm:prSet/>
      <dgm:spPr/>
      <dgm:t>
        <a:bodyPr/>
        <a:lstStyle/>
        <a:p>
          <a:endParaRPr lang="es-MX"/>
        </a:p>
      </dgm:t>
    </dgm:pt>
    <dgm:pt modelId="{B81C5FBB-7D54-8144-9A2C-913D9CDC6FDE}" type="pres">
      <dgm:prSet presAssocID="{C2912C8C-D831-1846-8F70-E9F5AF388B5A}" presName="rootnode" presStyleCnt="0">
        <dgm:presLayoutVars>
          <dgm:chMax/>
          <dgm:chPref/>
          <dgm:dir/>
          <dgm:animLvl val="lvl"/>
        </dgm:presLayoutVars>
      </dgm:prSet>
      <dgm:spPr/>
    </dgm:pt>
    <dgm:pt modelId="{76647910-64CF-5D47-80E7-588AB210BEBC}" type="pres">
      <dgm:prSet presAssocID="{7DDC1424-D754-DF4F-A7B8-44928CAAE0F7}" presName="composite" presStyleCnt="0"/>
      <dgm:spPr/>
    </dgm:pt>
    <dgm:pt modelId="{E4D1C8F3-76EA-D64F-A110-F497CB6CEAD1}" type="pres">
      <dgm:prSet presAssocID="{7DDC1424-D754-DF4F-A7B8-44928CAAE0F7}" presName="bentUpArrow1" presStyleLbl="alignImgPlace1" presStyleIdx="0" presStyleCnt="2"/>
      <dgm:spPr/>
    </dgm:pt>
    <dgm:pt modelId="{4788939B-9D5D-6849-B424-9676F56B6F69}" type="pres">
      <dgm:prSet presAssocID="{7DDC1424-D754-DF4F-A7B8-44928CAAE0F7}" presName="ParentText" presStyleLbl="node1" presStyleIdx="0" presStyleCnt="3">
        <dgm:presLayoutVars>
          <dgm:chMax val="1"/>
          <dgm:chPref val="1"/>
          <dgm:bulletEnabled val="1"/>
        </dgm:presLayoutVars>
      </dgm:prSet>
      <dgm:spPr/>
    </dgm:pt>
    <dgm:pt modelId="{BDDC6174-2FB7-3240-AE49-24E638061666}" type="pres">
      <dgm:prSet presAssocID="{7DDC1424-D754-DF4F-A7B8-44928CAAE0F7}" presName="ChildText" presStyleLbl="revTx" presStyleIdx="0" presStyleCnt="2">
        <dgm:presLayoutVars>
          <dgm:chMax val="0"/>
          <dgm:chPref val="0"/>
          <dgm:bulletEnabled val="1"/>
        </dgm:presLayoutVars>
      </dgm:prSet>
      <dgm:spPr/>
    </dgm:pt>
    <dgm:pt modelId="{94E995DA-F84C-0B4D-B7C2-4C198C0A68A2}" type="pres">
      <dgm:prSet presAssocID="{84BE1B10-7613-0F41-A0AB-706117AB9E3F}" presName="sibTrans" presStyleCnt="0"/>
      <dgm:spPr/>
    </dgm:pt>
    <dgm:pt modelId="{21420CCC-281D-3649-889E-DC69C4D82B05}" type="pres">
      <dgm:prSet presAssocID="{BD4CC045-0C17-2642-87ED-E5F2F6D21287}" presName="composite" presStyleCnt="0"/>
      <dgm:spPr/>
    </dgm:pt>
    <dgm:pt modelId="{F40389B9-7332-F849-AD21-8DC0B3682FBE}" type="pres">
      <dgm:prSet presAssocID="{BD4CC045-0C17-2642-87ED-E5F2F6D21287}" presName="bentUpArrow1" presStyleLbl="alignImgPlace1" presStyleIdx="1" presStyleCnt="2"/>
      <dgm:spPr/>
    </dgm:pt>
    <dgm:pt modelId="{C1A129A3-E174-4849-9A97-FE3EB87C6378}" type="pres">
      <dgm:prSet presAssocID="{BD4CC045-0C17-2642-87ED-E5F2F6D21287}" presName="ParentText" presStyleLbl="node1" presStyleIdx="1" presStyleCnt="3">
        <dgm:presLayoutVars>
          <dgm:chMax val="1"/>
          <dgm:chPref val="1"/>
          <dgm:bulletEnabled val="1"/>
        </dgm:presLayoutVars>
      </dgm:prSet>
      <dgm:spPr/>
    </dgm:pt>
    <dgm:pt modelId="{74E8051E-F977-CA4D-BF2F-AA1AD43D9D2D}" type="pres">
      <dgm:prSet presAssocID="{BD4CC045-0C17-2642-87ED-E5F2F6D21287}" presName="ChildText" presStyleLbl="revTx" presStyleIdx="1" presStyleCnt="2">
        <dgm:presLayoutVars>
          <dgm:chMax val="0"/>
          <dgm:chPref val="0"/>
          <dgm:bulletEnabled val="1"/>
        </dgm:presLayoutVars>
      </dgm:prSet>
      <dgm:spPr/>
    </dgm:pt>
    <dgm:pt modelId="{21A4EBDA-D00F-C34A-BD21-1F55CE4E6ADB}" type="pres">
      <dgm:prSet presAssocID="{7D0A162A-A08E-FF41-8573-7748303B26E6}" presName="sibTrans" presStyleCnt="0"/>
      <dgm:spPr/>
    </dgm:pt>
    <dgm:pt modelId="{097CDAF4-060E-714F-88C8-0A37E528BFCD}" type="pres">
      <dgm:prSet presAssocID="{2519B36B-DB5E-6242-9F4F-BC7031D7DB7A}" presName="composite" presStyleCnt="0"/>
      <dgm:spPr/>
    </dgm:pt>
    <dgm:pt modelId="{091D8238-B7FA-774B-AFAB-1F122BDE5159}" type="pres">
      <dgm:prSet presAssocID="{2519B36B-DB5E-6242-9F4F-BC7031D7DB7A}" presName="ParentText" presStyleLbl="node1" presStyleIdx="2" presStyleCnt="3">
        <dgm:presLayoutVars>
          <dgm:chMax val="1"/>
          <dgm:chPref val="1"/>
          <dgm:bulletEnabled val="1"/>
        </dgm:presLayoutVars>
      </dgm:prSet>
      <dgm:spPr/>
    </dgm:pt>
  </dgm:ptLst>
  <dgm:cxnLst>
    <dgm:cxn modelId="{E1BDC529-3F87-D64A-ADA9-2A1B24DAE5D2}" srcId="{C2912C8C-D831-1846-8F70-E9F5AF388B5A}" destId="{BD4CC045-0C17-2642-87ED-E5F2F6D21287}" srcOrd="1" destOrd="0" parTransId="{9A26298F-306B-A44E-BC59-DF82995DA92C}" sibTransId="{7D0A162A-A08E-FF41-8573-7748303B26E6}"/>
    <dgm:cxn modelId="{4DCF6E35-8764-3742-BE04-9E53ACA9F119}" srcId="{C2912C8C-D831-1846-8F70-E9F5AF388B5A}" destId="{7DDC1424-D754-DF4F-A7B8-44928CAAE0F7}" srcOrd="0" destOrd="0" parTransId="{1FB9C6F8-F4A1-AB40-824F-44FECDD621CB}" sibTransId="{84BE1B10-7613-0F41-A0AB-706117AB9E3F}"/>
    <dgm:cxn modelId="{DDCD825A-0FEA-8449-8FD5-EC4A3F1FBEB6}" srcId="{C2912C8C-D831-1846-8F70-E9F5AF388B5A}" destId="{2519B36B-DB5E-6242-9F4F-BC7031D7DB7A}" srcOrd="2" destOrd="0" parTransId="{6095C144-50FA-7145-B61F-D3C39F4C48F1}" sibTransId="{880FBDCB-F4AA-9D44-90B5-9FA307D47725}"/>
    <dgm:cxn modelId="{7650929B-97B5-B14A-8CE4-F27B835D2348}" type="presOf" srcId="{7DDC1424-D754-DF4F-A7B8-44928CAAE0F7}" destId="{4788939B-9D5D-6849-B424-9676F56B6F69}" srcOrd="0" destOrd="0" presId="urn:microsoft.com/office/officeart/2005/8/layout/StepDownProcess"/>
    <dgm:cxn modelId="{724AC6A2-77DA-554E-8DDA-4F9DF35E7DC8}" type="presOf" srcId="{2519B36B-DB5E-6242-9F4F-BC7031D7DB7A}" destId="{091D8238-B7FA-774B-AFAB-1F122BDE5159}" srcOrd="0" destOrd="0" presId="urn:microsoft.com/office/officeart/2005/8/layout/StepDownProcess"/>
    <dgm:cxn modelId="{F7BAE3AF-C3F3-C44E-B0E6-5ABB3124456A}" type="presOf" srcId="{BD4CC045-0C17-2642-87ED-E5F2F6D21287}" destId="{C1A129A3-E174-4849-9A97-FE3EB87C6378}" srcOrd="0" destOrd="0" presId="urn:microsoft.com/office/officeart/2005/8/layout/StepDownProcess"/>
    <dgm:cxn modelId="{ED03D5EB-D3FE-CA4A-BBF8-C136958F743A}" type="presOf" srcId="{C2912C8C-D831-1846-8F70-E9F5AF388B5A}" destId="{B81C5FBB-7D54-8144-9A2C-913D9CDC6FDE}" srcOrd="0" destOrd="0" presId="urn:microsoft.com/office/officeart/2005/8/layout/StepDownProcess"/>
    <dgm:cxn modelId="{C3E5F9FD-52FF-6543-8145-F9D14B53DE63}" type="presParOf" srcId="{B81C5FBB-7D54-8144-9A2C-913D9CDC6FDE}" destId="{76647910-64CF-5D47-80E7-588AB210BEBC}" srcOrd="0" destOrd="0" presId="urn:microsoft.com/office/officeart/2005/8/layout/StepDownProcess"/>
    <dgm:cxn modelId="{044C6D47-AA9F-ED4E-B6C9-512676F2FAE4}" type="presParOf" srcId="{76647910-64CF-5D47-80E7-588AB210BEBC}" destId="{E4D1C8F3-76EA-D64F-A110-F497CB6CEAD1}" srcOrd="0" destOrd="0" presId="urn:microsoft.com/office/officeart/2005/8/layout/StepDownProcess"/>
    <dgm:cxn modelId="{0A3C5FF8-9CAE-A54E-89C4-AB7C25A18E03}" type="presParOf" srcId="{76647910-64CF-5D47-80E7-588AB210BEBC}" destId="{4788939B-9D5D-6849-B424-9676F56B6F69}" srcOrd="1" destOrd="0" presId="urn:microsoft.com/office/officeart/2005/8/layout/StepDownProcess"/>
    <dgm:cxn modelId="{BA7EC95E-CBE9-1B49-9260-8D4DFC3302C3}" type="presParOf" srcId="{76647910-64CF-5D47-80E7-588AB210BEBC}" destId="{BDDC6174-2FB7-3240-AE49-24E638061666}" srcOrd="2" destOrd="0" presId="urn:microsoft.com/office/officeart/2005/8/layout/StepDownProcess"/>
    <dgm:cxn modelId="{B88B7B34-8F12-1E48-99F8-E8B98B5C12E4}" type="presParOf" srcId="{B81C5FBB-7D54-8144-9A2C-913D9CDC6FDE}" destId="{94E995DA-F84C-0B4D-B7C2-4C198C0A68A2}" srcOrd="1" destOrd="0" presId="urn:microsoft.com/office/officeart/2005/8/layout/StepDownProcess"/>
    <dgm:cxn modelId="{F8302C85-F72E-964D-AE8B-AF182A594B18}" type="presParOf" srcId="{B81C5FBB-7D54-8144-9A2C-913D9CDC6FDE}" destId="{21420CCC-281D-3649-889E-DC69C4D82B05}" srcOrd="2" destOrd="0" presId="urn:microsoft.com/office/officeart/2005/8/layout/StepDownProcess"/>
    <dgm:cxn modelId="{5831DDC9-7729-C941-9FEE-9007C49F0819}" type="presParOf" srcId="{21420CCC-281D-3649-889E-DC69C4D82B05}" destId="{F40389B9-7332-F849-AD21-8DC0B3682FBE}" srcOrd="0" destOrd="0" presId="urn:microsoft.com/office/officeart/2005/8/layout/StepDownProcess"/>
    <dgm:cxn modelId="{5C061F69-5451-CD43-9C8E-6DC30A724EC5}" type="presParOf" srcId="{21420CCC-281D-3649-889E-DC69C4D82B05}" destId="{C1A129A3-E174-4849-9A97-FE3EB87C6378}" srcOrd="1" destOrd="0" presId="urn:microsoft.com/office/officeart/2005/8/layout/StepDownProcess"/>
    <dgm:cxn modelId="{785D89A4-FF08-5049-B14F-5E858EAA0B05}" type="presParOf" srcId="{21420CCC-281D-3649-889E-DC69C4D82B05}" destId="{74E8051E-F977-CA4D-BF2F-AA1AD43D9D2D}" srcOrd="2" destOrd="0" presId="urn:microsoft.com/office/officeart/2005/8/layout/StepDownProcess"/>
    <dgm:cxn modelId="{88928C60-A1E3-3A46-8DEF-69F86E7AABCE}" type="presParOf" srcId="{B81C5FBB-7D54-8144-9A2C-913D9CDC6FDE}" destId="{21A4EBDA-D00F-C34A-BD21-1F55CE4E6ADB}" srcOrd="3" destOrd="0" presId="urn:microsoft.com/office/officeart/2005/8/layout/StepDownProcess"/>
    <dgm:cxn modelId="{33D4F650-1845-C842-B983-82375BD9AB65}" type="presParOf" srcId="{B81C5FBB-7D54-8144-9A2C-913D9CDC6FDE}" destId="{097CDAF4-060E-714F-88C8-0A37E528BFCD}" srcOrd="4" destOrd="0" presId="urn:microsoft.com/office/officeart/2005/8/layout/StepDownProcess"/>
    <dgm:cxn modelId="{CC91814F-4353-C448-A0B3-736660ADF906}" type="presParOf" srcId="{097CDAF4-060E-714F-88C8-0A37E528BFCD}" destId="{091D8238-B7FA-774B-AFAB-1F122BDE515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B5E0D-6394-9345-A054-AF3B28D9850D}">
      <dsp:nvSpPr>
        <dsp:cNvPr id="0" name=""/>
        <dsp:cNvSpPr/>
      </dsp:nvSpPr>
      <dsp:spPr>
        <a:xfrm>
          <a:off x="2401951" y="147"/>
          <a:ext cx="1586582" cy="1586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kern="1200"/>
            <a:t>Tributación exclusica en el Estado de Residencia</a:t>
          </a:r>
        </a:p>
      </dsp:txBody>
      <dsp:txXfrm>
        <a:off x="2634301" y="232497"/>
        <a:ext cx="1121882" cy="1121882"/>
      </dsp:txXfrm>
    </dsp:sp>
    <dsp:sp modelId="{4065DCC0-35BF-FF4E-B6C0-096CF7CCEDFF}">
      <dsp:nvSpPr>
        <dsp:cNvPr id="0" name=""/>
        <dsp:cNvSpPr/>
      </dsp:nvSpPr>
      <dsp:spPr>
        <a:xfrm>
          <a:off x="2735134" y="1715560"/>
          <a:ext cx="920217" cy="9202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2857109" y="2067451"/>
        <a:ext cx="676267" cy="216435"/>
      </dsp:txXfrm>
    </dsp:sp>
    <dsp:sp modelId="{9AA49B01-74B7-DA4A-9E51-3429FCB81CC5}">
      <dsp:nvSpPr>
        <dsp:cNvPr id="0" name=""/>
        <dsp:cNvSpPr/>
      </dsp:nvSpPr>
      <dsp:spPr>
        <a:xfrm>
          <a:off x="2401951" y="2764608"/>
          <a:ext cx="1586582" cy="1586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kern="1200" dirty="0"/>
            <a:t>Tributación compartida ER y EF (Sin límites)</a:t>
          </a:r>
        </a:p>
      </dsp:txBody>
      <dsp:txXfrm>
        <a:off x="2634301" y="2996958"/>
        <a:ext cx="1121882" cy="1121882"/>
      </dsp:txXfrm>
    </dsp:sp>
    <dsp:sp modelId="{CBA5FEE5-DE9F-A241-BA93-C7B3DBCF0342}">
      <dsp:nvSpPr>
        <dsp:cNvPr id="0" name=""/>
        <dsp:cNvSpPr/>
      </dsp:nvSpPr>
      <dsp:spPr>
        <a:xfrm>
          <a:off x="4226521" y="1880564"/>
          <a:ext cx="504533" cy="5902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4226521" y="1998606"/>
        <a:ext cx="353173" cy="354124"/>
      </dsp:txXfrm>
    </dsp:sp>
    <dsp:sp modelId="{62893116-5544-9142-9239-5B9CAA144A09}">
      <dsp:nvSpPr>
        <dsp:cNvPr id="0" name=""/>
        <dsp:cNvSpPr/>
      </dsp:nvSpPr>
      <dsp:spPr>
        <a:xfrm>
          <a:off x="4940483" y="589086"/>
          <a:ext cx="3173164" cy="31731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419" sz="3200" kern="1200" dirty="0"/>
            <a:t>Art. 15 Renta del trabajo por cuenta ajena</a:t>
          </a:r>
          <a:endParaRPr lang="es-MX" sz="3200" kern="1200" dirty="0"/>
        </a:p>
      </dsp:txBody>
      <dsp:txXfrm>
        <a:off x="5405182" y="1053785"/>
        <a:ext cx="2243766" cy="2243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B5E0D-6394-9345-A054-AF3B28D9850D}">
      <dsp:nvSpPr>
        <dsp:cNvPr id="0" name=""/>
        <dsp:cNvSpPr/>
      </dsp:nvSpPr>
      <dsp:spPr>
        <a:xfrm>
          <a:off x="2401951" y="147"/>
          <a:ext cx="1586582" cy="1586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kern="1200"/>
            <a:t>Tributación exclusica en el Estado de Residencia</a:t>
          </a:r>
        </a:p>
      </dsp:txBody>
      <dsp:txXfrm>
        <a:off x="2634301" y="232497"/>
        <a:ext cx="1121882" cy="1121882"/>
      </dsp:txXfrm>
    </dsp:sp>
    <dsp:sp modelId="{4065DCC0-35BF-FF4E-B6C0-096CF7CCEDFF}">
      <dsp:nvSpPr>
        <dsp:cNvPr id="0" name=""/>
        <dsp:cNvSpPr/>
      </dsp:nvSpPr>
      <dsp:spPr>
        <a:xfrm>
          <a:off x="2735134" y="1715560"/>
          <a:ext cx="920217" cy="9202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2857109" y="2067451"/>
        <a:ext cx="676267" cy="216435"/>
      </dsp:txXfrm>
    </dsp:sp>
    <dsp:sp modelId="{9AA49B01-74B7-DA4A-9E51-3429FCB81CC5}">
      <dsp:nvSpPr>
        <dsp:cNvPr id="0" name=""/>
        <dsp:cNvSpPr/>
      </dsp:nvSpPr>
      <dsp:spPr>
        <a:xfrm>
          <a:off x="2401951" y="2764608"/>
          <a:ext cx="1586582" cy="1586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MX" sz="1700" kern="1200" dirty="0"/>
            <a:t>Tributación compartida ER y EF (Sin límites)</a:t>
          </a:r>
        </a:p>
      </dsp:txBody>
      <dsp:txXfrm>
        <a:off x="2634301" y="2996958"/>
        <a:ext cx="1121882" cy="1121882"/>
      </dsp:txXfrm>
    </dsp:sp>
    <dsp:sp modelId="{CBA5FEE5-DE9F-A241-BA93-C7B3DBCF0342}">
      <dsp:nvSpPr>
        <dsp:cNvPr id="0" name=""/>
        <dsp:cNvSpPr/>
      </dsp:nvSpPr>
      <dsp:spPr>
        <a:xfrm>
          <a:off x="4226521" y="1880564"/>
          <a:ext cx="504533" cy="5902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4226521" y="1998606"/>
        <a:ext cx="353173" cy="354124"/>
      </dsp:txXfrm>
    </dsp:sp>
    <dsp:sp modelId="{62893116-5544-9142-9239-5B9CAA144A09}">
      <dsp:nvSpPr>
        <dsp:cNvPr id="0" name=""/>
        <dsp:cNvSpPr/>
      </dsp:nvSpPr>
      <dsp:spPr>
        <a:xfrm>
          <a:off x="4940483" y="589086"/>
          <a:ext cx="3173164" cy="31731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s-419" sz="4000" kern="1200" dirty="0"/>
            <a:t>Art. 13 Ganancias de Capital</a:t>
          </a:r>
          <a:endParaRPr lang="es-MX" sz="4000" kern="1200" dirty="0"/>
        </a:p>
      </dsp:txBody>
      <dsp:txXfrm>
        <a:off x="5405182" y="1053785"/>
        <a:ext cx="2243766" cy="2243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51550-4411-884D-83A0-FD938164A13A}">
      <dsp:nvSpPr>
        <dsp:cNvPr id="0" name=""/>
        <dsp:cNvSpPr/>
      </dsp:nvSpPr>
      <dsp:spPr>
        <a:xfrm>
          <a:off x="26919" y="1452645"/>
          <a:ext cx="3073481" cy="122939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es-MX" sz="1300" kern="1200" dirty="0"/>
            <a:t>28 de julio de 1914 - 11 de noviembre de 1918 </a:t>
          </a:r>
        </a:p>
        <a:p>
          <a:pPr marL="0" lvl="0" indent="0" algn="ctr" defTabSz="577850">
            <a:lnSpc>
              <a:spcPct val="90000"/>
            </a:lnSpc>
            <a:spcBef>
              <a:spcPct val="0"/>
            </a:spcBef>
            <a:spcAft>
              <a:spcPct val="35000"/>
            </a:spcAft>
            <a:buNone/>
          </a:pPr>
          <a:r>
            <a:rPr lang="es-MX" sz="1300" kern="1200" dirty="0"/>
            <a:t>Primera Guerra Mundial</a:t>
          </a:r>
        </a:p>
      </dsp:txBody>
      <dsp:txXfrm>
        <a:off x="26919" y="1452645"/>
        <a:ext cx="2766133" cy="1229392"/>
      </dsp:txXfrm>
    </dsp:sp>
    <dsp:sp modelId="{6081CB25-705F-7141-90C4-21436D3DA405}">
      <dsp:nvSpPr>
        <dsp:cNvPr id="0" name=""/>
        <dsp:cNvSpPr/>
      </dsp:nvSpPr>
      <dsp:spPr>
        <a:xfrm>
          <a:off x="2485704" y="1452645"/>
          <a:ext cx="3073481" cy="12293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s-MX" sz="1300" kern="1200" dirty="0"/>
            <a:t>28 de junio de 1919</a:t>
          </a:r>
        </a:p>
        <a:p>
          <a:pPr marL="0" lvl="0" indent="0" algn="ctr" defTabSz="577850">
            <a:lnSpc>
              <a:spcPct val="90000"/>
            </a:lnSpc>
            <a:spcBef>
              <a:spcPct val="0"/>
            </a:spcBef>
            <a:spcAft>
              <a:spcPct val="35000"/>
            </a:spcAft>
            <a:buNone/>
          </a:pPr>
          <a:r>
            <a:rPr lang="es-MX" sz="1300" kern="1200" dirty="0"/>
            <a:t>Creación de la Sociedad de las Naciones:</a:t>
          </a:r>
        </a:p>
        <a:p>
          <a:pPr marL="0" lvl="0" indent="0" algn="ctr" defTabSz="577850">
            <a:lnSpc>
              <a:spcPct val="90000"/>
            </a:lnSpc>
            <a:spcBef>
              <a:spcPct val="0"/>
            </a:spcBef>
            <a:spcAft>
              <a:spcPct val="35000"/>
            </a:spcAft>
            <a:buNone/>
          </a:pPr>
          <a:r>
            <a:rPr lang="es-MX" sz="1300" kern="1200" dirty="0"/>
            <a:t> 26 Naciones</a:t>
          </a:r>
        </a:p>
      </dsp:txBody>
      <dsp:txXfrm>
        <a:off x="3100400" y="1452645"/>
        <a:ext cx="1844089" cy="1229392"/>
      </dsp:txXfrm>
    </dsp:sp>
    <dsp:sp modelId="{B2EFD9A1-2197-BA49-AB10-82D685671631}">
      <dsp:nvSpPr>
        <dsp:cNvPr id="0" name=""/>
        <dsp:cNvSpPr/>
      </dsp:nvSpPr>
      <dsp:spPr>
        <a:xfrm>
          <a:off x="4944490" y="1452645"/>
          <a:ext cx="3073481" cy="12293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s-MX" sz="1300" kern="1200" dirty="0"/>
            <a:t>1 de septiembre de 1939 - 7 de mayo de 1945</a:t>
          </a:r>
        </a:p>
        <a:p>
          <a:pPr marL="0" lvl="0" indent="0" algn="ctr" defTabSz="577850">
            <a:lnSpc>
              <a:spcPct val="90000"/>
            </a:lnSpc>
            <a:spcBef>
              <a:spcPct val="0"/>
            </a:spcBef>
            <a:spcAft>
              <a:spcPct val="35000"/>
            </a:spcAft>
            <a:buNone/>
          </a:pPr>
          <a:r>
            <a:rPr lang="es-MX" sz="1300" kern="1200" dirty="0"/>
            <a:t>Segunda Guerra Mundial</a:t>
          </a:r>
        </a:p>
      </dsp:txBody>
      <dsp:txXfrm>
        <a:off x="5559186" y="1452645"/>
        <a:ext cx="1844089" cy="1229392"/>
      </dsp:txXfrm>
    </dsp:sp>
    <dsp:sp modelId="{7A1AB38E-CC8E-3C4D-BAC8-9460CE86F51F}">
      <dsp:nvSpPr>
        <dsp:cNvPr id="0" name=""/>
        <dsp:cNvSpPr/>
      </dsp:nvSpPr>
      <dsp:spPr>
        <a:xfrm>
          <a:off x="7382482" y="1452645"/>
          <a:ext cx="3073481" cy="12293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es-419" sz="1300" b="0" i="0" u="none" kern="1200" dirty="0"/>
            <a:t>24 de octubre de 1945, Ratificación Carta ONU por China, Francia, la Unión Soviética, el Reino Unido, los Estados Unidos</a:t>
          </a:r>
          <a:endParaRPr lang="es-MX" sz="1300" kern="1200" dirty="0"/>
        </a:p>
      </dsp:txBody>
      <dsp:txXfrm>
        <a:off x="7997178" y="1452645"/>
        <a:ext cx="1844089" cy="1229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1C8F3-76EA-D64F-A110-F497CB6CEAD1}">
      <dsp:nvSpPr>
        <dsp:cNvPr id="0" name=""/>
        <dsp:cNvSpPr/>
      </dsp:nvSpPr>
      <dsp:spPr>
        <a:xfrm rot="5400000">
          <a:off x="322720" y="1250836"/>
          <a:ext cx="1149854" cy="1309068"/>
        </a:xfrm>
        <a:prstGeom prst="bentUpArrow">
          <a:avLst>
            <a:gd name="adj1" fmla="val 32840"/>
            <a:gd name="adj2" fmla="val 25000"/>
            <a:gd name="adj3" fmla="val 35780"/>
          </a:avLst>
        </a:prstGeom>
        <a:solidFill>
          <a:schemeClr val="accent3">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788939B-9D5D-6849-B424-9676F56B6F69}">
      <dsp:nvSpPr>
        <dsp:cNvPr id="0" name=""/>
        <dsp:cNvSpPr/>
      </dsp:nvSpPr>
      <dsp:spPr>
        <a:xfrm>
          <a:off x="18078" y="-23799"/>
          <a:ext cx="1935677" cy="1354911"/>
        </a:xfrm>
        <a:prstGeom prst="roundRect">
          <a:avLst>
            <a:gd name="adj" fmla="val 166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419" sz="1600" b="1" i="0" u="none" kern="1200"/>
            <a:t>Departamento de Asuntos Económicos y Sociales</a:t>
          </a:r>
          <a:endParaRPr lang="es-MX" sz="1600" kern="1200"/>
        </a:p>
      </dsp:txBody>
      <dsp:txXfrm>
        <a:off x="84231" y="42354"/>
        <a:ext cx="1803371" cy="1222605"/>
      </dsp:txXfrm>
    </dsp:sp>
    <dsp:sp modelId="{BDDC6174-2FB7-3240-AE49-24E638061666}">
      <dsp:nvSpPr>
        <dsp:cNvPr id="0" name=""/>
        <dsp:cNvSpPr/>
      </dsp:nvSpPr>
      <dsp:spPr>
        <a:xfrm>
          <a:off x="1953756" y="105422"/>
          <a:ext cx="1407827" cy="1095099"/>
        </a:xfrm>
        <a:prstGeom prst="rect">
          <a:avLst/>
        </a:prstGeom>
        <a:noFill/>
        <a:ln>
          <a:noFill/>
        </a:ln>
        <a:effectLst/>
      </dsp:spPr>
      <dsp:style>
        <a:lnRef idx="0">
          <a:scrgbClr r="0" g="0" b="0"/>
        </a:lnRef>
        <a:fillRef idx="0">
          <a:scrgbClr r="0" g="0" b="0"/>
        </a:fillRef>
        <a:effectRef idx="0">
          <a:scrgbClr r="0" g="0" b="0"/>
        </a:effectRef>
        <a:fontRef idx="minor"/>
      </dsp:style>
    </dsp:sp>
    <dsp:sp modelId="{F40389B9-7332-F849-AD21-8DC0B3682FBE}">
      <dsp:nvSpPr>
        <dsp:cNvPr id="0" name=""/>
        <dsp:cNvSpPr/>
      </dsp:nvSpPr>
      <dsp:spPr>
        <a:xfrm rot="5400000">
          <a:off x="1927602" y="2772849"/>
          <a:ext cx="1149854" cy="1309068"/>
        </a:xfrm>
        <a:prstGeom prst="bentUpArrow">
          <a:avLst>
            <a:gd name="adj1" fmla="val 32840"/>
            <a:gd name="adj2" fmla="val 25000"/>
            <a:gd name="adj3" fmla="val 35780"/>
          </a:avLst>
        </a:prstGeom>
        <a:solidFill>
          <a:schemeClr val="accent3">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C1A129A3-E174-4849-9A97-FE3EB87C6378}">
      <dsp:nvSpPr>
        <dsp:cNvPr id="0" name=""/>
        <dsp:cNvSpPr/>
      </dsp:nvSpPr>
      <dsp:spPr>
        <a:xfrm>
          <a:off x="1622961" y="1498213"/>
          <a:ext cx="1935677" cy="1354911"/>
        </a:xfrm>
        <a:prstGeom prst="roundRect">
          <a:avLst>
            <a:gd name="adj" fmla="val 166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Comité de Expertos en Cooperación Internacional en Materia Tributaria</a:t>
          </a:r>
          <a:endParaRPr lang="es-419" sz="1600" kern="1200"/>
        </a:p>
      </dsp:txBody>
      <dsp:txXfrm>
        <a:off x="1689114" y="1564366"/>
        <a:ext cx="1803371" cy="1222605"/>
      </dsp:txXfrm>
    </dsp:sp>
    <dsp:sp modelId="{74E8051E-F977-CA4D-BF2F-AA1AD43D9D2D}">
      <dsp:nvSpPr>
        <dsp:cNvPr id="0" name=""/>
        <dsp:cNvSpPr/>
      </dsp:nvSpPr>
      <dsp:spPr>
        <a:xfrm>
          <a:off x="3558638" y="1627434"/>
          <a:ext cx="1407827" cy="1095099"/>
        </a:xfrm>
        <a:prstGeom prst="rect">
          <a:avLst/>
        </a:prstGeom>
        <a:noFill/>
        <a:ln>
          <a:noFill/>
        </a:ln>
        <a:effectLst/>
      </dsp:spPr>
      <dsp:style>
        <a:lnRef idx="0">
          <a:scrgbClr r="0" g="0" b="0"/>
        </a:lnRef>
        <a:fillRef idx="0">
          <a:scrgbClr r="0" g="0" b="0"/>
        </a:fillRef>
        <a:effectRef idx="0">
          <a:scrgbClr r="0" g="0" b="0"/>
        </a:effectRef>
        <a:fontRef idx="minor"/>
      </dsp:style>
    </dsp:sp>
    <dsp:sp modelId="{091D8238-B7FA-774B-AFAB-1F122BDE5159}">
      <dsp:nvSpPr>
        <dsp:cNvPr id="0" name=""/>
        <dsp:cNvSpPr/>
      </dsp:nvSpPr>
      <dsp:spPr>
        <a:xfrm>
          <a:off x="3227843" y="3020226"/>
          <a:ext cx="1935677" cy="1354911"/>
        </a:xfrm>
        <a:prstGeom prst="roundRect">
          <a:avLst>
            <a:gd name="adj" fmla="val 166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a:t>MC ONU Directrices, Opiniones</a:t>
          </a:r>
        </a:p>
      </dsp:txBody>
      <dsp:txXfrm>
        <a:off x="3293996" y="3086379"/>
        <a:ext cx="1803371" cy="122260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1825A3-5E8D-E14B-9B75-FA6A73B1CF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dirty="0"/>
          </a:p>
        </p:txBody>
      </p:sp>
      <p:sp>
        <p:nvSpPr>
          <p:cNvPr id="3" name="Date Placeholder 2">
            <a:extLst>
              <a:ext uri="{FF2B5EF4-FFF2-40B4-BE49-F238E27FC236}">
                <a16:creationId xmlns:a16="http://schemas.microsoft.com/office/drawing/2014/main" id="{12DF7451-E530-3440-AEB4-28294603F1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225DDB-9F0A-5540-BDCD-C25C272090A8}" type="datetimeFigureOut">
              <a:rPr lang="es-ES_tradnl" smtClean="0"/>
              <a:t>27/11/24</a:t>
            </a:fld>
            <a:endParaRPr lang="es-ES_tradnl" dirty="0"/>
          </a:p>
        </p:txBody>
      </p:sp>
      <p:sp>
        <p:nvSpPr>
          <p:cNvPr id="4" name="Footer Placeholder 3">
            <a:extLst>
              <a:ext uri="{FF2B5EF4-FFF2-40B4-BE49-F238E27FC236}">
                <a16:creationId xmlns:a16="http://schemas.microsoft.com/office/drawing/2014/main" id="{2617B6FA-38E5-D047-9FE3-1588F5A05A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dirty="0"/>
          </a:p>
        </p:txBody>
      </p:sp>
      <p:sp>
        <p:nvSpPr>
          <p:cNvPr id="5" name="Slide Number Placeholder 4">
            <a:extLst>
              <a:ext uri="{FF2B5EF4-FFF2-40B4-BE49-F238E27FC236}">
                <a16:creationId xmlns:a16="http://schemas.microsoft.com/office/drawing/2014/main" id="{06A470E5-484E-A046-B2CD-96C06FD3BC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4EDB7E-5476-EF42-A43B-B3078DB47CF1}" type="slidenum">
              <a:rPr lang="es-ES_tradnl" smtClean="0"/>
              <a:t>‹Nº›</a:t>
            </a:fld>
            <a:endParaRPr lang="es-ES_tradnl" dirty="0"/>
          </a:p>
        </p:txBody>
      </p:sp>
    </p:spTree>
    <p:extLst>
      <p:ext uri="{BB962C8B-B14F-4D97-AF65-F5344CB8AC3E}">
        <p14:creationId xmlns:p14="http://schemas.microsoft.com/office/powerpoint/2010/main" val="25552239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ular - Ver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F435-1E90-124A-B476-04F9D01663DF}"/>
              </a:ext>
            </a:extLst>
          </p:cNvPr>
          <p:cNvSpPr>
            <a:spLocks noGrp="1"/>
          </p:cNvSpPr>
          <p:nvPr>
            <p:ph type="title"/>
          </p:nvPr>
        </p:nvSpPr>
        <p:spPr>
          <a:xfrm>
            <a:off x="831850" y="1637413"/>
            <a:ext cx="10515600" cy="1457768"/>
          </a:xfrm>
        </p:spPr>
        <p:txBody>
          <a:bodyPr anchor="b"/>
          <a:lstStyle>
            <a:lvl1pPr>
              <a:defRPr sz="6000">
                <a:solidFill>
                  <a:srgbClr val="6BAE4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p:nvPr>
        </p:nvSpPr>
        <p:spPr>
          <a:xfrm>
            <a:off x="831850" y="31221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Freeform 8">
            <a:extLst>
              <a:ext uri="{FF2B5EF4-FFF2-40B4-BE49-F238E27FC236}">
                <a16:creationId xmlns:a16="http://schemas.microsoft.com/office/drawing/2014/main" id="{1CBE74B8-7FEA-B947-95E1-179FCD7C7B6C}"/>
              </a:ext>
            </a:extLst>
          </p:cNvPr>
          <p:cNvSpPr/>
          <p:nvPr userDrawn="1"/>
        </p:nvSpPr>
        <p:spPr>
          <a:xfrm>
            <a:off x="-26753" y="4051497"/>
            <a:ext cx="12247056" cy="2829868"/>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7056" h="2829868">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6" name="Picture 15">
            <a:extLst>
              <a:ext uri="{FF2B5EF4-FFF2-40B4-BE49-F238E27FC236}">
                <a16:creationId xmlns:a16="http://schemas.microsoft.com/office/drawing/2014/main" id="{4BC3B274-3C61-0048-9A3A-EA52213F0E30}"/>
              </a:ext>
            </a:extLst>
          </p:cNvPr>
          <p:cNvPicPr>
            <a:picLocks noChangeAspect="1"/>
          </p:cNvPicPr>
          <p:nvPr userDrawn="1"/>
        </p:nvPicPr>
        <p:blipFill>
          <a:blip r:embed="rId2"/>
          <a:stretch>
            <a:fillRect/>
          </a:stretch>
        </p:blipFill>
        <p:spPr>
          <a:xfrm>
            <a:off x="830107" y="92498"/>
            <a:ext cx="3211632" cy="1469607"/>
          </a:xfrm>
          <a:prstGeom prst="rect">
            <a:avLst/>
          </a:prstGeom>
        </p:spPr>
      </p:pic>
    </p:spTree>
    <p:extLst>
      <p:ext uri="{BB962C8B-B14F-4D97-AF65-F5344CB8AC3E}">
        <p14:creationId xmlns:p14="http://schemas.microsoft.com/office/powerpoint/2010/main" val="314121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ítulo y Contenido - 2 Columnas">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4279B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65719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ítulo y Contenido - 2 Subtítulos">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AE39FE0-18D8-E344-AE64-9E904E4024A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4279B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F229CF89-CFA5-B847-9D67-FD5BF2EA0619}"/>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07984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4279B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1">
            <a:extLst>
              <a:ext uri="{FF2B5EF4-FFF2-40B4-BE49-F238E27FC236}">
                <a16:creationId xmlns:a16="http://schemas.microsoft.com/office/drawing/2014/main" id="{161B3AD4-AD00-9B40-916B-1D1F9695DEDA}"/>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2534960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1CBE74B8-7FEA-B947-95E1-179FCD7C7B6C}"/>
              </a:ext>
            </a:extLst>
          </p:cNvPr>
          <p:cNvSpPr/>
          <p:nvPr userDrawn="1"/>
        </p:nvSpPr>
        <p:spPr>
          <a:xfrm>
            <a:off x="-61437" y="-41952"/>
            <a:ext cx="12298576" cy="6123875"/>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 name="connsiteX0" fmla="*/ 15449 w 12262505"/>
              <a:gd name="connsiteY0" fmla="*/ 5530723 h 7045513"/>
              <a:gd name="connsiteX1" fmla="*/ 3657599 w 12262505"/>
              <a:gd name="connsiteY1" fmla="*/ 5007958 h 7045513"/>
              <a:gd name="connsiteX2" fmla="*/ 8468750 w 12262505"/>
              <a:gd name="connsiteY2" fmla="*/ 5514394 h 7045513"/>
              <a:gd name="connsiteX3" fmla="*/ 12252959 w 12262505"/>
              <a:gd name="connsiteY3" fmla="*/ 4220167 h 7045513"/>
              <a:gd name="connsiteX4" fmla="*/ 12262505 w 12262505"/>
              <a:gd name="connsiteY4" fmla="*/ 7045513 h 7045513"/>
              <a:gd name="connsiteX5" fmla="*/ 0 w 12262505"/>
              <a:gd name="connsiteY5" fmla="*/ 77735 h 7045513"/>
              <a:gd name="connsiteX6" fmla="*/ 15449 w 12262505"/>
              <a:gd name="connsiteY6" fmla="*/ 5530723 h 7045513"/>
              <a:gd name="connsiteX0" fmla="*/ 15449 w 12278834"/>
              <a:gd name="connsiteY0" fmla="*/ 5532908 h 5555121"/>
              <a:gd name="connsiteX1" fmla="*/ 3657599 w 12278834"/>
              <a:gd name="connsiteY1" fmla="*/ 5010143 h 5555121"/>
              <a:gd name="connsiteX2" fmla="*/ 8468750 w 12278834"/>
              <a:gd name="connsiteY2" fmla="*/ 5516579 h 5555121"/>
              <a:gd name="connsiteX3" fmla="*/ 12252959 w 12278834"/>
              <a:gd name="connsiteY3" fmla="*/ 4222352 h 5555121"/>
              <a:gd name="connsiteX4" fmla="*/ 12278834 w 12278834"/>
              <a:gd name="connsiteY4" fmla="*/ 91727 h 5555121"/>
              <a:gd name="connsiteX5" fmla="*/ 0 w 12278834"/>
              <a:gd name="connsiteY5" fmla="*/ 79920 h 5555121"/>
              <a:gd name="connsiteX6" fmla="*/ 15449 w 12278834"/>
              <a:gd name="connsiteY6" fmla="*/ 5532908 h 5555121"/>
              <a:gd name="connsiteX0" fmla="*/ 15449 w 12279342"/>
              <a:gd name="connsiteY0" fmla="*/ 5530724 h 5552937"/>
              <a:gd name="connsiteX1" fmla="*/ 3657599 w 12279342"/>
              <a:gd name="connsiteY1" fmla="*/ 5007959 h 5552937"/>
              <a:gd name="connsiteX2" fmla="*/ 8468750 w 12279342"/>
              <a:gd name="connsiteY2" fmla="*/ 5514395 h 5552937"/>
              <a:gd name="connsiteX3" fmla="*/ 12252959 w 12279342"/>
              <a:gd name="connsiteY3" fmla="*/ 4220168 h 5552937"/>
              <a:gd name="connsiteX4" fmla="*/ 12278834 w 12279342"/>
              <a:gd name="connsiteY4" fmla="*/ 89543 h 5552937"/>
              <a:gd name="connsiteX5" fmla="*/ 0 w 12279342"/>
              <a:gd name="connsiteY5" fmla="*/ 77736 h 5552937"/>
              <a:gd name="connsiteX6" fmla="*/ 15449 w 12279342"/>
              <a:gd name="connsiteY6" fmla="*/ 5530724 h 5552937"/>
              <a:gd name="connsiteX0" fmla="*/ 15449 w 12279342"/>
              <a:gd name="connsiteY0" fmla="*/ 6094324 h 6116537"/>
              <a:gd name="connsiteX1" fmla="*/ 3657599 w 12279342"/>
              <a:gd name="connsiteY1" fmla="*/ 5571559 h 6116537"/>
              <a:gd name="connsiteX2" fmla="*/ 8468750 w 12279342"/>
              <a:gd name="connsiteY2" fmla="*/ 6077995 h 6116537"/>
              <a:gd name="connsiteX3" fmla="*/ 12252959 w 12279342"/>
              <a:gd name="connsiteY3" fmla="*/ 4783768 h 6116537"/>
              <a:gd name="connsiteX4" fmla="*/ 12278834 w 12279342"/>
              <a:gd name="connsiteY4" fmla="*/ 0 h 6116537"/>
              <a:gd name="connsiteX5" fmla="*/ 0 w 12279342"/>
              <a:gd name="connsiteY5" fmla="*/ 641336 h 6116537"/>
              <a:gd name="connsiteX6" fmla="*/ 15449 w 12279342"/>
              <a:gd name="connsiteY6" fmla="*/ 6094324 h 6116537"/>
              <a:gd name="connsiteX0" fmla="*/ 15449 w 12279342"/>
              <a:gd name="connsiteY0" fmla="*/ 6094324 h 6125261"/>
              <a:gd name="connsiteX1" fmla="*/ 3657599 w 12279342"/>
              <a:gd name="connsiteY1" fmla="*/ 5571559 h 6125261"/>
              <a:gd name="connsiteX2" fmla="*/ 8468750 w 12279342"/>
              <a:gd name="connsiteY2" fmla="*/ 6077995 h 6125261"/>
              <a:gd name="connsiteX3" fmla="*/ 12252959 w 12279342"/>
              <a:gd name="connsiteY3" fmla="*/ 4783768 h 6125261"/>
              <a:gd name="connsiteX4" fmla="*/ 12278834 w 12279342"/>
              <a:gd name="connsiteY4" fmla="*/ 0 h 6125261"/>
              <a:gd name="connsiteX5" fmla="*/ 0 w 12279342"/>
              <a:gd name="connsiteY5" fmla="*/ 641336 h 6125261"/>
              <a:gd name="connsiteX6" fmla="*/ 15449 w 12279342"/>
              <a:gd name="connsiteY6" fmla="*/ 6094324 h 6125261"/>
              <a:gd name="connsiteX0" fmla="*/ 31778 w 12295671"/>
              <a:gd name="connsiteY0" fmla="*/ 6122459 h 6149807"/>
              <a:gd name="connsiteX1" fmla="*/ 3673928 w 12295671"/>
              <a:gd name="connsiteY1" fmla="*/ 5599694 h 6149807"/>
              <a:gd name="connsiteX2" fmla="*/ 8485079 w 12295671"/>
              <a:gd name="connsiteY2" fmla="*/ 6106130 h 6149807"/>
              <a:gd name="connsiteX3" fmla="*/ 12269288 w 12295671"/>
              <a:gd name="connsiteY3" fmla="*/ 4811903 h 6149807"/>
              <a:gd name="connsiteX4" fmla="*/ 12295163 w 12295671"/>
              <a:gd name="connsiteY4" fmla="*/ 28135 h 6149807"/>
              <a:gd name="connsiteX5" fmla="*/ 0 w 12295671"/>
              <a:gd name="connsiteY5" fmla="*/ 0 h 6149807"/>
              <a:gd name="connsiteX6" fmla="*/ 31778 w 12295671"/>
              <a:gd name="connsiteY6" fmla="*/ 6122459 h 6149807"/>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23875"/>
              <a:gd name="connsiteX1" fmla="*/ 3676833 w 12298576"/>
              <a:gd name="connsiteY1" fmla="*/ 5599694 h 6123875"/>
              <a:gd name="connsiteX2" fmla="*/ 8487984 w 12298576"/>
              <a:gd name="connsiteY2" fmla="*/ 6106130 h 6123875"/>
              <a:gd name="connsiteX3" fmla="*/ 12272193 w 12298576"/>
              <a:gd name="connsiteY3" fmla="*/ 4811903 h 6123875"/>
              <a:gd name="connsiteX4" fmla="*/ 12298068 w 12298576"/>
              <a:gd name="connsiteY4" fmla="*/ 28135 h 6123875"/>
              <a:gd name="connsiteX5" fmla="*/ 2905 w 12298576"/>
              <a:gd name="connsiteY5" fmla="*/ 0 h 6123875"/>
              <a:gd name="connsiteX6" fmla="*/ 34683 w 12298576"/>
              <a:gd name="connsiteY6" fmla="*/ 6122459 h 61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8576" h="6123875">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4A1EF435-1E90-124A-B476-04F9D01663DF}"/>
              </a:ext>
            </a:extLst>
          </p:cNvPr>
          <p:cNvSpPr>
            <a:spLocks noGrp="1"/>
          </p:cNvSpPr>
          <p:nvPr>
            <p:ph type="title" hasCustomPrompt="1"/>
          </p:nvPr>
        </p:nvSpPr>
        <p:spPr>
          <a:xfrm>
            <a:off x="831850" y="1637413"/>
            <a:ext cx="10515600" cy="1457768"/>
          </a:xfrm>
        </p:spPr>
        <p:txBody>
          <a:bodyPr anchor="b">
            <a:normAutofit/>
          </a:bodyPr>
          <a:lstStyle>
            <a:lvl1pPr>
              <a:defRPr sz="3200">
                <a:solidFill>
                  <a:schemeClr val="bg1"/>
                </a:solidFill>
              </a:defRPr>
            </a:lvl1pPr>
          </a:lstStyle>
          <a:p>
            <a:r>
              <a:rPr lang="en-US" dirty="0" err="1"/>
              <a:t>Nombre</a:t>
            </a:r>
            <a:r>
              <a:rPr lang="en-US" dirty="0"/>
              <a:t> </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hasCustomPrompt="1"/>
          </p:nvPr>
        </p:nvSpPr>
        <p:spPr>
          <a:xfrm>
            <a:off x="831850" y="6351814"/>
            <a:ext cx="3413579" cy="286651"/>
          </a:xfrm>
        </p:spPr>
        <p:txBody>
          <a:bodyPr/>
          <a:lstStyle>
            <a:lvl1pPr marL="0" indent="0">
              <a:buNone/>
              <a:defRPr sz="2400" b="0" i="0">
                <a:solidFill>
                  <a:srgbClr val="4279BB"/>
                </a:solidFill>
                <a:latin typeface="Barlow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www.uci.ac.cr</a:t>
            </a:r>
            <a:endParaRPr lang="en-US" dirty="0"/>
          </a:p>
        </p:txBody>
      </p:sp>
      <p:sp>
        <p:nvSpPr>
          <p:cNvPr id="7" name="Text Placeholder 2">
            <a:extLst>
              <a:ext uri="{FF2B5EF4-FFF2-40B4-BE49-F238E27FC236}">
                <a16:creationId xmlns:a16="http://schemas.microsoft.com/office/drawing/2014/main" id="{67A94FB1-3E87-CF44-98E6-AFED63B94A68}"/>
              </a:ext>
            </a:extLst>
          </p:cNvPr>
          <p:cNvSpPr>
            <a:spLocks noGrp="1"/>
          </p:cNvSpPr>
          <p:nvPr>
            <p:ph type="body" idx="11" hasCustomPrompt="1"/>
          </p:nvPr>
        </p:nvSpPr>
        <p:spPr>
          <a:xfrm>
            <a:off x="7478486" y="6081923"/>
            <a:ext cx="4114800" cy="556542"/>
          </a:xfrm>
        </p:spPr>
        <p:txBody>
          <a:bodyPr>
            <a:noAutofit/>
          </a:bodyPr>
          <a:lstStyle>
            <a:lvl1pPr marL="0" indent="0" algn="r">
              <a:buNone/>
              <a:defRPr sz="2000" b="1" i="0">
                <a:solidFill>
                  <a:srgbClr val="4279BB"/>
                </a:solidFill>
                <a:latin typeface="Barlow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Promoviendo</a:t>
            </a:r>
            <a:r>
              <a:rPr lang="en-US" dirty="0"/>
              <a:t> el </a:t>
            </a:r>
            <a:r>
              <a:rPr lang="en-US" dirty="0" err="1"/>
              <a:t>desarrollo</a:t>
            </a:r>
            <a:r>
              <a:rPr lang="en-US" dirty="0"/>
              <a:t> </a:t>
            </a:r>
            <a:r>
              <a:rPr lang="en-US" dirty="0" err="1"/>
              <a:t>regenerativo</a:t>
            </a:r>
            <a:r>
              <a:rPr lang="en-US" dirty="0"/>
              <a:t> para el </a:t>
            </a:r>
            <a:r>
              <a:rPr lang="en-US" dirty="0" err="1"/>
              <a:t>bienestar</a:t>
            </a:r>
            <a:endParaRPr lang="en-US" dirty="0"/>
          </a:p>
        </p:txBody>
      </p:sp>
      <p:sp>
        <p:nvSpPr>
          <p:cNvPr id="10" name="Text Placeholder 9">
            <a:extLst>
              <a:ext uri="{FF2B5EF4-FFF2-40B4-BE49-F238E27FC236}">
                <a16:creationId xmlns:a16="http://schemas.microsoft.com/office/drawing/2014/main" id="{F315162D-96C4-BB43-93D5-E3FCD1035B1F}"/>
              </a:ext>
            </a:extLst>
          </p:cNvPr>
          <p:cNvSpPr>
            <a:spLocks noGrp="1"/>
          </p:cNvSpPr>
          <p:nvPr>
            <p:ph type="body" sz="quarter" idx="12" hasCustomPrompt="1"/>
          </p:nvPr>
        </p:nvSpPr>
        <p:spPr>
          <a:xfrm>
            <a:off x="831850" y="3281363"/>
            <a:ext cx="10515600" cy="1143000"/>
          </a:xfrm>
        </p:spPr>
        <p:txBody>
          <a:bodyPr/>
          <a:lstStyle>
            <a:lvl1pPr marL="0" indent="0">
              <a:buNone/>
              <a:defRPr>
                <a:solidFill>
                  <a:schemeClr val="bg1"/>
                </a:solidFill>
              </a:defRPr>
            </a:lvl1pPr>
          </a:lstStyle>
          <a:p>
            <a:pPr lvl="0"/>
            <a:r>
              <a:rPr lang="en-US" dirty="0" err="1"/>
              <a:t>Información</a:t>
            </a:r>
            <a:r>
              <a:rPr lang="en-US" dirty="0"/>
              <a:t> de </a:t>
            </a:r>
            <a:r>
              <a:rPr lang="en-US" dirty="0" err="1"/>
              <a:t>contacto</a:t>
            </a:r>
            <a:endParaRPr lang="en-US" dirty="0"/>
          </a:p>
        </p:txBody>
      </p:sp>
      <p:pic>
        <p:nvPicPr>
          <p:cNvPr id="8" name="Picture 7">
            <a:extLst>
              <a:ext uri="{FF2B5EF4-FFF2-40B4-BE49-F238E27FC236}">
                <a16:creationId xmlns:a16="http://schemas.microsoft.com/office/drawing/2014/main" id="{42CCB668-9A55-8A41-B33F-0A67D76BB82A}"/>
              </a:ext>
            </a:extLst>
          </p:cNvPr>
          <p:cNvPicPr>
            <a:picLocks noChangeAspect="1"/>
          </p:cNvPicPr>
          <p:nvPr userDrawn="1"/>
        </p:nvPicPr>
        <p:blipFill>
          <a:blip r:embed="rId2"/>
          <a:stretch>
            <a:fillRect/>
          </a:stretch>
        </p:blipFill>
        <p:spPr>
          <a:xfrm>
            <a:off x="821315" y="56983"/>
            <a:ext cx="3211632" cy="1469607"/>
          </a:xfrm>
          <a:prstGeom prst="rect">
            <a:avLst/>
          </a:prstGeom>
        </p:spPr>
      </p:pic>
    </p:spTree>
    <p:extLst>
      <p:ext uri="{BB962C8B-B14F-4D97-AF65-F5344CB8AC3E}">
        <p14:creationId xmlns:p14="http://schemas.microsoft.com/office/powerpoint/2010/main" val="1540028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ción Anaranjada: Separador">
    <p:bg>
      <p:bgPr>
        <a:solidFill>
          <a:srgbClr val="EE9121"/>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CE801C"/>
          </a:solidFill>
        </p:spPr>
        <p:txBody>
          <a:bodyPr/>
          <a:lstStyle/>
          <a:p>
            <a:endParaRPr lang="es-ES_tradnl" dirty="0"/>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AA582429-6CE8-AC49-8162-9EF65ABB542D}"/>
              </a:ext>
            </a:extLst>
          </p:cNvPr>
          <p:cNvPicPr>
            <a:picLocks noChangeAspect="1"/>
          </p:cNvPicPr>
          <p:nvPr userDrawn="1"/>
        </p:nvPicPr>
        <p:blipFill>
          <a:blip r:embed="rId2"/>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189444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ción Anaranj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337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Sección Anaranjada: 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71951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ección Anaranjada: 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EE912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CE80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CE80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F229CF89-CFA5-B847-9D67-FD5BF2EA0619}"/>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Freeform 11">
            <a:extLst>
              <a:ext uri="{FF2B5EF4-FFF2-40B4-BE49-F238E27FC236}">
                <a16:creationId xmlns:a16="http://schemas.microsoft.com/office/drawing/2014/main" id="{DAE39FE0-18D8-E344-AE64-9E904E4024A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232554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ción Anaranjada: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EE912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a:extLst>
              <a:ext uri="{FF2B5EF4-FFF2-40B4-BE49-F238E27FC236}">
                <a16:creationId xmlns:a16="http://schemas.microsoft.com/office/drawing/2014/main" id="{8CF10F10-07BF-7E45-9611-97870879D996}"/>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1554818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ección Anaranjada: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B3C8-FC8C-8B4C-84DC-2F6E066F020A}"/>
              </a:ext>
            </a:extLst>
          </p:cNvPr>
          <p:cNvSpPr>
            <a:spLocks noGrp="1"/>
          </p:cNvSpPr>
          <p:nvPr>
            <p:ph type="title"/>
          </p:nvPr>
        </p:nvSpPr>
        <p:spPr/>
        <p:txBody>
          <a:bodyPr/>
          <a:lstStyle>
            <a:lvl1pPr>
              <a:defRPr>
                <a:solidFill>
                  <a:srgbClr val="EE9121"/>
                </a:solidFill>
              </a:defRPr>
            </a:lvl1pPr>
          </a:lstStyle>
          <a:p>
            <a:r>
              <a:rPr lang="en-US" dirty="0"/>
              <a:t>Click to edit Master title style</a:t>
            </a:r>
          </a:p>
        </p:txBody>
      </p:sp>
      <p:sp>
        <p:nvSpPr>
          <p:cNvPr id="5" name="Freeform 4">
            <a:extLst>
              <a:ext uri="{FF2B5EF4-FFF2-40B4-BE49-F238E27FC236}">
                <a16:creationId xmlns:a16="http://schemas.microsoft.com/office/drawing/2014/main" id="{CB66765A-7CB9-9841-9830-371157F3C111}"/>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Freeform 7">
            <a:extLst>
              <a:ext uri="{FF2B5EF4-FFF2-40B4-BE49-F238E27FC236}">
                <a16:creationId xmlns:a16="http://schemas.microsoft.com/office/drawing/2014/main" id="{3B595A84-F0E3-2048-887F-B8C0995BD6EA}"/>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9777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24631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ción Anaranjada: Fotografía Complet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F0A02C-758C-B84A-8015-33AC1BE9AA37}"/>
              </a:ext>
            </a:extLst>
          </p:cNvPr>
          <p:cNvSpPr>
            <a:spLocks noGrp="1"/>
          </p:cNvSpPr>
          <p:nvPr>
            <p:ph type="pic" sz="quarter" idx="10"/>
          </p:nvPr>
        </p:nvSpPr>
        <p:spPr>
          <a:xfrm>
            <a:off x="-12700" y="0"/>
            <a:ext cx="12204700" cy="6858000"/>
          </a:xfrm>
        </p:spPr>
        <p:txBody>
          <a:bodyPr/>
          <a:lstStyle/>
          <a:p>
            <a:endParaRPr lang="es-ES_tradnl" dirty="0"/>
          </a:p>
        </p:txBody>
      </p:sp>
      <p:sp>
        <p:nvSpPr>
          <p:cNvPr id="4" name="Freeform 3">
            <a:extLst>
              <a:ext uri="{FF2B5EF4-FFF2-40B4-BE49-F238E27FC236}">
                <a16:creationId xmlns:a16="http://schemas.microsoft.com/office/drawing/2014/main" id="{33BABAB9-AD30-EE4F-A402-D43CEDD7F837}"/>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8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Freeform 4">
            <a:extLst>
              <a:ext uri="{FF2B5EF4-FFF2-40B4-BE49-F238E27FC236}">
                <a16:creationId xmlns:a16="http://schemas.microsoft.com/office/drawing/2014/main" id="{810EC7CD-66C0-754D-B02F-5644F706313A}"/>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EE9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048383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ción Mor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883062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ción Morada: Separador">
    <p:bg>
      <p:bgPr>
        <a:solidFill>
          <a:srgbClr val="9C247B"/>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891C6C"/>
          </a:solidFill>
        </p:spPr>
        <p:txBody>
          <a:bodyPr/>
          <a:lstStyle/>
          <a:p>
            <a:endParaRPr lang="es-ES_tradnl" dirty="0"/>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517C5CA9-8C2F-064E-8AFD-14F1A3DF1E9F}"/>
              </a:ext>
            </a:extLst>
          </p:cNvPr>
          <p:cNvPicPr>
            <a:picLocks noChangeAspect="1"/>
          </p:cNvPicPr>
          <p:nvPr userDrawn="1"/>
        </p:nvPicPr>
        <p:blipFill>
          <a:blip r:embed="rId2"/>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1666410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ción Mor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889260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Sección Morada: 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563949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Sección Morada: 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9C247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891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891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reeform 12">
            <a:extLst>
              <a:ext uri="{FF2B5EF4-FFF2-40B4-BE49-F238E27FC236}">
                <a16:creationId xmlns:a16="http://schemas.microsoft.com/office/drawing/2014/main" id="{8DAFE29A-0DDE-824E-A716-169A0662C461}"/>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Freeform 13">
            <a:extLst>
              <a:ext uri="{FF2B5EF4-FFF2-40B4-BE49-F238E27FC236}">
                <a16:creationId xmlns:a16="http://schemas.microsoft.com/office/drawing/2014/main" id="{F3277F2B-3158-5B4C-886F-69DB3486C096}"/>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426612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ción Morada: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1">
            <a:extLst>
              <a:ext uri="{FF2B5EF4-FFF2-40B4-BE49-F238E27FC236}">
                <a16:creationId xmlns:a16="http://schemas.microsoft.com/office/drawing/2014/main" id="{C16C1C93-C775-9344-978C-73E4D1EAA033}"/>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2083460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ección Morada: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B3C8-FC8C-8B4C-84DC-2F6E066F020A}"/>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9" name="Freeform 8">
            <a:extLst>
              <a:ext uri="{FF2B5EF4-FFF2-40B4-BE49-F238E27FC236}">
                <a16:creationId xmlns:a16="http://schemas.microsoft.com/office/drawing/2014/main" id="{E8843C4A-22A8-F844-8ABE-5CA8E17F4DDD}"/>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Freeform 9">
            <a:extLst>
              <a:ext uri="{FF2B5EF4-FFF2-40B4-BE49-F238E27FC236}">
                <a16:creationId xmlns:a16="http://schemas.microsoft.com/office/drawing/2014/main" id="{74C2D563-B0D7-3744-A4E5-26CEC70004BF}"/>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056036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ción Morada: Fotografía Complet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060FAF9-0406-6743-A9D1-223F3FD09C91}"/>
              </a:ext>
            </a:extLst>
          </p:cNvPr>
          <p:cNvSpPr>
            <a:spLocks noGrp="1"/>
          </p:cNvSpPr>
          <p:nvPr>
            <p:ph type="pic" sz="quarter" idx="10"/>
          </p:nvPr>
        </p:nvSpPr>
        <p:spPr>
          <a:xfrm>
            <a:off x="-12659" y="1"/>
            <a:ext cx="12204659" cy="6858000"/>
          </a:xfrm>
        </p:spPr>
        <p:txBody>
          <a:bodyPr/>
          <a:lstStyle/>
          <a:p>
            <a:endParaRPr lang="es-ES_tradnl" dirty="0"/>
          </a:p>
        </p:txBody>
      </p:sp>
      <p:sp>
        <p:nvSpPr>
          <p:cNvPr id="6" name="Freeform 5">
            <a:extLst>
              <a:ext uri="{FF2B5EF4-FFF2-40B4-BE49-F238E27FC236}">
                <a16:creationId xmlns:a16="http://schemas.microsoft.com/office/drawing/2014/main" id="{4B4D430A-132F-244B-B0BC-AAE8E391A692}"/>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Freeform 6">
            <a:extLst>
              <a:ext uri="{FF2B5EF4-FFF2-40B4-BE49-F238E27FC236}">
                <a16:creationId xmlns:a16="http://schemas.microsoft.com/office/drawing/2014/main" id="{73CE1D25-DF2A-7144-BAC9-B0B5B225D5C4}"/>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688157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ción Rojo Vivo: Separador">
    <p:bg>
      <p:bgPr>
        <a:solidFill>
          <a:srgbClr val="CE2142"/>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B41C38"/>
          </a:solidFill>
        </p:spPr>
        <p:txBody>
          <a:bodyPr/>
          <a:lstStyle/>
          <a:p>
            <a:endParaRPr lang="es-ES_tradnl" dirty="0"/>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6" name="Picture 25">
            <a:extLst>
              <a:ext uri="{FF2B5EF4-FFF2-40B4-BE49-F238E27FC236}">
                <a16:creationId xmlns:a16="http://schemas.microsoft.com/office/drawing/2014/main" id="{7AD3D6B6-1BBA-EC45-B2F3-957F8F58FD51}"/>
              </a:ext>
            </a:extLst>
          </p:cNvPr>
          <p:cNvPicPr>
            <a:picLocks noChangeAspect="1"/>
          </p:cNvPicPr>
          <p:nvPr userDrawn="1"/>
        </p:nvPicPr>
        <p:blipFill>
          <a:blip r:embed="rId2"/>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339231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48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ción Rojo Vivo: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843111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Sección Rojo Vivo: Título y Contenido - 2 Column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7CA54-F8AF-3141-B351-4E4A0605AE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697896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Sección Rojo Vivo: 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CE214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B41C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B41C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9">
            <a:extLst>
              <a:ext uri="{FF2B5EF4-FFF2-40B4-BE49-F238E27FC236}">
                <a16:creationId xmlns:a16="http://schemas.microsoft.com/office/drawing/2014/main" id="{97162C7F-4439-2D45-B87D-8D36AD9C71E1}"/>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Freeform 10">
            <a:extLst>
              <a:ext uri="{FF2B5EF4-FFF2-40B4-BE49-F238E27FC236}">
                <a16:creationId xmlns:a16="http://schemas.microsoft.com/office/drawing/2014/main" id="{A9A337EE-8DFE-8F4F-86AC-683E3A83AF53}"/>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048637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ción Rojo Vivo: Título, Contenido y Fotografía">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27D48FB-F0D9-884F-815F-2E4F33398619}"/>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CE214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11">
            <a:extLst>
              <a:ext uri="{FF2B5EF4-FFF2-40B4-BE49-F238E27FC236}">
                <a16:creationId xmlns:a16="http://schemas.microsoft.com/office/drawing/2014/main" id="{DC642E9E-CD96-6C4B-BCBB-3664A2E7A9C9}"/>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endParaRPr lang="es-ES_tradnl" dirty="0"/>
          </a:p>
        </p:txBody>
      </p:sp>
    </p:spTree>
    <p:extLst>
      <p:ext uri="{BB962C8B-B14F-4D97-AF65-F5344CB8AC3E}">
        <p14:creationId xmlns:p14="http://schemas.microsoft.com/office/powerpoint/2010/main" val="2545075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ección Rojo Vivo: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B3C8-FC8C-8B4C-84DC-2F6E066F020A}"/>
              </a:ext>
            </a:extLst>
          </p:cNvPr>
          <p:cNvSpPr>
            <a:spLocks noGrp="1"/>
          </p:cNvSpPr>
          <p:nvPr>
            <p:ph type="title"/>
          </p:nvPr>
        </p:nvSpPr>
        <p:spPr/>
        <p:txBody>
          <a:bodyPr/>
          <a:lstStyle>
            <a:lvl1pPr>
              <a:defRPr>
                <a:solidFill>
                  <a:srgbClr val="B41C38"/>
                </a:solidFill>
              </a:defRPr>
            </a:lvl1pPr>
          </a:lstStyle>
          <a:p>
            <a:r>
              <a:rPr lang="en-US" dirty="0"/>
              <a:t>Click to edit Master title style</a:t>
            </a:r>
          </a:p>
        </p:txBody>
      </p:sp>
      <p:sp>
        <p:nvSpPr>
          <p:cNvPr id="6" name="Freeform 5">
            <a:extLst>
              <a:ext uri="{FF2B5EF4-FFF2-40B4-BE49-F238E27FC236}">
                <a16:creationId xmlns:a16="http://schemas.microsoft.com/office/drawing/2014/main" id="{052B9C77-6EDD-F845-A58D-0DB07474792E}"/>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Freeform 6">
            <a:extLst>
              <a:ext uri="{FF2B5EF4-FFF2-40B4-BE49-F238E27FC236}">
                <a16:creationId xmlns:a16="http://schemas.microsoft.com/office/drawing/2014/main" id="{DD60E140-D82D-1F4D-B814-D81EC93F5D7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178170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ción Rojo Vivo: Fotografía Complet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35ED1CA-32D7-6543-922D-0C4F67C8C426}"/>
              </a:ext>
            </a:extLst>
          </p:cNvPr>
          <p:cNvSpPr>
            <a:spLocks noGrp="1"/>
          </p:cNvSpPr>
          <p:nvPr>
            <p:ph type="pic" sz="quarter" idx="10"/>
          </p:nvPr>
        </p:nvSpPr>
        <p:spPr>
          <a:xfrm>
            <a:off x="-12700" y="0"/>
            <a:ext cx="12204700" cy="6858000"/>
          </a:xfrm>
        </p:spPr>
        <p:txBody>
          <a:bodyPr/>
          <a:lstStyle/>
          <a:p>
            <a:endParaRPr lang="es-ES_tradnl" dirty="0"/>
          </a:p>
        </p:txBody>
      </p:sp>
      <p:sp>
        <p:nvSpPr>
          <p:cNvPr id="12" name="Freeform 11">
            <a:extLst>
              <a:ext uri="{FF2B5EF4-FFF2-40B4-BE49-F238E27FC236}">
                <a16:creationId xmlns:a16="http://schemas.microsoft.com/office/drawing/2014/main" id="{17D13E50-AA43-3645-82B4-ACBD65A01A6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B41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Freeform 10">
            <a:extLst>
              <a:ext uri="{FF2B5EF4-FFF2-40B4-BE49-F238E27FC236}">
                <a16:creationId xmlns:a16="http://schemas.microsoft.com/office/drawing/2014/main" id="{C571C5A2-48B6-674A-8715-E055C8505C98}"/>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CE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21515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ección Mor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458903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ierr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1CBE74B8-7FEA-B947-95E1-179FCD7C7B6C}"/>
              </a:ext>
            </a:extLst>
          </p:cNvPr>
          <p:cNvSpPr/>
          <p:nvPr userDrawn="1"/>
        </p:nvSpPr>
        <p:spPr>
          <a:xfrm>
            <a:off x="-61437" y="-41952"/>
            <a:ext cx="12298576" cy="6123875"/>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 name="connsiteX0" fmla="*/ 15449 w 12262505"/>
              <a:gd name="connsiteY0" fmla="*/ 5530723 h 7045513"/>
              <a:gd name="connsiteX1" fmla="*/ 3657599 w 12262505"/>
              <a:gd name="connsiteY1" fmla="*/ 5007958 h 7045513"/>
              <a:gd name="connsiteX2" fmla="*/ 8468750 w 12262505"/>
              <a:gd name="connsiteY2" fmla="*/ 5514394 h 7045513"/>
              <a:gd name="connsiteX3" fmla="*/ 12252959 w 12262505"/>
              <a:gd name="connsiteY3" fmla="*/ 4220167 h 7045513"/>
              <a:gd name="connsiteX4" fmla="*/ 12262505 w 12262505"/>
              <a:gd name="connsiteY4" fmla="*/ 7045513 h 7045513"/>
              <a:gd name="connsiteX5" fmla="*/ 0 w 12262505"/>
              <a:gd name="connsiteY5" fmla="*/ 77735 h 7045513"/>
              <a:gd name="connsiteX6" fmla="*/ 15449 w 12262505"/>
              <a:gd name="connsiteY6" fmla="*/ 5530723 h 7045513"/>
              <a:gd name="connsiteX0" fmla="*/ 15449 w 12278834"/>
              <a:gd name="connsiteY0" fmla="*/ 5532908 h 5555121"/>
              <a:gd name="connsiteX1" fmla="*/ 3657599 w 12278834"/>
              <a:gd name="connsiteY1" fmla="*/ 5010143 h 5555121"/>
              <a:gd name="connsiteX2" fmla="*/ 8468750 w 12278834"/>
              <a:gd name="connsiteY2" fmla="*/ 5516579 h 5555121"/>
              <a:gd name="connsiteX3" fmla="*/ 12252959 w 12278834"/>
              <a:gd name="connsiteY3" fmla="*/ 4222352 h 5555121"/>
              <a:gd name="connsiteX4" fmla="*/ 12278834 w 12278834"/>
              <a:gd name="connsiteY4" fmla="*/ 91727 h 5555121"/>
              <a:gd name="connsiteX5" fmla="*/ 0 w 12278834"/>
              <a:gd name="connsiteY5" fmla="*/ 79920 h 5555121"/>
              <a:gd name="connsiteX6" fmla="*/ 15449 w 12278834"/>
              <a:gd name="connsiteY6" fmla="*/ 5532908 h 5555121"/>
              <a:gd name="connsiteX0" fmla="*/ 15449 w 12279342"/>
              <a:gd name="connsiteY0" fmla="*/ 5530724 h 5552937"/>
              <a:gd name="connsiteX1" fmla="*/ 3657599 w 12279342"/>
              <a:gd name="connsiteY1" fmla="*/ 5007959 h 5552937"/>
              <a:gd name="connsiteX2" fmla="*/ 8468750 w 12279342"/>
              <a:gd name="connsiteY2" fmla="*/ 5514395 h 5552937"/>
              <a:gd name="connsiteX3" fmla="*/ 12252959 w 12279342"/>
              <a:gd name="connsiteY3" fmla="*/ 4220168 h 5552937"/>
              <a:gd name="connsiteX4" fmla="*/ 12278834 w 12279342"/>
              <a:gd name="connsiteY4" fmla="*/ 89543 h 5552937"/>
              <a:gd name="connsiteX5" fmla="*/ 0 w 12279342"/>
              <a:gd name="connsiteY5" fmla="*/ 77736 h 5552937"/>
              <a:gd name="connsiteX6" fmla="*/ 15449 w 12279342"/>
              <a:gd name="connsiteY6" fmla="*/ 5530724 h 5552937"/>
              <a:gd name="connsiteX0" fmla="*/ 15449 w 12279342"/>
              <a:gd name="connsiteY0" fmla="*/ 6094324 h 6116537"/>
              <a:gd name="connsiteX1" fmla="*/ 3657599 w 12279342"/>
              <a:gd name="connsiteY1" fmla="*/ 5571559 h 6116537"/>
              <a:gd name="connsiteX2" fmla="*/ 8468750 w 12279342"/>
              <a:gd name="connsiteY2" fmla="*/ 6077995 h 6116537"/>
              <a:gd name="connsiteX3" fmla="*/ 12252959 w 12279342"/>
              <a:gd name="connsiteY3" fmla="*/ 4783768 h 6116537"/>
              <a:gd name="connsiteX4" fmla="*/ 12278834 w 12279342"/>
              <a:gd name="connsiteY4" fmla="*/ 0 h 6116537"/>
              <a:gd name="connsiteX5" fmla="*/ 0 w 12279342"/>
              <a:gd name="connsiteY5" fmla="*/ 641336 h 6116537"/>
              <a:gd name="connsiteX6" fmla="*/ 15449 w 12279342"/>
              <a:gd name="connsiteY6" fmla="*/ 6094324 h 6116537"/>
              <a:gd name="connsiteX0" fmla="*/ 15449 w 12279342"/>
              <a:gd name="connsiteY0" fmla="*/ 6094324 h 6125261"/>
              <a:gd name="connsiteX1" fmla="*/ 3657599 w 12279342"/>
              <a:gd name="connsiteY1" fmla="*/ 5571559 h 6125261"/>
              <a:gd name="connsiteX2" fmla="*/ 8468750 w 12279342"/>
              <a:gd name="connsiteY2" fmla="*/ 6077995 h 6125261"/>
              <a:gd name="connsiteX3" fmla="*/ 12252959 w 12279342"/>
              <a:gd name="connsiteY3" fmla="*/ 4783768 h 6125261"/>
              <a:gd name="connsiteX4" fmla="*/ 12278834 w 12279342"/>
              <a:gd name="connsiteY4" fmla="*/ 0 h 6125261"/>
              <a:gd name="connsiteX5" fmla="*/ 0 w 12279342"/>
              <a:gd name="connsiteY5" fmla="*/ 641336 h 6125261"/>
              <a:gd name="connsiteX6" fmla="*/ 15449 w 12279342"/>
              <a:gd name="connsiteY6" fmla="*/ 6094324 h 6125261"/>
              <a:gd name="connsiteX0" fmla="*/ 31778 w 12295671"/>
              <a:gd name="connsiteY0" fmla="*/ 6122459 h 6149807"/>
              <a:gd name="connsiteX1" fmla="*/ 3673928 w 12295671"/>
              <a:gd name="connsiteY1" fmla="*/ 5599694 h 6149807"/>
              <a:gd name="connsiteX2" fmla="*/ 8485079 w 12295671"/>
              <a:gd name="connsiteY2" fmla="*/ 6106130 h 6149807"/>
              <a:gd name="connsiteX3" fmla="*/ 12269288 w 12295671"/>
              <a:gd name="connsiteY3" fmla="*/ 4811903 h 6149807"/>
              <a:gd name="connsiteX4" fmla="*/ 12295163 w 12295671"/>
              <a:gd name="connsiteY4" fmla="*/ 28135 h 6149807"/>
              <a:gd name="connsiteX5" fmla="*/ 0 w 12295671"/>
              <a:gd name="connsiteY5" fmla="*/ 0 h 6149807"/>
              <a:gd name="connsiteX6" fmla="*/ 31778 w 12295671"/>
              <a:gd name="connsiteY6" fmla="*/ 6122459 h 6149807"/>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23875"/>
              <a:gd name="connsiteX1" fmla="*/ 3676833 w 12298576"/>
              <a:gd name="connsiteY1" fmla="*/ 5599694 h 6123875"/>
              <a:gd name="connsiteX2" fmla="*/ 8487984 w 12298576"/>
              <a:gd name="connsiteY2" fmla="*/ 6106130 h 6123875"/>
              <a:gd name="connsiteX3" fmla="*/ 12272193 w 12298576"/>
              <a:gd name="connsiteY3" fmla="*/ 4811903 h 6123875"/>
              <a:gd name="connsiteX4" fmla="*/ 12298068 w 12298576"/>
              <a:gd name="connsiteY4" fmla="*/ 28135 h 6123875"/>
              <a:gd name="connsiteX5" fmla="*/ 2905 w 12298576"/>
              <a:gd name="connsiteY5" fmla="*/ 0 h 6123875"/>
              <a:gd name="connsiteX6" fmla="*/ 34683 w 12298576"/>
              <a:gd name="connsiteY6" fmla="*/ 6122459 h 61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8576" h="6123875">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4A1EF435-1E90-124A-B476-04F9D01663DF}"/>
              </a:ext>
            </a:extLst>
          </p:cNvPr>
          <p:cNvSpPr>
            <a:spLocks noGrp="1"/>
          </p:cNvSpPr>
          <p:nvPr>
            <p:ph type="title" hasCustomPrompt="1"/>
          </p:nvPr>
        </p:nvSpPr>
        <p:spPr>
          <a:xfrm>
            <a:off x="831850" y="1637413"/>
            <a:ext cx="10515600" cy="1457768"/>
          </a:xfrm>
        </p:spPr>
        <p:txBody>
          <a:bodyPr anchor="b">
            <a:normAutofit/>
          </a:bodyPr>
          <a:lstStyle>
            <a:lvl1pPr>
              <a:defRPr sz="3200">
                <a:solidFill>
                  <a:schemeClr val="bg1"/>
                </a:solidFill>
              </a:defRPr>
            </a:lvl1pPr>
          </a:lstStyle>
          <a:p>
            <a:r>
              <a:rPr lang="en-US" dirty="0" err="1"/>
              <a:t>Nombre</a:t>
            </a:r>
            <a:r>
              <a:rPr lang="en-US" dirty="0"/>
              <a:t> </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hasCustomPrompt="1"/>
          </p:nvPr>
        </p:nvSpPr>
        <p:spPr>
          <a:xfrm>
            <a:off x="831850" y="6351814"/>
            <a:ext cx="3413579" cy="286651"/>
          </a:xfrm>
        </p:spPr>
        <p:txBody>
          <a:bodyPr/>
          <a:lstStyle>
            <a:lvl1pPr marL="0" indent="0">
              <a:buNone/>
              <a:defRPr sz="2400" b="0" i="0">
                <a:solidFill>
                  <a:srgbClr val="4279BB"/>
                </a:solidFill>
                <a:latin typeface="Barlow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www.uci.ac.cr</a:t>
            </a:r>
            <a:endParaRPr lang="en-US" dirty="0"/>
          </a:p>
        </p:txBody>
      </p:sp>
      <p:sp>
        <p:nvSpPr>
          <p:cNvPr id="7" name="Text Placeholder 2">
            <a:extLst>
              <a:ext uri="{FF2B5EF4-FFF2-40B4-BE49-F238E27FC236}">
                <a16:creationId xmlns:a16="http://schemas.microsoft.com/office/drawing/2014/main" id="{67A94FB1-3E87-CF44-98E6-AFED63B94A68}"/>
              </a:ext>
            </a:extLst>
          </p:cNvPr>
          <p:cNvSpPr>
            <a:spLocks noGrp="1"/>
          </p:cNvSpPr>
          <p:nvPr>
            <p:ph type="body" idx="11" hasCustomPrompt="1"/>
          </p:nvPr>
        </p:nvSpPr>
        <p:spPr>
          <a:xfrm>
            <a:off x="7478486" y="6081923"/>
            <a:ext cx="4114800" cy="556542"/>
          </a:xfrm>
        </p:spPr>
        <p:txBody>
          <a:bodyPr>
            <a:noAutofit/>
          </a:bodyPr>
          <a:lstStyle>
            <a:lvl1pPr marL="0" indent="0" algn="r">
              <a:buNone/>
              <a:defRPr sz="2000" b="1" i="0">
                <a:solidFill>
                  <a:srgbClr val="4279BB"/>
                </a:solidFill>
                <a:latin typeface="Barlow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Promoviendo</a:t>
            </a:r>
            <a:r>
              <a:rPr lang="en-US" dirty="0"/>
              <a:t> el </a:t>
            </a:r>
            <a:r>
              <a:rPr lang="en-US" dirty="0" err="1"/>
              <a:t>desarrollo</a:t>
            </a:r>
            <a:r>
              <a:rPr lang="en-US" dirty="0"/>
              <a:t> </a:t>
            </a:r>
            <a:r>
              <a:rPr lang="en-US" dirty="0" err="1"/>
              <a:t>regenerativo</a:t>
            </a:r>
            <a:r>
              <a:rPr lang="en-US" dirty="0"/>
              <a:t> para el </a:t>
            </a:r>
            <a:r>
              <a:rPr lang="en-US" dirty="0" err="1"/>
              <a:t>bienestar</a:t>
            </a:r>
            <a:endParaRPr lang="en-US" dirty="0"/>
          </a:p>
        </p:txBody>
      </p:sp>
      <p:sp>
        <p:nvSpPr>
          <p:cNvPr id="10" name="Text Placeholder 9">
            <a:extLst>
              <a:ext uri="{FF2B5EF4-FFF2-40B4-BE49-F238E27FC236}">
                <a16:creationId xmlns:a16="http://schemas.microsoft.com/office/drawing/2014/main" id="{F315162D-96C4-BB43-93D5-E3FCD1035B1F}"/>
              </a:ext>
            </a:extLst>
          </p:cNvPr>
          <p:cNvSpPr>
            <a:spLocks noGrp="1"/>
          </p:cNvSpPr>
          <p:nvPr>
            <p:ph type="body" sz="quarter" idx="12" hasCustomPrompt="1"/>
          </p:nvPr>
        </p:nvSpPr>
        <p:spPr>
          <a:xfrm>
            <a:off x="831850" y="3281363"/>
            <a:ext cx="10515600" cy="1143000"/>
          </a:xfrm>
        </p:spPr>
        <p:txBody>
          <a:bodyPr/>
          <a:lstStyle>
            <a:lvl1pPr marL="0" indent="0">
              <a:buNone/>
              <a:defRPr>
                <a:solidFill>
                  <a:schemeClr val="bg1"/>
                </a:solidFill>
              </a:defRPr>
            </a:lvl1pPr>
          </a:lstStyle>
          <a:p>
            <a:pPr lvl="0"/>
            <a:r>
              <a:rPr lang="en-US" dirty="0" err="1"/>
              <a:t>Información</a:t>
            </a:r>
            <a:r>
              <a:rPr lang="en-US" dirty="0"/>
              <a:t> de </a:t>
            </a:r>
            <a:r>
              <a:rPr lang="en-US" dirty="0" err="1"/>
              <a:t>contacto</a:t>
            </a:r>
            <a:endParaRPr lang="en-US" dirty="0"/>
          </a:p>
        </p:txBody>
      </p:sp>
      <p:pic>
        <p:nvPicPr>
          <p:cNvPr id="8" name="Picture 7">
            <a:extLst>
              <a:ext uri="{FF2B5EF4-FFF2-40B4-BE49-F238E27FC236}">
                <a16:creationId xmlns:a16="http://schemas.microsoft.com/office/drawing/2014/main" id="{42CCB668-9A55-8A41-B33F-0A67D76BB82A}"/>
              </a:ext>
            </a:extLst>
          </p:cNvPr>
          <p:cNvPicPr>
            <a:picLocks noChangeAspect="1"/>
          </p:cNvPicPr>
          <p:nvPr userDrawn="1"/>
        </p:nvPicPr>
        <p:blipFill>
          <a:blip r:embed="rId2"/>
          <a:stretch>
            <a:fillRect/>
          </a:stretch>
        </p:blipFill>
        <p:spPr>
          <a:xfrm>
            <a:off x="821315" y="56983"/>
            <a:ext cx="3211632" cy="1469607"/>
          </a:xfrm>
          <a:prstGeom prst="rect">
            <a:avLst/>
          </a:prstGeom>
        </p:spPr>
      </p:pic>
    </p:spTree>
    <p:extLst>
      <p:ext uri="{BB962C8B-B14F-4D97-AF65-F5344CB8AC3E}">
        <p14:creationId xmlns:p14="http://schemas.microsoft.com/office/powerpoint/2010/main" val="41692963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ección Anaranjada: Separador">
    <p:bg>
      <p:bgPr>
        <a:solidFill>
          <a:srgbClr val="EE9121"/>
        </a:solidFill>
        <a:effectLst/>
      </p:bgPr>
    </p:bg>
    <p:spTree>
      <p:nvGrpSpPr>
        <p:cNvPr id="1" name=""/>
        <p:cNvGrpSpPr/>
        <p:nvPr/>
      </p:nvGrpSpPr>
      <p:grpSpPr>
        <a:xfrm>
          <a:off x="0" y="0"/>
          <a:ext cx="0" cy="0"/>
          <a:chOff x="0" y="0"/>
          <a:chExt cx="0" cy="0"/>
        </a:xfrm>
      </p:grpSpPr>
      <p:sp>
        <p:nvSpPr>
          <p:cNvPr id="22" name="Picture Placeholder 11">
            <a:extLst>
              <a:ext uri="{FF2B5EF4-FFF2-40B4-BE49-F238E27FC236}">
                <a16:creationId xmlns:a16="http://schemas.microsoft.com/office/drawing/2014/main" id="{6999E94D-06D3-E341-8621-045E011C3BFB}"/>
              </a:ext>
            </a:extLst>
          </p:cNvPr>
          <p:cNvSpPr>
            <a:spLocks noGrp="1"/>
          </p:cNvSpPr>
          <p:nvPr>
            <p:ph type="pic" sz="quarter" idx="13"/>
          </p:nvPr>
        </p:nvSpPr>
        <p:spPr>
          <a:xfrm>
            <a:off x="7196547" y="-19585"/>
            <a:ext cx="5013871" cy="6893644"/>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2">
                <a:moveTo>
                  <a:pt x="1673" y="0"/>
                </a:moveTo>
                <a:lnTo>
                  <a:pt x="9963" y="8"/>
                </a:lnTo>
                <a:cubicBezTo>
                  <a:pt x="9964" y="1660"/>
                  <a:pt x="10000" y="9451"/>
                  <a:pt x="10000" y="10000"/>
                </a:cubicBezTo>
                <a:lnTo>
                  <a:pt x="2216" y="10002"/>
                </a:lnTo>
                <a:cubicBezTo>
                  <a:pt x="2330" y="9065"/>
                  <a:pt x="2232" y="8404"/>
                  <a:pt x="1382" y="6880"/>
                </a:cubicBezTo>
                <a:cubicBezTo>
                  <a:pt x="-1046" y="2494"/>
                  <a:pt x="162" y="1705"/>
                  <a:pt x="1673" y="0"/>
                </a:cubicBezTo>
                <a:close/>
              </a:path>
            </a:pathLst>
          </a:custGeom>
          <a:solidFill>
            <a:srgbClr val="CE801C"/>
          </a:solidFill>
        </p:spPr>
        <p:txBody>
          <a:bodyPr/>
          <a:lstStyle/>
          <a:p>
            <a:endParaRPr lang="es-ES_tradnl" dirty="0"/>
          </a:p>
        </p:txBody>
      </p:sp>
      <p:sp>
        <p:nvSpPr>
          <p:cNvPr id="2" name="Title 1">
            <a:extLst>
              <a:ext uri="{FF2B5EF4-FFF2-40B4-BE49-F238E27FC236}">
                <a16:creationId xmlns:a16="http://schemas.microsoft.com/office/drawing/2014/main" id="{23A0BFFD-E82A-DF4A-BFAD-921982BB6C31}"/>
              </a:ext>
            </a:extLst>
          </p:cNvPr>
          <p:cNvSpPr>
            <a:spLocks noGrp="1"/>
          </p:cNvSpPr>
          <p:nvPr>
            <p:ph type="ctrTitle"/>
          </p:nvPr>
        </p:nvSpPr>
        <p:spPr>
          <a:xfrm>
            <a:off x="551234" y="2075674"/>
            <a:ext cx="6219217" cy="2387600"/>
          </a:xfrm>
        </p:spPr>
        <p:txBody>
          <a:bodyPr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CD78CC9-E261-874C-807E-F03588E264AF}"/>
              </a:ext>
            </a:extLst>
          </p:cNvPr>
          <p:cNvSpPr>
            <a:spLocks noGrp="1"/>
          </p:cNvSpPr>
          <p:nvPr>
            <p:ph type="subTitle" idx="1"/>
          </p:nvPr>
        </p:nvSpPr>
        <p:spPr>
          <a:xfrm>
            <a:off x="551234" y="4555349"/>
            <a:ext cx="621921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AA582429-6CE8-AC49-8162-9EF65ABB542D}"/>
              </a:ext>
            </a:extLst>
          </p:cNvPr>
          <p:cNvPicPr>
            <a:picLocks noChangeAspect="1"/>
          </p:cNvPicPr>
          <p:nvPr userDrawn="1"/>
        </p:nvPicPr>
        <p:blipFill>
          <a:blip r:embed="rId2"/>
          <a:stretch>
            <a:fillRect/>
          </a:stretch>
        </p:blipFill>
        <p:spPr>
          <a:xfrm>
            <a:off x="551234" y="290065"/>
            <a:ext cx="3211632" cy="1469607"/>
          </a:xfrm>
          <a:prstGeom prst="rect">
            <a:avLst/>
          </a:prstGeom>
        </p:spPr>
      </p:pic>
    </p:spTree>
    <p:extLst>
      <p:ext uri="{BB962C8B-B14F-4D97-AF65-F5344CB8AC3E}">
        <p14:creationId xmlns:p14="http://schemas.microsoft.com/office/powerpoint/2010/main" val="266847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ítulo y Contenido - 2 Subtítul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D725-8808-ED48-9697-9E9AF6F006E8}"/>
              </a:ext>
            </a:extLst>
          </p:cNvPr>
          <p:cNvSpPr>
            <a:spLocks noGrp="1"/>
          </p:cNvSpPr>
          <p:nvPr>
            <p:ph type="title"/>
          </p:nvPr>
        </p:nvSpPr>
        <p:spPr>
          <a:xfrm>
            <a:off x="839788" y="365125"/>
            <a:ext cx="10515600" cy="1325563"/>
          </a:xfrm>
        </p:spPr>
        <p:txBody>
          <a:bodyPr/>
          <a:lstStyle>
            <a:lvl1pPr>
              <a:defRPr>
                <a:solidFill>
                  <a:srgbClr val="6BAE4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11FED8-8D38-494B-9D67-00424FB1CC4F}"/>
              </a:ext>
            </a:extLst>
          </p:cNvPr>
          <p:cNvSpPr>
            <a:spLocks noGrp="1"/>
          </p:cNvSpPr>
          <p:nvPr>
            <p:ph type="body" idx="1"/>
          </p:nvPr>
        </p:nvSpPr>
        <p:spPr>
          <a:xfrm>
            <a:off x="839788" y="1681163"/>
            <a:ext cx="5157787"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9FD050-8171-6442-A10E-81E136EF84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3B2A0F-BCB8-F449-A397-0123A6AA24D7}"/>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427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D9CB4F-77C1-4B4C-9786-F3A91EEA8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F229CF89-CFA5-B847-9D67-FD5BF2EA0619}"/>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Freeform 11">
            <a:extLst>
              <a:ext uri="{FF2B5EF4-FFF2-40B4-BE49-F238E27FC236}">
                <a16:creationId xmlns:a16="http://schemas.microsoft.com/office/drawing/2014/main" id="{DAE39FE0-18D8-E344-AE64-9E904E4024A2}"/>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32976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Contenido y Fotografí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BBF1B-53F4-7E47-AEEB-3031FA4E321C}"/>
              </a:ext>
            </a:extLst>
          </p:cNvPr>
          <p:cNvSpPr>
            <a:spLocks noGrp="1"/>
          </p:cNvSpPr>
          <p:nvPr>
            <p:ph type="title"/>
          </p:nvPr>
        </p:nvSpPr>
        <p:spPr>
          <a:xfrm>
            <a:off x="838201" y="365125"/>
            <a:ext cx="6034088" cy="1325563"/>
          </a:xfrm>
        </p:spPr>
        <p:txBody>
          <a:bodyPr/>
          <a:lstStyle>
            <a:lvl1pPr>
              <a:defRPr>
                <a:solidFill>
                  <a:srgbClr val="6BAE4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9DD4CA-775D-2845-82D8-4FD3A62FD47F}"/>
              </a:ext>
            </a:extLst>
          </p:cNvPr>
          <p:cNvSpPr>
            <a:spLocks noGrp="1"/>
          </p:cNvSpPr>
          <p:nvPr>
            <p:ph idx="1"/>
          </p:nvPr>
        </p:nvSpPr>
        <p:spPr>
          <a:xfrm>
            <a:off x="838200" y="1825625"/>
            <a:ext cx="603408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Freeform 18">
            <a:extLst>
              <a:ext uri="{FF2B5EF4-FFF2-40B4-BE49-F238E27FC236}">
                <a16:creationId xmlns:a16="http://schemas.microsoft.com/office/drawing/2014/main" id="{808AFBE7-0F6B-E54D-A0BB-A47BD0D0071D}"/>
              </a:ext>
            </a:extLst>
          </p:cNvPr>
          <p:cNvSpPr/>
          <p:nvPr userDrawn="1"/>
        </p:nvSpPr>
        <p:spPr>
          <a:xfrm>
            <a:off x="7144686" y="-56271"/>
            <a:ext cx="5122342" cy="7005711"/>
          </a:xfrm>
          <a:custGeom>
            <a:avLst/>
            <a:gdLst>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311191 w 1066464"/>
              <a:gd name="connsiteY5" fmla="*/ 0 h 6991643"/>
              <a:gd name="connsiteX0" fmla="*/ 311191 w 1066464"/>
              <a:gd name="connsiteY0" fmla="*/ 0 h 6991643"/>
              <a:gd name="connsiteX1" fmla="*/ 29837 w 1066464"/>
              <a:gd name="connsiteY1" fmla="*/ 2630659 h 6991643"/>
              <a:gd name="connsiteX2" fmla="*/ 944237 w 1066464"/>
              <a:gd name="connsiteY2" fmla="*/ 6020973 h 6991643"/>
              <a:gd name="connsiteX3" fmla="*/ 1056779 w 1066464"/>
              <a:gd name="connsiteY3" fmla="*/ 6991643 h 6991643"/>
              <a:gd name="connsiteX4" fmla="*/ 1056779 w 1066464"/>
              <a:gd name="connsiteY4" fmla="*/ 6991643 h 6991643"/>
              <a:gd name="connsiteX5" fmla="*/ 859831 w 1066464"/>
              <a:gd name="connsiteY5" fmla="*/ 5359791 h 6991643"/>
              <a:gd name="connsiteX6" fmla="*/ 311191 w 1066464"/>
              <a:gd name="connsiteY6" fmla="*/ 0 h 6991643"/>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311191 w 5122342"/>
              <a:gd name="connsiteY6"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1521012 w 5122342"/>
              <a:gd name="connsiteY6" fmla="*/ 1758462 h 7005711"/>
              <a:gd name="connsiteX7" fmla="*/ 311191 w 5122342"/>
              <a:gd name="connsiteY7" fmla="*/ 0 h 7005711"/>
              <a:gd name="connsiteX0" fmla="*/ 311191 w 5122342"/>
              <a:gd name="connsiteY0" fmla="*/ 0 h 7005711"/>
              <a:gd name="connsiteX1" fmla="*/ 29837 w 5122342"/>
              <a:gd name="connsiteY1" fmla="*/ 2630659 h 7005711"/>
              <a:gd name="connsiteX2" fmla="*/ 944237 w 5122342"/>
              <a:gd name="connsiteY2" fmla="*/ 6020973 h 7005711"/>
              <a:gd name="connsiteX3" fmla="*/ 1056779 w 5122342"/>
              <a:gd name="connsiteY3" fmla="*/ 6991643 h 7005711"/>
              <a:gd name="connsiteX4" fmla="*/ 1056779 w 5122342"/>
              <a:gd name="connsiteY4" fmla="*/ 6991643 h 7005711"/>
              <a:gd name="connsiteX5" fmla="*/ 5122342 w 5122342"/>
              <a:gd name="connsiteY5" fmla="*/ 7005711 h 7005711"/>
              <a:gd name="connsiteX6" fmla="*/ 5108274 w 5122342"/>
              <a:gd name="connsiteY6" fmla="*/ 14069 h 7005711"/>
              <a:gd name="connsiteX7" fmla="*/ 311191 w 5122342"/>
              <a:gd name="connsiteY7" fmla="*/ 0 h 700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2342" h="7005711">
                <a:moveTo>
                  <a:pt x="311191" y="0"/>
                </a:moveTo>
                <a:cubicBezTo>
                  <a:pt x="117760" y="813582"/>
                  <a:pt x="-75671" y="1627164"/>
                  <a:pt x="29837" y="2630659"/>
                </a:cubicBezTo>
                <a:cubicBezTo>
                  <a:pt x="135345" y="3634154"/>
                  <a:pt x="773080" y="5294142"/>
                  <a:pt x="944237" y="6020973"/>
                </a:cubicBezTo>
                <a:cubicBezTo>
                  <a:pt x="1115394" y="6747804"/>
                  <a:pt x="1056779" y="6991643"/>
                  <a:pt x="1056779" y="6991643"/>
                </a:cubicBezTo>
                <a:lnTo>
                  <a:pt x="1056779" y="6991643"/>
                </a:lnTo>
                <a:lnTo>
                  <a:pt x="5122342" y="7005711"/>
                </a:lnTo>
                <a:cubicBezTo>
                  <a:pt x="5117653" y="4675164"/>
                  <a:pt x="5112963" y="2344616"/>
                  <a:pt x="5108274" y="14069"/>
                </a:cubicBezTo>
                <a:lnTo>
                  <a:pt x="311191" y="0"/>
                </a:ln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Picture Placeholder 11">
            <a:extLst>
              <a:ext uri="{FF2B5EF4-FFF2-40B4-BE49-F238E27FC236}">
                <a16:creationId xmlns:a16="http://schemas.microsoft.com/office/drawing/2014/main" id="{B452125D-FD17-A241-ACCE-4E5ADC0F9211}"/>
              </a:ext>
            </a:extLst>
          </p:cNvPr>
          <p:cNvSpPr>
            <a:spLocks noGrp="1"/>
          </p:cNvSpPr>
          <p:nvPr>
            <p:ph type="pic" sz="quarter" idx="13"/>
          </p:nvPr>
        </p:nvSpPr>
        <p:spPr>
          <a:xfrm>
            <a:off x="7198921" y="-3446"/>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txBody>
          <a:bodyPr/>
          <a:lstStyle/>
          <a:p>
            <a:r>
              <a:rPr lang="en-US" dirty="0"/>
              <a:t>Click icon to add picture</a:t>
            </a:r>
            <a:endParaRPr lang="es-ES_tradnl" dirty="0"/>
          </a:p>
        </p:txBody>
      </p:sp>
    </p:spTree>
    <p:extLst>
      <p:ext uri="{BB962C8B-B14F-4D97-AF65-F5344CB8AC3E}">
        <p14:creationId xmlns:p14="http://schemas.microsoft.com/office/powerpoint/2010/main" val="150213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1CBE74B8-7FEA-B947-95E1-179FCD7C7B6C}"/>
              </a:ext>
            </a:extLst>
          </p:cNvPr>
          <p:cNvSpPr/>
          <p:nvPr userDrawn="1"/>
        </p:nvSpPr>
        <p:spPr>
          <a:xfrm>
            <a:off x="-61437" y="-41952"/>
            <a:ext cx="12298576" cy="6123875"/>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 name="connsiteX0" fmla="*/ 15449 w 12262505"/>
              <a:gd name="connsiteY0" fmla="*/ 5530723 h 7045513"/>
              <a:gd name="connsiteX1" fmla="*/ 3657599 w 12262505"/>
              <a:gd name="connsiteY1" fmla="*/ 5007958 h 7045513"/>
              <a:gd name="connsiteX2" fmla="*/ 8468750 w 12262505"/>
              <a:gd name="connsiteY2" fmla="*/ 5514394 h 7045513"/>
              <a:gd name="connsiteX3" fmla="*/ 12252959 w 12262505"/>
              <a:gd name="connsiteY3" fmla="*/ 4220167 h 7045513"/>
              <a:gd name="connsiteX4" fmla="*/ 12262505 w 12262505"/>
              <a:gd name="connsiteY4" fmla="*/ 7045513 h 7045513"/>
              <a:gd name="connsiteX5" fmla="*/ 0 w 12262505"/>
              <a:gd name="connsiteY5" fmla="*/ 77735 h 7045513"/>
              <a:gd name="connsiteX6" fmla="*/ 15449 w 12262505"/>
              <a:gd name="connsiteY6" fmla="*/ 5530723 h 7045513"/>
              <a:gd name="connsiteX0" fmla="*/ 15449 w 12278834"/>
              <a:gd name="connsiteY0" fmla="*/ 5532908 h 5555121"/>
              <a:gd name="connsiteX1" fmla="*/ 3657599 w 12278834"/>
              <a:gd name="connsiteY1" fmla="*/ 5010143 h 5555121"/>
              <a:gd name="connsiteX2" fmla="*/ 8468750 w 12278834"/>
              <a:gd name="connsiteY2" fmla="*/ 5516579 h 5555121"/>
              <a:gd name="connsiteX3" fmla="*/ 12252959 w 12278834"/>
              <a:gd name="connsiteY3" fmla="*/ 4222352 h 5555121"/>
              <a:gd name="connsiteX4" fmla="*/ 12278834 w 12278834"/>
              <a:gd name="connsiteY4" fmla="*/ 91727 h 5555121"/>
              <a:gd name="connsiteX5" fmla="*/ 0 w 12278834"/>
              <a:gd name="connsiteY5" fmla="*/ 79920 h 5555121"/>
              <a:gd name="connsiteX6" fmla="*/ 15449 w 12278834"/>
              <a:gd name="connsiteY6" fmla="*/ 5532908 h 5555121"/>
              <a:gd name="connsiteX0" fmla="*/ 15449 w 12279342"/>
              <a:gd name="connsiteY0" fmla="*/ 5530724 h 5552937"/>
              <a:gd name="connsiteX1" fmla="*/ 3657599 w 12279342"/>
              <a:gd name="connsiteY1" fmla="*/ 5007959 h 5552937"/>
              <a:gd name="connsiteX2" fmla="*/ 8468750 w 12279342"/>
              <a:gd name="connsiteY2" fmla="*/ 5514395 h 5552937"/>
              <a:gd name="connsiteX3" fmla="*/ 12252959 w 12279342"/>
              <a:gd name="connsiteY3" fmla="*/ 4220168 h 5552937"/>
              <a:gd name="connsiteX4" fmla="*/ 12278834 w 12279342"/>
              <a:gd name="connsiteY4" fmla="*/ 89543 h 5552937"/>
              <a:gd name="connsiteX5" fmla="*/ 0 w 12279342"/>
              <a:gd name="connsiteY5" fmla="*/ 77736 h 5552937"/>
              <a:gd name="connsiteX6" fmla="*/ 15449 w 12279342"/>
              <a:gd name="connsiteY6" fmla="*/ 5530724 h 5552937"/>
              <a:gd name="connsiteX0" fmla="*/ 15449 w 12279342"/>
              <a:gd name="connsiteY0" fmla="*/ 6094324 h 6116537"/>
              <a:gd name="connsiteX1" fmla="*/ 3657599 w 12279342"/>
              <a:gd name="connsiteY1" fmla="*/ 5571559 h 6116537"/>
              <a:gd name="connsiteX2" fmla="*/ 8468750 w 12279342"/>
              <a:gd name="connsiteY2" fmla="*/ 6077995 h 6116537"/>
              <a:gd name="connsiteX3" fmla="*/ 12252959 w 12279342"/>
              <a:gd name="connsiteY3" fmla="*/ 4783768 h 6116537"/>
              <a:gd name="connsiteX4" fmla="*/ 12278834 w 12279342"/>
              <a:gd name="connsiteY4" fmla="*/ 0 h 6116537"/>
              <a:gd name="connsiteX5" fmla="*/ 0 w 12279342"/>
              <a:gd name="connsiteY5" fmla="*/ 641336 h 6116537"/>
              <a:gd name="connsiteX6" fmla="*/ 15449 w 12279342"/>
              <a:gd name="connsiteY6" fmla="*/ 6094324 h 6116537"/>
              <a:gd name="connsiteX0" fmla="*/ 15449 w 12279342"/>
              <a:gd name="connsiteY0" fmla="*/ 6094324 h 6125261"/>
              <a:gd name="connsiteX1" fmla="*/ 3657599 w 12279342"/>
              <a:gd name="connsiteY1" fmla="*/ 5571559 h 6125261"/>
              <a:gd name="connsiteX2" fmla="*/ 8468750 w 12279342"/>
              <a:gd name="connsiteY2" fmla="*/ 6077995 h 6125261"/>
              <a:gd name="connsiteX3" fmla="*/ 12252959 w 12279342"/>
              <a:gd name="connsiteY3" fmla="*/ 4783768 h 6125261"/>
              <a:gd name="connsiteX4" fmla="*/ 12278834 w 12279342"/>
              <a:gd name="connsiteY4" fmla="*/ 0 h 6125261"/>
              <a:gd name="connsiteX5" fmla="*/ 0 w 12279342"/>
              <a:gd name="connsiteY5" fmla="*/ 641336 h 6125261"/>
              <a:gd name="connsiteX6" fmla="*/ 15449 w 12279342"/>
              <a:gd name="connsiteY6" fmla="*/ 6094324 h 6125261"/>
              <a:gd name="connsiteX0" fmla="*/ 31778 w 12295671"/>
              <a:gd name="connsiteY0" fmla="*/ 6122459 h 6149807"/>
              <a:gd name="connsiteX1" fmla="*/ 3673928 w 12295671"/>
              <a:gd name="connsiteY1" fmla="*/ 5599694 h 6149807"/>
              <a:gd name="connsiteX2" fmla="*/ 8485079 w 12295671"/>
              <a:gd name="connsiteY2" fmla="*/ 6106130 h 6149807"/>
              <a:gd name="connsiteX3" fmla="*/ 12269288 w 12295671"/>
              <a:gd name="connsiteY3" fmla="*/ 4811903 h 6149807"/>
              <a:gd name="connsiteX4" fmla="*/ 12295163 w 12295671"/>
              <a:gd name="connsiteY4" fmla="*/ 28135 h 6149807"/>
              <a:gd name="connsiteX5" fmla="*/ 0 w 12295671"/>
              <a:gd name="connsiteY5" fmla="*/ 0 h 6149807"/>
              <a:gd name="connsiteX6" fmla="*/ 31778 w 12295671"/>
              <a:gd name="connsiteY6" fmla="*/ 6122459 h 6149807"/>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49731"/>
              <a:gd name="connsiteX1" fmla="*/ 3676833 w 12298576"/>
              <a:gd name="connsiteY1" fmla="*/ 5599694 h 6149731"/>
              <a:gd name="connsiteX2" fmla="*/ 8487984 w 12298576"/>
              <a:gd name="connsiteY2" fmla="*/ 6106130 h 6149731"/>
              <a:gd name="connsiteX3" fmla="*/ 12272193 w 12298576"/>
              <a:gd name="connsiteY3" fmla="*/ 4811903 h 6149731"/>
              <a:gd name="connsiteX4" fmla="*/ 12298068 w 12298576"/>
              <a:gd name="connsiteY4" fmla="*/ 28135 h 6149731"/>
              <a:gd name="connsiteX5" fmla="*/ 2905 w 12298576"/>
              <a:gd name="connsiteY5" fmla="*/ 0 h 6149731"/>
              <a:gd name="connsiteX6" fmla="*/ 34683 w 12298576"/>
              <a:gd name="connsiteY6" fmla="*/ 6122459 h 6149731"/>
              <a:gd name="connsiteX0" fmla="*/ 34683 w 12298576"/>
              <a:gd name="connsiteY0" fmla="*/ 6122459 h 6123875"/>
              <a:gd name="connsiteX1" fmla="*/ 3676833 w 12298576"/>
              <a:gd name="connsiteY1" fmla="*/ 5599694 h 6123875"/>
              <a:gd name="connsiteX2" fmla="*/ 8487984 w 12298576"/>
              <a:gd name="connsiteY2" fmla="*/ 6106130 h 6123875"/>
              <a:gd name="connsiteX3" fmla="*/ 12272193 w 12298576"/>
              <a:gd name="connsiteY3" fmla="*/ 4811903 h 6123875"/>
              <a:gd name="connsiteX4" fmla="*/ 12298068 w 12298576"/>
              <a:gd name="connsiteY4" fmla="*/ 28135 h 6123875"/>
              <a:gd name="connsiteX5" fmla="*/ 2905 w 12298576"/>
              <a:gd name="connsiteY5" fmla="*/ 0 h 6123875"/>
              <a:gd name="connsiteX6" fmla="*/ 34683 w 12298576"/>
              <a:gd name="connsiteY6" fmla="*/ 6122459 h 61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8576" h="6123875">
                <a:moveTo>
                  <a:pt x="34683" y="6122459"/>
                </a:moveTo>
                <a:cubicBezTo>
                  <a:pt x="1248022" y="5797730"/>
                  <a:pt x="2267950" y="5602416"/>
                  <a:pt x="3676833" y="5599694"/>
                </a:cubicBezTo>
                <a:cubicBezTo>
                  <a:pt x="5085717" y="5596973"/>
                  <a:pt x="7055424" y="6237428"/>
                  <a:pt x="8487984" y="6106130"/>
                </a:cubicBezTo>
                <a:cubicBezTo>
                  <a:pt x="9920544" y="5974832"/>
                  <a:pt x="12101036" y="4931478"/>
                  <a:pt x="12272193" y="4811903"/>
                </a:cubicBezTo>
                <a:cubicBezTo>
                  <a:pt x="12274537" y="4105002"/>
                  <a:pt x="12302674" y="1112938"/>
                  <a:pt x="12298068" y="28135"/>
                </a:cubicBezTo>
                <a:lnTo>
                  <a:pt x="2905" y="0"/>
                </a:lnTo>
                <a:cubicBezTo>
                  <a:pt x="-12293" y="1135005"/>
                  <a:pt x="37195" y="5617027"/>
                  <a:pt x="34683" y="6122459"/>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4A1EF435-1E90-124A-B476-04F9D01663DF}"/>
              </a:ext>
            </a:extLst>
          </p:cNvPr>
          <p:cNvSpPr>
            <a:spLocks noGrp="1"/>
          </p:cNvSpPr>
          <p:nvPr>
            <p:ph type="title" hasCustomPrompt="1"/>
          </p:nvPr>
        </p:nvSpPr>
        <p:spPr>
          <a:xfrm>
            <a:off x="831850" y="1637413"/>
            <a:ext cx="10515600" cy="1457768"/>
          </a:xfrm>
        </p:spPr>
        <p:txBody>
          <a:bodyPr anchor="b">
            <a:normAutofit/>
          </a:bodyPr>
          <a:lstStyle>
            <a:lvl1pPr>
              <a:defRPr sz="3200">
                <a:solidFill>
                  <a:schemeClr val="bg1"/>
                </a:solidFill>
              </a:defRPr>
            </a:lvl1pPr>
          </a:lstStyle>
          <a:p>
            <a:r>
              <a:rPr lang="en-US" dirty="0" err="1"/>
              <a:t>Nombre</a:t>
            </a:r>
            <a:r>
              <a:rPr lang="en-US" dirty="0"/>
              <a:t> </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hasCustomPrompt="1"/>
          </p:nvPr>
        </p:nvSpPr>
        <p:spPr>
          <a:xfrm>
            <a:off x="831850" y="6351814"/>
            <a:ext cx="3413579" cy="286651"/>
          </a:xfrm>
        </p:spPr>
        <p:txBody>
          <a:bodyPr/>
          <a:lstStyle>
            <a:lvl1pPr marL="0" indent="0">
              <a:buNone/>
              <a:defRPr sz="2400" b="0" i="0">
                <a:solidFill>
                  <a:srgbClr val="6BAE45"/>
                </a:solidFill>
                <a:latin typeface="Barlow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www.uci.ac.cr</a:t>
            </a:r>
            <a:endParaRPr lang="en-US" dirty="0"/>
          </a:p>
        </p:txBody>
      </p:sp>
      <p:sp>
        <p:nvSpPr>
          <p:cNvPr id="7" name="Text Placeholder 2">
            <a:extLst>
              <a:ext uri="{FF2B5EF4-FFF2-40B4-BE49-F238E27FC236}">
                <a16:creationId xmlns:a16="http://schemas.microsoft.com/office/drawing/2014/main" id="{67A94FB1-3E87-CF44-98E6-AFED63B94A68}"/>
              </a:ext>
            </a:extLst>
          </p:cNvPr>
          <p:cNvSpPr>
            <a:spLocks noGrp="1"/>
          </p:cNvSpPr>
          <p:nvPr>
            <p:ph type="body" idx="11" hasCustomPrompt="1"/>
          </p:nvPr>
        </p:nvSpPr>
        <p:spPr>
          <a:xfrm>
            <a:off x="7478486" y="6081923"/>
            <a:ext cx="4114800" cy="556542"/>
          </a:xfrm>
        </p:spPr>
        <p:txBody>
          <a:bodyPr>
            <a:noAutofit/>
          </a:bodyPr>
          <a:lstStyle>
            <a:lvl1pPr marL="0" indent="0" algn="r">
              <a:buNone/>
              <a:defRPr sz="2000" b="1" i="0">
                <a:solidFill>
                  <a:srgbClr val="6BAE45"/>
                </a:solidFill>
                <a:latin typeface="Barlow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Promoviendo</a:t>
            </a:r>
            <a:r>
              <a:rPr lang="en-US" dirty="0"/>
              <a:t> el </a:t>
            </a:r>
            <a:r>
              <a:rPr lang="en-US" dirty="0" err="1"/>
              <a:t>desarrollo</a:t>
            </a:r>
            <a:r>
              <a:rPr lang="en-US" dirty="0"/>
              <a:t> </a:t>
            </a:r>
            <a:r>
              <a:rPr lang="en-US" dirty="0" err="1"/>
              <a:t>regenerativo</a:t>
            </a:r>
            <a:r>
              <a:rPr lang="en-US" dirty="0"/>
              <a:t> para el </a:t>
            </a:r>
            <a:r>
              <a:rPr lang="en-US" dirty="0" err="1"/>
              <a:t>bienestar</a:t>
            </a:r>
            <a:endParaRPr lang="en-US" dirty="0"/>
          </a:p>
        </p:txBody>
      </p:sp>
      <p:sp>
        <p:nvSpPr>
          <p:cNvPr id="10" name="Text Placeholder 9">
            <a:extLst>
              <a:ext uri="{FF2B5EF4-FFF2-40B4-BE49-F238E27FC236}">
                <a16:creationId xmlns:a16="http://schemas.microsoft.com/office/drawing/2014/main" id="{F315162D-96C4-BB43-93D5-E3FCD1035B1F}"/>
              </a:ext>
            </a:extLst>
          </p:cNvPr>
          <p:cNvSpPr>
            <a:spLocks noGrp="1"/>
          </p:cNvSpPr>
          <p:nvPr>
            <p:ph type="body" sz="quarter" idx="12" hasCustomPrompt="1"/>
          </p:nvPr>
        </p:nvSpPr>
        <p:spPr>
          <a:xfrm>
            <a:off x="831850" y="3281363"/>
            <a:ext cx="10515600" cy="1143000"/>
          </a:xfrm>
        </p:spPr>
        <p:txBody>
          <a:bodyPr/>
          <a:lstStyle>
            <a:lvl1pPr marL="0" indent="0">
              <a:buNone/>
              <a:defRPr>
                <a:solidFill>
                  <a:schemeClr val="bg1"/>
                </a:solidFill>
              </a:defRPr>
            </a:lvl1pPr>
          </a:lstStyle>
          <a:p>
            <a:pPr lvl="0"/>
            <a:r>
              <a:rPr lang="en-US" dirty="0" err="1"/>
              <a:t>Información</a:t>
            </a:r>
            <a:r>
              <a:rPr lang="en-US" dirty="0"/>
              <a:t> de </a:t>
            </a:r>
            <a:r>
              <a:rPr lang="en-US" dirty="0" err="1"/>
              <a:t>contacto</a:t>
            </a:r>
            <a:endParaRPr lang="en-US" dirty="0"/>
          </a:p>
        </p:txBody>
      </p:sp>
      <p:pic>
        <p:nvPicPr>
          <p:cNvPr id="11" name="Picture 10">
            <a:extLst>
              <a:ext uri="{FF2B5EF4-FFF2-40B4-BE49-F238E27FC236}">
                <a16:creationId xmlns:a16="http://schemas.microsoft.com/office/drawing/2014/main" id="{9E696431-39AC-134E-91B0-42CF045B64C2}"/>
              </a:ext>
            </a:extLst>
          </p:cNvPr>
          <p:cNvPicPr>
            <a:picLocks noChangeAspect="1"/>
          </p:cNvPicPr>
          <p:nvPr userDrawn="1"/>
        </p:nvPicPr>
        <p:blipFill>
          <a:blip r:embed="rId2"/>
          <a:stretch>
            <a:fillRect/>
          </a:stretch>
        </p:blipFill>
        <p:spPr>
          <a:xfrm>
            <a:off x="821315" y="56983"/>
            <a:ext cx="3211632" cy="1469607"/>
          </a:xfrm>
          <a:prstGeom prst="rect">
            <a:avLst/>
          </a:prstGeom>
        </p:spPr>
      </p:pic>
    </p:spTree>
    <p:extLst>
      <p:ext uri="{BB962C8B-B14F-4D97-AF65-F5344CB8AC3E}">
        <p14:creationId xmlns:p14="http://schemas.microsoft.com/office/powerpoint/2010/main" val="386624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ción Morada: Título y Conteni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9C247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891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9C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45436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ular - Az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F435-1E90-124A-B476-04F9D01663DF}"/>
              </a:ext>
            </a:extLst>
          </p:cNvPr>
          <p:cNvSpPr>
            <a:spLocks noGrp="1"/>
          </p:cNvSpPr>
          <p:nvPr>
            <p:ph type="title"/>
          </p:nvPr>
        </p:nvSpPr>
        <p:spPr>
          <a:xfrm>
            <a:off x="831850" y="1637413"/>
            <a:ext cx="10515600" cy="1457768"/>
          </a:xfrm>
        </p:spPr>
        <p:txBody>
          <a:bodyPr anchor="b"/>
          <a:lstStyle>
            <a:lvl1pPr>
              <a:defRPr sz="6000">
                <a:solidFill>
                  <a:srgbClr val="4279B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9BB89C8-C1A4-B041-BE52-3D48DC18E168}"/>
              </a:ext>
            </a:extLst>
          </p:cNvPr>
          <p:cNvSpPr>
            <a:spLocks noGrp="1"/>
          </p:cNvSpPr>
          <p:nvPr>
            <p:ph type="body" idx="1"/>
          </p:nvPr>
        </p:nvSpPr>
        <p:spPr>
          <a:xfrm>
            <a:off x="831850" y="31221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Freeform 8">
            <a:extLst>
              <a:ext uri="{FF2B5EF4-FFF2-40B4-BE49-F238E27FC236}">
                <a16:creationId xmlns:a16="http://schemas.microsoft.com/office/drawing/2014/main" id="{1CBE74B8-7FEA-B947-95E1-179FCD7C7B6C}"/>
              </a:ext>
            </a:extLst>
          </p:cNvPr>
          <p:cNvSpPr/>
          <p:nvPr userDrawn="1"/>
        </p:nvSpPr>
        <p:spPr>
          <a:xfrm flipH="1">
            <a:off x="-26753" y="4051497"/>
            <a:ext cx="12247056" cy="2829868"/>
          </a:xfrm>
          <a:custGeom>
            <a:avLst/>
            <a:gdLst>
              <a:gd name="connsiteX0" fmla="*/ 0 w 12196689"/>
              <a:gd name="connsiteY0" fmla="*/ 1294228 h 1294228"/>
              <a:gd name="connsiteX1" fmla="*/ 4656406 w 12196689"/>
              <a:gd name="connsiteY1" fmla="*/ 844062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294228"/>
              <a:gd name="connsiteX1" fmla="*/ 3601329 w 12196689"/>
              <a:gd name="connsiteY1" fmla="*/ 787791 h 1294228"/>
              <a:gd name="connsiteX2" fmla="*/ 9326880 w 12196689"/>
              <a:gd name="connsiteY2" fmla="*/ 1139483 h 1294228"/>
              <a:gd name="connsiteX3" fmla="*/ 12196689 w 12196689"/>
              <a:gd name="connsiteY3" fmla="*/ 0 h 1294228"/>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0" fmla="*/ 0 w 12196689"/>
              <a:gd name="connsiteY0" fmla="*/ 1294228 h 1312036"/>
              <a:gd name="connsiteX1" fmla="*/ 3601329 w 12196689"/>
              <a:gd name="connsiteY1" fmla="*/ 787791 h 1312036"/>
              <a:gd name="connsiteX2" fmla="*/ 8412480 w 12196689"/>
              <a:gd name="connsiteY2" fmla="*/ 1294227 h 1312036"/>
              <a:gd name="connsiteX3" fmla="*/ 12196689 w 12196689"/>
              <a:gd name="connsiteY3" fmla="*/ 0 h 1312036"/>
              <a:gd name="connsiteX4" fmla="*/ 0 w 12196689"/>
              <a:gd name="connsiteY4" fmla="*/ 1294228 h 1312036"/>
              <a:gd name="connsiteX0" fmla="*/ 0 w 12196689"/>
              <a:gd name="connsiteY0" fmla="*/ 1294228 h 1559433"/>
              <a:gd name="connsiteX1" fmla="*/ 3601329 w 12196689"/>
              <a:gd name="connsiteY1" fmla="*/ 787791 h 1559433"/>
              <a:gd name="connsiteX2" fmla="*/ 8412480 w 12196689"/>
              <a:gd name="connsiteY2" fmla="*/ 1294227 h 1559433"/>
              <a:gd name="connsiteX3" fmla="*/ 12196689 w 12196689"/>
              <a:gd name="connsiteY3" fmla="*/ 0 h 1559433"/>
              <a:gd name="connsiteX4" fmla="*/ 0 w 12196689"/>
              <a:gd name="connsiteY4" fmla="*/ 1294228 h 1559433"/>
              <a:gd name="connsiteX0" fmla="*/ 0 w 12196689"/>
              <a:gd name="connsiteY0" fmla="*/ 1294228 h 1960531"/>
              <a:gd name="connsiteX1" fmla="*/ 3601329 w 12196689"/>
              <a:gd name="connsiteY1" fmla="*/ 787791 h 1960531"/>
              <a:gd name="connsiteX2" fmla="*/ 8412480 w 12196689"/>
              <a:gd name="connsiteY2" fmla="*/ 1294227 h 1960531"/>
              <a:gd name="connsiteX3" fmla="*/ 12196689 w 12196689"/>
              <a:gd name="connsiteY3" fmla="*/ 0 h 1960531"/>
              <a:gd name="connsiteX4" fmla="*/ 0 w 12196689"/>
              <a:gd name="connsiteY4" fmla="*/ 1294228 h 1960531"/>
              <a:gd name="connsiteX0" fmla="*/ 397070 w 12844687"/>
              <a:gd name="connsiteY0" fmla="*/ 1296595 h 1734128"/>
              <a:gd name="connsiteX1" fmla="*/ 3998399 w 12844687"/>
              <a:gd name="connsiteY1" fmla="*/ 790158 h 1734128"/>
              <a:gd name="connsiteX2" fmla="*/ 8809550 w 12844687"/>
              <a:gd name="connsiteY2" fmla="*/ 1296594 h 1734128"/>
              <a:gd name="connsiteX3" fmla="*/ 12593759 w 12844687"/>
              <a:gd name="connsiteY3" fmla="*/ 2367 h 1734128"/>
              <a:gd name="connsiteX4" fmla="*/ 1466214 w 12844687"/>
              <a:gd name="connsiteY4" fmla="*/ 1676423 h 1734128"/>
              <a:gd name="connsiteX5" fmla="*/ 397070 w 12844687"/>
              <a:gd name="connsiteY5" fmla="*/ 1296595 h 1734128"/>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1043933 w 13491550"/>
              <a:gd name="connsiteY0" fmla="*/ 1296595 h 2836017"/>
              <a:gd name="connsiteX1" fmla="*/ 4645262 w 13491550"/>
              <a:gd name="connsiteY1" fmla="*/ 790158 h 2836017"/>
              <a:gd name="connsiteX2" fmla="*/ 9456413 w 13491550"/>
              <a:gd name="connsiteY2" fmla="*/ 1296594 h 2836017"/>
              <a:gd name="connsiteX3" fmla="*/ 13240622 w 13491550"/>
              <a:gd name="connsiteY3" fmla="*/ 2367 h 2836017"/>
              <a:gd name="connsiteX4" fmla="*/ 987662 w 13491550"/>
              <a:gd name="connsiteY4" fmla="*/ 2815906 h 2836017"/>
              <a:gd name="connsiteX5" fmla="*/ 1043933 w 13491550"/>
              <a:gd name="connsiteY5" fmla="*/ 1296595 h 2836017"/>
              <a:gd name="connsiteX0" fmla="*/ 205161 w 12652778"/>
              <a:gd name="connsiteY0" fmla="*/ 1296595 h 2815906"/>
              <a:gd name="connsiteX1" fmla="*/ 3806490 w 12652778"/>
              <a:gd name="connsiteY1" fmla="*/ 790158 h 2815906"/>
              <a:gd name="connsiteX2" fmla="*/ 8617641 w 12652778"/>
              <a:gd name="connsiteY2" fmla="*/ 1296594 h 2815906"/>
              <a:gd name="connsiteX3" fmla="*/ 12401850 w 12652778"/>
              <a:gd name="connsiteY3" fmla="*/ 2367 h 2815906"/>
              <a:gd name="connsiteX4" fmla="*/ 148890 w 12652778"/>
              <a:gd name="connsiteY4" fmla="*/ 2815906 h 2815906"/>
              <a:gd name="connsiteX5" fmla="*/ 205161 w 12652778"/>
              <a:gd name="connsiteY5" fmla="*/ 1296595 h 2815906"/>
              <a:gd name="connsiteX0" fmla="*/ 205161 w 12422576"/>
              <a:gd name="connsiteY0" fmla="*/ 1325693 h 2845004"/>
              <a:gd name="connsiteX1" fmla="*/ 3806490 w 12422576"/>
              <a:gd name="connsiteY1" fmla="*/ 819256 h 2845004"/>
              <a:gd name="connsiteX2" fmla="*/ 8617641 w 12422576"/>
              <a:gd name="connsiteY2" fmla="*/ 1325692 h 2845004"/>
              <a:gd name="connsiteX3" fmla="*/ 12401850 w 12422576"/>
              <a:gd name="connsiteY3" fmla="*/ 31465 h 2845004"/>
              <a:gd name="connsiteX4" fmla="*/ 9644582 w 12422576"/>
              <a:gd name="connsiteY4" fmla="*/ 608241 h 2845004"/>
              <a:gd name="connsiteX5" fmla="*/ 148890 w 12422576"/>
              <a:gd name="connsiteY5" fmla="*/ 2845004 h 2845004"/>
              <a:gd name="connsiteX6" fmla="*/ 205161 w 12422576"/>
              <a:gd name="connsiteY6" fmla="*/ 1325693 h 2845004"/>
              <a:gd name="connsiteX0" fmla="*/ 205161 w 13268544"/>
              <a:gd name="connsiteY0" fmla="*/ 1298414 h 3013168"/>
              <a:gd name="connsiteX1" fmla="*/ 3806490 w 13268544"/>
              <a:gd name="connsiteY1" fmla="*/ 791977 h 3013168"/>
              <a:gd name="connsiteX2" fmla="*/ 8617641 w 13268544"/>
              <a:gd name="connsiteY2" fmla="*/ 1298413 h 3013168"/>
              <a:gd name="connsiteX3" fmla="*/ 12401850 w 13268544"/>
              <a:gd name="connsiteY3" fmla="*/ 4186 h 3013168"/>
              <a:gd name="connsiteX4" fmla="*/ 12289308 w 13268544"/>
              <a:gd name="connsiteY4" fmla="*/ 2831793 h 3013168"/>
              <a:gd name="connsiteX5" fmla="*/ 148890 w 13268544"/>
              <a:gd name="connsiteY5" fmla="*/ 2817725 h 3013168"/>
              <a:gd name="connsiteX6" fmla="*/ 205161 w 13268544"/>
              <a:gd name="connsiteY6" fmla="*/ 1298414 h 3013168"/>
              <a:gd name="connsiteX0" fmla="*/ 205161 w 13268544"/>
              <a:gd name="connsiteY0" fmla="*/ 1298414 h 2833416"/>
              <a:gd name="connsiteX1" fmla="*/ 3806490 w 13268544"/>
              <a:gd name="connsiteY1" fmla="*/ 791977 h 2833416"/>
              <a:gd name="connsiteX2" fmla="*/ 8617641 w 13268544"/>
              <a:gd name="connsiteY2" fmla="*/ 1298413 h 2833416"/>
              <a:gd name="connsiteX3" fmla="*/ 12401850 w 13268544"/>
              <a:gd name="connsiteY3" fmla="*/ 4186 h 2833416"/>
              <a:gd name="connsiteX4" fmla="*/ 12289308 w 13268544"/>
              <a:gd name="connsiteY4" fmla="*/ 2831793 h 2833416"/>
              <a:gd name="connsiteX5" fmla="*/ 148890 w 13268544"/>
              <a:gd name="connsiteY5" fmla="*/ 2817725 h 2833416"/>
              <a:gd name="connsiteX6" fmla="*/ 205161 w 13268544"/>
              <a:gd name="connsiteY6" fmla="*/ 1298414 h 2833416"/>
              <a:gd name="connsiteX0" fmla="*/ 205161 w 12455332"/>
              <a:gd name="connsiteY0" fmla="*/ 1299228 h 2834230"/>
              <a:gd name="connsiteX1" fmla="*/ 3806490 w 12455332"/>
              <a:gd name="connsiteY1" fmla="*/ 792791 h 2834230"/>
              <a:gd name="connsiteX2" fmla="*/ 8617641 w 12455332"/>
              <a:gd name="connsiteY2" fmla="*/ 1299227 h 2834230"/>
              <a:gd name="connsiteX3" fmla="*/ 12401850 w 12455332"/>
              <a:gd name="connsiteY3" fmla="*/ 5000 h 2834230"/>
              <a:gd name="connsiteX4" fmla="*/ 12289308 w 12455332"/>
              <a:gd name="connsiteY4" fmla="*/ 2832607 h 2834230"/>
              <a:gd name="connsiteX5" fmla="*/ 148890 w 12455332"/>
              <a:gd name="connsiteY5" fmla="*/ 2818539 h 2834230"/>
              <a:gd name="connsiteX6" fmla="*/ 205161 w 12455332"/>
              <a:gd name="connsiteY6" fmla="*/ 1299228 h 2834230"/>
              <a:gd name="connsiteX0" fmla="*/ 205161 w 12478986"/>
              <a:gd name="connsiteY0" fmla="*/ 1299133 h 2876000"/>
              <a:gd name="connsiteX1" fmla="*/ 3806490 w 12478986"/>
              <a:gd name="connsiteY1" fmla="*/ 792696 h 2876000"/>
              <a:gd name="connsiteX2" fmla="*/ 8617641 w 12478986"/>
              <a:gd name="connsiteY2" fmla="*/ 1299132 h 2876000"/>
              <a:gd name="connsiteX3" fmla="*/ 12401850 w 12478986"/>
              <a:gd name="connsiteY3" fmla="*/ 4905 h 2876000"/>
              <a:gd name="connsiteX4" fmla="*/ 12415918 w 12478986"/>
              <a:gd name="connsiteY4" fmla="*/ 2874715 h 2876000"/>
              <a:gd name="connsiteX5" fmla="*/ 148890 w 12478986"/>
              <a:gd name="connsiteY5" fmla="*/ 2818444 h 2876000"/>
              <a:gd name="connsiteX6" fmla="*/ 205161 w 12478986"/>
              <a:gd name="connsiteY6" fmla="*/ 1299133 h 2876000"/>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87363"/>
              <a:gd name="connsiteY0" fmla="*/ 1299195 h 2848133"/>
              <a:gd name="connsiteX1" fmla="*/ 3806490 w 12487363"/>
              <a:gd name="connsiteY1" fmla="*/ 792758 h 2848133"/>
              <a:gd name="connsiteX2" fmla="*/ 8617641 w 12487363"/>
              <a:gd name="connsiteY2" fmla="*/ 1299194 h 2848133"/>
              <a:gd name="connsiteX3" fmla="*/ 12401850 w 12487363"/>
              <a:gd name="connsiteY3" fmla="*/ 4967 h 2848133"/>
              <a:gd name="connsiteX4" fmla="*/ 12444053 w 12487363"/>
              <a:gd name="connsiteY4" fmla="*/ 2846641 h 2848133"/>
              <a:gd name="connsiteX5" fmla="*/ 148890 w 12487363"/>
              <a:gd name="connsiteY5" fmla="*/ 2818506 h 2848133"/>
              <a:gd name="connsiteX6" fmla="*/ 205161 w 12487363"/>
              <a:gd name="connsiteY6" fmla="*/ 1299195 h 2848133"/>
              <a:gd name="connsiteX0" fmla="*/ 205161 w 12444053"/>
              <a:gd name="connsiteY0" fmla="*/ 1294228 h 2843166"/>
              <a:gd name="connsiteX1" fmla="*/ 3806490 w 12444053"/>
              <a:gd name="connsiteY1" fmla="*/ 787791 h 2843166"/>
              <a:gd name="connsiteX2" fmla="*/ 8617641 w 12444053"/>
              <a:gd name="connsiteY2" fmla="*/ 1294227 h 2843166"/>
              <a:gd name="connsiteX3" fmla="*/ 12401850 w 12444053"/>
              <a:gd name="connsiteY3" fmla="*/ 0 h 2843166"/>
              <a:gd name="connsiteX4" fmla="*/ 12444053 w 12444053"/>
              <a:gd name="connsiteY4" fmla="*/ 2841674 h 2843166"/>
              <a:gd name="connsiteX5" fmla="*/ 148890 w 12444053"/>
              <a:gd name="connsiteY5" fmla="*/ 2813539 h 2843166"/>
              <a:gd name="connsiteX6" fmla="*/ 205161 w 12444053"/>
              <a:gd name="connsiteY6" fmla="*/ 1294228 h 2843166"/>
              <a:gd name="connsiteX0" fmla="*/ 205161 w 12411396"/>
              <a:gd name="connsiteY0" fmla="*/ 1294228 h 2826992"/>
              <a:gd name="connsiteX1" fmla="*/ 3806490 w 12411396"/>
              <a:gd name="connsiteY1" fmla="*/ 787791 h 2826992"/>
              <a:gd name="connsiteX2" fmla="*/ 8617641 w 12411396"/>
              <a:gd name="connsiteY2" fmla="*/ 1294227 h 2826992"/>
              <a:gd name="connsiteX3" fmla="*/ 12401850 w 12411396"/>
              <a:gd name="connsiteY3" fmla="*/ 0 h 2826992"/>
              <a:gd name="connsiteX4" fmla="*/ 12411396 w 12411396"/>
              <a:gd name="connsiteY4" fmla="*/ 2825346 h 2826992"/>
              <a:gd name="connsiteX5" fmla="*/ 148890 w 12411396"/>
              <a:gd name="connsiteY5" fmla="*/ 2813539 h 2826992"/>
              <a:gd name="connsiteX6" fmla="*/ 205161 w 12411396"/>
              <a:gd name="connsiteY6" fmla="*/ 1294228 h 2826992"/>
              <a:gd name="connsiteX0" fmla="*/ 205161 w 12411396"/>
              <a:gd name="connsiteY0" fmla="*/ 1294228 h 2825346"/>
              <a:gd name="connsiteX1" fmla="*/ 3806490 w 12411396"/>
              <a:gd name="connsiteY1" fmla="*/ 787791 h 2825346"/>
              <a:gd name="connsiteX2" fmla="*/ 8617641 w 12411396"/>
              <a:gd name="connsiteY2" fmla="*/ 1294227 h 2825346"/>
              <a:gd name="connsiteX3" fmla="*/ 12401850 w 12411396"/>
              <a:gd name="connsiteY3" fmla="*/ 0 h 2825346"/>
              <a:gd name="connsiteX4" fmla="*/ 12411396 w 12411396"/>
              <a:gd name="connsiteY4" fmla="*/ 2825346 h 2825346"/>
              <a:gd name="connsiteX5" fmla="*/ 148890 w 12411396"/>
              <a:gd name="connsiteY5" fmla="*/ 2813539 h 2825346"/>
              <a:gd name="connsiteX6" fmla="*/ 205161 w 12411396"/>
              <a:gd name="connsiteY6" fmla="*/ 1294228 h 2825346"/>
              <a:gd name="connsiteX0" fmla="*/ 56798 w 12263033"/>
              <a:gd name="connsiteY0" fmla="*/ 1294228 h 2825346"/>
              <a:gd name="connsiteX1" fmla="*/ 3658127 w 12263033"/>
              <a:gd name="connsiteY1" fmla="*/ 787791 h 2825346"/>
              <a:gd name="connsiteX2" fmla="*/ 8469278 w 12263033"/>
              <a:gd name="connsiteY2" fmla="*/ 1294227 h 2825346"/>
              <a:gd name="connsiteX3" fmla="*/ 12253487 w 12263033"/>
              <a:gd name="connsiteY3" fmla="*/ 0 h 2825346"/>
              <a:gd name="connsiteX4" fmla="*/ 12263033 w 12263033"/>
              <a:gd name="connsiteY4" fmla="*/ 2825346 h 2825346"/>
              <a:gd name="connsiteX5" fmla="*/ 527 w 12263033"/>
              <a:gd name="connsiteY5" fmla="*/ 2813539 h 2825346"/>
              <a:gd name="connsiteX6" fmla="*/ 56798 w 12263033"/>
              <a:gd name="connsiteY6" fmla="*/ 1294228 h 2825346"/>
              <a:gd name="connsiteX0" fmla="*/ 16702 w 12263758"/>
              <a:gd name="connsiteY0" fmla="*/ 1310556 h 2825346"/>
              <a:gd name="connsiteX1" fmla="*/ 3658852 w 12263758"/>
              <a:gd name="connsiteY1" fmla="*/ 787791 h 2825346"/>
              <a:gd name="connsiteX2" fmla="*/ 8470003 w 12263758"/>
              <a:gd name="connsiteY2" fmla="*/ 1294227 h 2825346"/>
              <a:gd name="connsiteX3" fmla="*/ 12254212 w 12263758"/>
              <a:gd name="connsiteY3" fmla="*/ 0 h 2825346"/>
              <a:gd name="connsiteX4" fmla="*/ 12263758 w 12263758"/>
              <a:gd name="connsiteY4" fmla="*/ 2825346 h 2825346"/>
              <a:gd name="connsiteX5" fmla="*/ 1252 w 12263758"/>
              <a:gd name="connsiteY5" fmla="*/ 2813539 h 2825346"/>
              <a:gd name="connsiteX6" fmla="*/ 16702 w 12263758"/>
              <a:gd name="connsiteY6" fmla="*/ 1310556 h 2825346"/>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9043 w 12247056"/>
              <a:gd name="connsiteY5" fmla="*/ 2829868 h 2829868"/>
              <a:gd name="connsiteX6" fmla="*/ 0 w 12247056"/>
              <a:gd name="connsiteY6" fmla="*/ 1310556 h 2829868"/>
              <a:gd name="connsiteX0" fmla="*/ 1938 w 12248994"/>
              <a:gd name="connsiteY0" fmla="*/ 1310556 h 2829868"/>
              <a:gd name="connsiteX1" fmla="*/ 3644088 w 12248994"/>
              <a:gd name="connsiteY1" fmla="*/ 787791 h 2829868"/>
              <a:gd name="connsiteX2" fmla="*/ 8455239 w 12248994"/>
              <a:gd name="connsiteY2" fmla="*/ 1294227 h 2829868"/>
              <a:gd name="connsiteX3" fmla="*/ 12239448 w 12248994"/>
              <a:gd name="connsiteY3" fmla="*/ 0 h 2829868"/>
              <a:gd name="connsiteX4" fmla="*/ 12248994 w 12248994"/>
              <a:gd name="connsiteY4" fmla="*/ 2825346 h 2829868"/>
              <a:gd name="connsiteX5" fmla="*/ 2817 w 12248994"/>
              <a:gd name="connsiteY5" fmla="*/ 2829868 h 2829868"/>
              <a:gd name="connsiteX6" fmla="*/ 1938 w 12248994"/>
              <a:gd name="connsiteY6" fmla="*/ 1310556 h 2829868"/>
              <a:gd name="connsiteX0" fmla="*/ 5555 w 12252611"/>
              <a:gd name="connsiteY0" fmla="*/ 1310556 h 2829868"/>
              <a:gd name="connsiteX1" fmla="*/ 3647705 w 12252611"/>
              <a:gd name="connsiteY1" fmla="*/ 787791 h 2829868"/>
              <a:gd name="connsiteX2" fmla="*/ 8458856 w 12252611"/>
              <a:gd name="connsiteY2" fmla="*/ 1294227 h 2829868"/>
              <a:gd name="connsiteX3" fmla="*/ 12243065 w 12252611"/>
              <a:gd name="connsiteY3" fmla="*/ 0 h 2829868"/>
              <a:gd name="connsiteX4" fmla="*/ 12252611 w 12252611"/>
              <a:gd name="connsiteY4" fmla="*/ 2825346 h 2829868"/>
              <a:gd name="connsiteX5" fmla="*/ 6434 w 12252611"/>
              <a:gd name="connsiteY5" fmla="*/ 2829868 h 2829868"/>
              <a:gd name="connsiteX6" fmla="*/ 5555 w 12252611"/>
              <a:gd name="connsiteY6" fmla="*/ 1310556 h 2829868"/>
              <a:gd name="connsiteX0" fmla="*/ 0 w 12247056"/>
              <a:gd name="connsiteY0" fmla="*/ 1310556 h 2829868"/>
              <a:gd name="connsiteX1" fmla="*/ 3642150 w 12247056"/>
              <a:gd name="connsiteY1" fmla="*/ 787791 h 2829868"/>
              <a:gd name="connsiteX2" fmla="*/ 8453301 w 12247056"/>
              <a:gd name="connsiteY2" fmla="*/ 1294227 h 2829868"/>
              <a:gd name="connsiteX3" fmla="*/ 12237510 w 12247056"/>
              <a:gd name="connsiteY3" fmla="*/ 0 h 2829868"/>
              <a:gd name="connsiteX4" fmla="*/ 12247056 w 12247056"/>
              <a:gd name="connsiteY4" fmla="*/ 2825346 h 2829868"/>
              <a:gd name="connsiteX5" fmla="*/ 879 w 12247056"/>
              <a:gd name="connsiteY5" fmla="*/ 2829868 h 2829868"/>
              <a:gd name="connsiteX6" fmla="*/ 0 w 12247056"/>
              <a:gd name="connsiteY6" fmla="*/ 1310556 h 28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7056" h="2829868">
                <a:moveTo>
                  <a:pt x="0" y="1310556"/>
                </a:moveTo>
                <a:cubicBezTo>
                  <a:pt x="1213339" y="985827"/>
                  <a:pt x="2233267" y="790513"/>
                  <a:pt x="3642150" y="787791"/>
                </a:cubicBezTo>
                <a:cubicBezTo>
                  <a:pt x="5051034" y="785070"/>
                  <a:pt x="7020741" y="1425525"/>
                  <a:pt x="8453301" y="1294227"/>
                </a:cubicBezTo>
                <a:cubicBezTo>
                  <a:pt x="9885861" y="1162929"/>
                  <a:pt x="12066353" y="119575"/>
                  <a:pt x="12237510" y="0"/>
                </a:cubicBezTo>
                <a:cubicBezTo>
                  <a:pt x="12239854" y="893299"/>
                  <a:pt x="12235333" y="1934392"/>
                  <a:pt x="12247056" y="2825346"/>
                </a:cubicBezTo>
                <a:lnTo>
                  <a:pt x="879" y="2829868"/>
                </a:lnTo>
                <a:cubicBezTo>
                  <a:pt x="2009" y="1956458"/>
                  <a:pt x="2512" y="1768510"/>
                  <a:pt x="0" y="1310556"/>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5" name="Picture 4">
            <a:extLst>
              <a:ext uri="{FF2B5EF4-FFF2-40B4-BE49-F238E27FC236}">
                <a16:creationId xmlns:a16="http://schemas.microsoft.com/office/drawing/2014/main" id="{93D868C9-EA00-9543-8CC3-869A08DA1FD8}"/>
              </a:ext>
            </a:extLst>
          </p:cNvPr>
          <p:cNvPicPr>
            <a:picLocks noChangeAspect="1"/>
          </p:cNvPicPr>
          <p:nvPr userDrawn="1"/>
        </p:nvPicPr>
        <p:blipFill>
          <a:blip r:embed="rId2"/>
          <a:stretch>
            <a:fillRect/>
          </a:stretch>
        </p:blipFill>
        <p:spPr>
          <a:xfrm>
            <a:off x="830107" y="92498"/>
            <a:ext cx="3211632" cy="1469607"/>
          </a:xfrm>
          <a:prstGeom prst="rect">
            <a:avLst/>
          </a:prstGeom>
        </p:spPr>
      </p:pic>
    </p:spTree>
    <p:extLst>
      <p:ext uri="{BB962C8B-B14F-4D97-AF65-F5344CB8AC3E}">
        <p14:creationId xmlns:p14="http://schemas.microsoft.com/office/powerpoint/2010/main" val="383289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E9AE7244-A577-EC48-BC7D-472AE0A95B70}"/>
              </a:ext>
            </a:extLst>
          </p:cNvPr>
          <p:cNvSpPr/>
          <p:nvPr userDrawn="1"/>
        </p:nvSpPr>
        <p:spPr>
          <a:xfrm>
            <a:off x="-9297" y="6350924"/>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6BA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6A0BFE55-5BEC-4C4E-A044-BF93FDAB953E}"/>
              </a:ext>
            </a:extLst>
          </p:cNvPr>
          <p:cNvSpPr>
            <a:spLocks noGrp="1"/>
          </p:cNvSpPr>
          <p:nvPr>
            <p:ph type="title"/>
          </p:nvPr>
        </p:nvSpPr>
        <p:spPr/>
        <p:txBody>
          <a:bodyPr/>
          <a:lstStyle>
            <a:lvl1pPr>
              <a:defRPr>
                <a:solidFill>
                  <a:srgbClr val="4279B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F13947-BBBE-C04E-AD62-B8F239714965}"/>
              </a:ext>
            </a:extLst>
          </p:cNvPr>
          <p:cNvSpPr>
            <a:spLocks noGrp="1"/>
          </p:cNvSpPr>
          <p:nvPr>
            <p:ph sz="half"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65C8B017-DC40-C141-BE0D-DE8F8C6E17FC}"/>
              </a:ext>
            </a:extLst>
          </p:cNvPr>
          <p:cNvSpPr/>
          <p:nvPr userDrawn="1"/>
        </p:nvSpPr>
        <p:spPr>
          <a:xfrm flipH="1">
            <a:off x="-12659" y="6333512"/>
            <a:ext cx="12204659" cy="524488"/>
          </a:xfrm>
          <a:custGeom>
            <a:avLst/>
            <a:gdLst>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1089562 w 14318616"/>
              <a:gd name="connsiteY0" fmla="*/ 136929 h 575730"/>
              <a:gd name="connsiteX1" fmla="*/ 5312427 w 14318616"/>
              <a:gd name="connsiteY1" fmla="*/ 37177 h 575730"/>
              <a:gd name="connsiteX2" fmla="*/ 9635046 w 14318616"/>
              <a:gd name="connsiteY2" fmla="*/ 269933 h 575730"/>
              <a:gd name="connsiteX3" fmla="*/ 13276020 w 14318616"/>
              <a:gd name="connsiteY3" fmla="*/ 3926 h 575730"/>
              <a:gd name="connsiteX4" fmla="*/ 13259395 w 14318616"/>
              <a:gd name="connsiteY4" fmla="*/ 519315 h 575730"/>
              <a:gd name="connsiteX5" fmla="*/ 1072937 w 14318616"/>
              <a:gd name="connsiteY5" fmla="*/ 519315 h 575730"/>
              <a:gd name="connsiteX6" fmla="*/ 1089562 w 14318616"/>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910858 w 14139912"/>
              <a:gd name="connsiteY0" fmla="*/ 136929 h 575730"/>
              <a:gd name="connsiteX1" fmla="*/ 5133723 w 14139912"/>
              <a:gd name="connsiteY1" fmla="*/ 37177 h 575730"/>
              <a:gd name="connsiteX2" fmla="*/ 9456342 w 14139912"/>
              <a:gd name="connsiteY2" fmla="*/ 269933 h 575730"/>
              <a:gd name="connsiteX3" fmla="*/ 13097316 w 14139912"/>
              <a:gd name="connsiteY3" fmla="*/ 3926 h 575730"/>
              <a:gd name="connsiteX4" fmla="*/ 13080691 w 14139912"/>
              <a:gd name="connsiteY4" fmla="*/ 519315 h 575730"/>
              <a:gd name="connsiteX5" fmla="*/ 894233 w 14139912"/>
              <a:gd name="connsiteY5" fmla="*/ 519315 h 575730"/>
              <a:gd name="connsiteX6" fmla="*/ 910858 w 14139912"/>
              <a:gd name="connsiteY6" fmla="*/ 136929 h 575730"/>
              <a:gd name="connsiteX0" fmla="*/ 18762 w 13247816"/>
              <a:gd name="connsiteY0" fmla="*/ 136929 h 575730"/>
              <a:gd name="connsiteX1" fmla="*/ 4241627 w 13247816"/>
              <a:gd name="connsiteY1" fmla="*/ 37177 h 575730"/>
              <a:gd name="connsiteX2" fmla="*/ 8564246 w 13247816"/>
              <a:gd name="connsiteY2" fmla="*/ 269933 h 575730"/>
              <a:gd name="connsiteX3" fmla="*/ 12205220 w 13247816"/>
              <a:gd name="connsiteY3" fmla="*/ 3926 h 575730"/>
              <a:gd name="connsiteX4" fmla="*/ 12188595 w 13247816"/>
              <a:gd name="connsiteY4" fmla="*/ 519315 h 575730"/>
              <a:gd name="connsiteX5" fmla="*/ 2137 w 13247816"/>
              <a:gd name="connsiteY5" fmla="*/ 519315 h 575730"/>
              <a:gd name="connsiteX6" fmla="*/ 18762 w 13247816"/>
              <a:gd name="connsiteY6" fmla="*/ 136929 h 575730"/>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58827"/>
              <a:gd name="connsiteX1" fmla="*/ 4241627 w 13247816"/>
              <a:gd name="connsiteY1" fmla="*/ 37177 h 558827"/>
              <a:gd name="connsiteX2" fmla="*/ 8564246 w 13247816"/>
              <a:gd name="connsiteY2" fmla="*/ 269933 h 558827"/>
              <a:gd name="connsiteX3" fmla="*/ 12205220 w 13247816"/>
              <a:gd name="connsiteY3" fmla="*/ 3926 h 558827"/>
              <a:gd name="connsiteX4" fmla="*/ 12188595 w 13247816"/>
              <a:gd name="connsiteY4" fmla="*/ 519315 h 558827"/>
              <a:gd name="connsiteX5" fmla="*/ 2137 w 13247816"/>
              <a:gd name="connsiteY5" fmla="*/ 519315 h 558827"/>
              <a:gd name="connsiteX6" fmla="*/ 18762 w 13247816"/>
              <a:gd name="connsiteY6" fmla="*/ 136929 h 558827"/>
              <a:gd name="connsiteX0" fmla="*/ 18762 w 13247816"/>
              <a:gd name="connsiteY0" fmla="*/ 136929 h 519315"/>
              <a:gd name="connsiteX1" fmla="*/ 4241627 w 13247816"/>
              <a:gd name="connsiteY1" fmla="*/ 37177 h 519315"/>
              <a:gd name="connsiteX2" fmla="*/ 8564246 w 13247816"/>
              <a:gd name="connsiteY2" fmla="*/ 269933 h 519315"/>
              <a:gd name="connsiteX3" fmla="*/ 12205220 w 13247816"/>
              <a:gd name="connsiteY3" fmla="*/ 3926 h 519315"/>
              <a:gd name="connsiteX4" fmla="*/ 12188595 w 13247816"/>
              <a:gd name="connsiteY4" fmla="*/ 519315 h 519315"/>
              <a:gd name="connsiteX5" fmla="*/ 2137 w 13247816"/>
              <a:gd name="connsiteY5" fmla="*/ 519315 h 519315"/>
              <a:gd name="connsiteX6" fmla="*/ 18762 w 13247816"/>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473792"/>
              <a:gd name="connsiteY0" fmla="*/ 136929 h 519315"/>
              <a:gd name="connsiteX1" fmla="*/ 4241627 w 12473792"/>
              <a:gd name="connsiteY1" fmla="*/ 37177 h 519315"/>
              <a:gd name="connsiteX2" fmla="*/ 8564246 w 12473792"/>
              <a:gd name="connsiteY2" fmla="*/ 269933 h 519315"/>
              <a:gd name="connsiteX3" fmla="*/ 12205220 w 12473792"/>
              <a:gd name="connsiteY3" fmla="*/ 3926 h 519315"/>
              <a:gd name="connsiteX4" fmla="*/ 12188595 w 12473792"/>
              <a:gd name="connsiteY4" fmla="*/ 519315 h 519315"/>
              <a:gd name="connsiteX5" fmla="*/ 2137 w 12473792"/>
              <a:gd name="connsiteY5" fmla="*/ 519315 h 519315"/>
              <a:gd name="connsiteX6" fmla="*/ 18762 w 12473792"/>
              <a:gd name="connsiteY6" fmla="*/ 136929 h 519315"/>
              <a:gd name="connsiteX0" fmla="*/ 18762 w 12205220"/>
              <a:gd name="connsiteY0" fmla="*/ 136929 h 519315"/>
              <a:gd name="connsiteX1" fmla="*/ 4241627 w 12205220"/>
              <a:gd name="connsiteY1" fmla="*/ 37177 h 519315"/>
              <a:gd name="connsiteX2" fmla="*/ 8564246 w 12205220"/>
              <a:gd name="connsiteY2" fmla="*/ 269933 h 519315"/>
              <a:gd name="connsiteX3" fmla="*/ 12205220 w 12205220"/>
              <a:gd name="connsiteY3" fmla="*/ 3926 h 519315"/>
              <a:gd name="connsiteX4" fmla="*/ 12188595 w 12205220"/>
              <a:gd name="connsiteY4" fmla="*/ 519315 h 519315"/>
              <a:gd name="connsiteX5" fmla="*/ 2137 w 12205220"/>
              <a:gd name="connsiteY5" fmla="*/ 519315 h 519315"/>
              <a:gd name="connsiteX6" fmla="*/ 18762 w 12205220"/>
              <a:gd name="connsiteY6" fmla="*/ 136929 h 519315"/>
              <a:gd name="connsiteX0" fmla="*/ 18762 w 12205220"/>
              <a:gd name="connsiteY0" fmla="*/ 133003 h 515389"/>
              <a:gd name="connsiteX1" fmla="*/ 4241627 w 12205220"/>
              <a:gd name="connsiteY1" fmla="*/ 33251 h 515389"/>
              <a:gd name="connsiteX2" fmla="*/ 8564246 w 12205220"/>
              <a:gd name="connsiteY2" fmla="*/ 266007 h 515389"/>
              <a:gd name="connsiteX3" fmla="*/ 12205220 w 12205220"/>
              <a:gd name="connsiteY3" fmla="*/ 0 h 515389"/>
              <a:gd name="connsiteX4" fmla="*/ 12188595 w 12205220"/>
              <a:gd name="connsiteY4" fmla="*/ 515389 h 515389"/>
              <a:gd name="connsiteX5" fmla="*/ 2137 w 12205220"/>
              <a:gd name="connsiteY5" fmla="*/ 515389 h 515389"/>
              <a:gd name="connsiteX6" fmla="*/ 18762 w 12205220"/>
              <a:gd name="connsiteY6" fmla="*/ 133003 h 515389"/>
              <a:gd name="connsiteX0" fmla="*/ 18762 w 12224581"/>
              <a:gd name="connsiteY0" fmla="*/ 133003 h 515389"/>
              <a:gd name="connsiteX1" fmla="*/ 4241627 w 12224581"/>
              <a:gd name="connsiteY1" fmla="*/ 33251 h 515389"/>
              <a:gd name="connsiteX2" fmla="*/ 8564246 w 12224581"/>
              <a:gd name="connsiteY2" fmla="*/ 266007 h 515389"/>
              <a:gd name="connsiteX3" fmla="*/ 12205220 w 12224581"/>
              <a:gd name="connsiteY3" fmla="*/ 0 h 515389"/>
              <a:gd name="connsiteX4" fmla="*/ 12218674 w 12224581"/>
              <a:gd name="connsiteY4" fmla="*/ 515389 h 515389"/>
              <a:gd name="connsiteX5" fmla="*/ 2137 w 12224581"/>
              <a:gd name="connsiteY5" fmla="*/ 515389 h 515389"/>
              <a:gd name="connsiteX6" fmla="*/ 18762 w 12224581"/>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05220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8674"/>
              <a:gd name="connsiteY0" fmla="*/ 133003 h 515389"/>
              <a:gd name="connsiteX1" fmla="*/ 4241627 w 12218674"/>
              <a:gd name="connsiteY1" fmla="*/ 33251 h 515389"/>
              <a:gd name="connsiteX2" fmla="*/ 8564246 w 12218674"/>
              <a:gd name="connsiteY2" fmla="*/ 266007 h 515389"/>
              <a:gd name="connsiteX3" fmla="*/ 12211235 w 12218674"/>
              <a:gd name="connsiteY3" fmla="*/ 0 h 515389"/>
              <a:gd name="connsiteX4" fmla="*/ 12218674 w 12218674"/>
              <a:gd name="connsiteY4" fmla="*/ 515389 h 515389"/>
              <a:gd name="connsiteX5" fmla="*/ 2137 w 12218674"/>
              <a:gd name="connsiteY5" fmla="*/ 515389 h 515389"/>
              <a:gd name="connsiteX6" fmla="*/ 18762 w 12218674"/>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50791"/>
              <a:gd name="connsiteX1" fmla="*/ 4241627 w 12214125"/>
              <a:gd name="connsiteY1" fmla="*/ 33251 h 550791"/>
              <a:gd name="connsiteX2" fmla="*/ 8564246 w 12214125"/>
              <a:gd name="connsiteY2" fmla="*/ 266007 h 550791"/>
              <a:gd name="connsiteX3" fmla="*/ 12211235 w 12214125"/>
              <a:gd name="connsiteY3" fmla="*/ 0 h 550791"/>
              <a:gd name="connsiteX4" fmla="*/ 12214125 w 12214125"/>
              <a:gd name="connsiteY4" fmla="*/ 510840 h 550791"/>
              <a:gd name="connsiteX5" fmla="*/ 2137 w 12214125"/>
              <a:gd name="connsiteY5" fmla="*/ 515389 h 550791"/>
              <a:gd name="connsiteX6" fmla="*/ 18762 w 12214125"/>
              <a:gd name="connsiteY6" fmla="*/ 133003 h 550791"/>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8762 w 12214125"/>
              <a:gd name="connsiteY0" fmla="*/ 133003 h 515389"/>
              <a:gd name="connsiteX1" fmla="*/ 4241627 w 12214125"/>
              <a:gd name="connsiteY1" fmla="*/ 33251 h 515389"/>
              <a:gd name="connsiteX2" fmla="*/ 8564246 w 12214125"/>
              <a:gd name="connsiteY2" fmla="*/ 266007 h 515389"/>
              <a:gd name="connsiteX3" fmla="*/ 12211235 w 12214125"/>
              <a:gd name="connsiteY3" fmla="*/ 0 h 515389"/>
              <a:gd name="connsiteX4" fmla="*/ 12214125 w 12214125"/>
              <a:gd name="connsiteY4" fmla="*/ 510840 h 515389"/>
              <a:gd name="connsiteX5" fmla="*/ 2137 w 12214125"/>
              <a:gd name="connsiteY5" fmla="*/ 515389 h 515389"/>
              <a:gd name="connsiteX6" fmla="*/ 18762 w 12214125"/>
              <a:gd name="connsiteY6" fmla="*/ 133003 h 515389"/>
              <a:gd name="connsiteX0" fmla="*/ 14472 w 12209835"/>
              <a:gd name="connsiteY0" fmla="*/ 133003 h 519938"/>
              <a:gd name="connsiteX1" fmla="*/ 4237337 w 12209835"/>
              <a:gd name="connsiteY1" fmla="*/ 33251 h 519938"/>
              <a:gd name="connsiteX2" fmla="*/ 8559956 w 12209835"/>
              <a:gd name="connsiteY2" fmla="*/ 266007 h 519938"/>
              <a:gd name="connsiteX3" fmla="*/ 12206945 w 12209835"/>
              <a:gd name="connsiteY3" fmla="*/ 0 h 519938"/>
              <a:gd name="connsiteX4" fmla="*/ 12209835 w 12209835"/>
              <a:gd name="connsiteY4" fmla="*/ 510840 h 519938"/>
              <a:gd name="connsiteX5" fmla="*/ 2397 w 12209835"/>
              <a:gd name="connsiteY5" fmla="*/ 519938 h 519938"/>
              <a:gd name="connsiteX6" fmla="*/ 14472 w 12209835"/>
              <a:gd name="connsiteY6" fmla="*/ 133003 h 519938"/>
              <a:gd name="connsiteX0" fmla="*/ 12075 w 12207438"/>
              <a:gd name="connsiteY0" fmla="*/ 133003 h 519938"/>
              <a:gd name="connsiteX1" fmla="*/ 4234940 w 12207438"/>
              <a:gd name="connsiteY1" fmla="*/ 33251 h 519938"/>
              <a:gd name="connsiteX2" fmla="*/ 8557559 w 12207438"/>
              <a:gd name="connsiteY2" fmla="*/ 266007 h 519938"/>
              <a:gd name="connsiteX3" fmla="*/ 12204548 w 12207438"/>
              <a:gd name="connsiteY3" fmla="*/ 0 h 519938"/>
              <a:gd name="connsiteX4" fmla="*/ 12207438 w 12207438"/>
              <a:gd name="connsiteY4" fmla="*/ 510840 h 519938"/>
              <a:gd name="connsiteX5" fmla="*/ 0 w 12207438"/>
              <a:gd name="connsiteY5" fmla="*/ 519938 h 519938"/>
              <a:gd name="connsiteX6" fmla="*/ 12075 w 12207438"/>
              <a:gd name="connsiteY6" fmla="*/ 133003 h 519938"/>
              <a:gd name="connsiteX0" fmla="*/ 71215 w 12266578"/>
              <a:gd name="connsiteY0" fmla="*/ 133003 h 519938"/>
              <a:gd name="connsiteX1" fmla="*/ 4294080 w 12266578"/>
              <a:gd name="connsiteY1" fmla="*/ 33251 h 519938"/>
              <a:gd name="connsiteX2" fmla="*/ 8616699 w 12266578"/>
              <a:gd name="connsiteY2" fmla="*/ 266007 h 519938"/>
              <a:gd name="connsiteX3" fmla="*/ 12263688 w 12266578"/>
              <a:gd name="connsiteY3" fmla="*/ 0 h 519938"/>
              <a:gd name="connsiteX4" fmla="*/ 12266578 w 12266578"/>
              <a:gd name="connsiteY4" fmla="*/ 510840 h 519938"/>
              <a:gd name="connsiteX5" fmla="*/ 0 w 12266578"/>
              <a:gd name="connsiteY5" fmla="*/ 519938 h 519938"/>
              <a:gd name="connsiteX6" fmla="*/ 71215 w 12266578"/>
              <a:gd name="connsiteY6" fmla="*/ 133003 h 519938"/>
              <a:gd name="connsiteX0" fmla="*/ 2976 w 12198339"/>
              <a:gd name="connsiteY0" fmla="*/ 133003 h 524488"/>
              <a:gd name="connsiteX1" fmla="*/ 4225841 w 12198339"/>
              <a:gd name="connsiteY1" fmla="*/ 33251 h 524488"/>
              <a:gd name="connsiteX2" fmla="*/ 8548460 w 12198339"/>
              <a:gd name="connsiteY2" fmla="*/ 266007 h 524488"/>
              <a:gd name="connsiteX3" fmla="*/ 12195449 w 12198339"/>
              <a:gd name="connsiteY3" fmla="*/ 0 h 524488"/>
              <a:gd name="connsiteX4" fmla="*/ 12198339 w 12198339"/>
              <a:gd name="connsiteY4" fmla="*/ 510840 h 524488"/>
              <a:gd name="connsiteX5" fmla="*/ 0 w 12198339"/>
              <a:gd name="connsiteY5" fmla="*/ 524488 h 524488"/>
              <a:gd name="connsiteX6" fmla="*/ 2976 w 12198339"/>
              <a:gd name="connsiteY6" fmla="*/ 133003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26851 w 12231313"/>
              <a:gd name="connsiteY0" fmla="*/ 137552 h 524488"/>
              <a:gd name="connsiteX1" fmla="*/ 4258815 w 12231313"/>
              <a:gd name="connsiteY1" fmla="*/ 33251 h 524488"/>
              <a:gd name="connsiteX2" fmla="*/ 8581434 w 12231313"/>
              <a:gd name="connsiteY2" fmla="*/ 266007 h 524488"/>
              <a:gd name="connsiteX3" fmla="*/ 12228423 w 12231313"/>
              <a:gd name="connsiteY3" fmla="*/ 0 h 524488"/>
              <a:gd name="connsiteX4" fmla="*/ 12231313 w 12231313"/>
              <a:gd name="connsiteY4" fmla="*/ 510840 h 524488"/>
              <a:gd name="connsiteX5" fmla="*/ 32974 w 12231313"/>
              <a:gd name="connsiteY5" fmla="*/ 524488 h 524488"/>
              <a:gd name="connsiteX6" fmla="*/ 26851 w 12231313"/>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37552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37552 h 524488"/>
              <a:gd name="connsiteX0" fmla="*/ 0 w 12204462"/>
              <a:gd name="connsiteY0" fmla="*/ 160298 h 524488"/>
              <a:gd name="connsiteX1" fmla="*/ 4231964 w 12204462"/>
              <a:gd name="connsiteY1" fmla="*/ 33251 h 524488"/>
              <a:gd name="connsiteX2" fmla="*/ 8554583 w 12204462"/>
              <a:gd name="connsiteY2" fmla="*/ 266007 h 524488"/>
              <a:gd name="connsiteX3" fmla="*/ 12201572 w 12204462"/>
              <a:gd name="connsiteY3" fmla="*/ 0 h 524488"/>
              <a:gd name="connsiteX4" fmla="*/ 12204462 w 12204462"/>
              <a:gd name="connsiteY4" fmla="*/ 510840 h 524488"/>
              <a:gd name="connsiteX5" fmla="*/ 6123 w 12204462"/>
              <a:gd name="connsiteY5" fmla="*/ 524488 h 524488"/>
              <a:gd name="connsiteX6" fmla="*/ 0 w 12204462"/>
              <a:gd name="connsiteY6" fmla="*/ 160298 h 524488"/>
              <a:gd name="connsiteX0" fmla="*/ 197 w 12204659"/>
              <a:gd name="connsiteY0" fmla="*/ 160298 h 524488"/>
              <a:gd name="connsiteX1" fmla="*/ 4232161 w 12204659"/>
              <a:gd name="connsiteY1" fmla="*/ 33251 h 524488"/>
              <a:gd name="connsiteX2" fmla="*/ 8554780 w 12204659"/>
              <a:gd name="connsiteY2" fmla="*/ 266007 h 524488"/>
              <a:gd name="connsiteX3" fmla="*/ 12201769 w 12204659"/>
              <a:gd name="connsiteY3" fmla="*/ 0 h 524488"/>
              <a:gd name="connsiteX4" fmla="*/ 12204659 w 12204659"/>
              <a:gd name="connsiteY4" fmla="*/ 510840 h 524488"/>
              <a:gd name="connsiteX5" fmla="*/ 6320 w 12204659"/>
              <a:gd name="connsiteY5" fmla="*/ 524488 h 524488"/>
              <a:gd name="connsiteX6" fmla="*/ 197 w 12204659"/>
              <a:gd name="connsiteY6" fmla="*/ 160298 h 52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659" h="524488">
                <a:moveTo>
                  <a:pt x="197" y="160298"/>
                </a:moveTo>
                <a:cubicBezTo>
                  <a:pt x="706779" y="79942"/>
                  <a:pt x="2806397" y="15633"/>
                  <a:pt x="4232161" y="33251"/>
                </a:cubicBezTo>
                <a:cubicBezTo>
                  <a:pt x="5657925" y="50869"/>
                  <a:pt x="7226512" y="271549"/>
                  <a:pt x="8554780" y="266007"/>
                </a:cubicBezTo>
                <a:cubicBezTo>
                  <a:pt x="9883048" y="260465"/>
                  <a:pt x="11573648" y="138909"/>
                  <a:pt x="12201769" y="0"/>
                </a:cubicBezTo>
                <a:cubicBezTo>
                  <a:pt x="12198232" y="222037"/>
                  <a:pt x="12200448" y="300703"/>
                  <a:pt x="12204659" y="510840"/>
                </a:cubicBezTo>
                <a:lnTo>
                  <a:pt x="6320" y="524488"/>
                </a:lnTo>
                <a:cubicBezTo>
                  <a:pt x="4421" y="293856"/>
                  <a:pt x="-1108" y="288563"/>
                  <a:pt x="197" y="160298"/>
                </a:cubicBezTo>
                <a:close/>
              </a:path>
            </a:pathLst>
          </a:custGeom>
          <a:solidFill>
            <a:srgbClr val="427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34430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5.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4019006"/>
      </p:ext>
    </p:extLst>
  </p:cSld>
  <p:clrMap bg1="lt1" tx1="dk1" bg2="lt2" tx2="dk2" accent1="accent1" accent2="accent2" accent3="accent3" accent4="accent4" accent5="accent5" accent6="accent6" hlink="hlink" folHlink="folHlink"/>
  <p:sldLayoutIdLst>
    <p:sldLayoutId id="2147483651" r:id="rId1"/>
    <p:sldLayoutId id="2147483704" r:id="rId2"/>
    <p:sldLayoutId id="2147483705" r:id="rId3"/>
    <p:sldLayoutId id="2147483706" r:id="rId4"/>
    <p:sldLayoutId id="2147483650" r:id="rId5"/>
    <p:sldLayoutId id="2147483671" r:id="rId6"/>
    <p:sldLayoutId id="2147483714" r:id="rId7"/>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808403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6651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715" r:id="rId8"/>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400D6-A38D-0E48-9C05-F35FBFBEE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EE15ED-2E27-A645-AD1A-5D4DF6068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99576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55DA87-A4AC-7E43-A9D5-4097C1088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s-ES_tradnl" dirty="0"/>
          </a:p>
        </p:txBody>
      </p:sp>
      <p:sp>
        <p:nvSpPr>
          <p:cNvPr id="3" name="Text Placeholder 2">
            <a:extLst>
              <a:ext uri="{FF2B5EF4-FFF2-40B4-BE49-F238E27FC236}">
                <a16:creationId xmlns:a16="http://schemas.microsoft.com/office/drawing/2014/main" id="{18F61780-3FA4-4744-B78B-EEB12521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4" name="Date Placeholder 3">
            <a:extLst>
              <a:ext uri="{FF2B5EF4-FFF2-40B4-BE49-F238E27FC236}">
                <a16:creationId xmlns:a16="http://schemas.microsoft.com/office/drawing/2014/main" id="{871F9E6B-2422-FB46-90CD-E86539C8B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7A37B-9DED-3E4A-A442-7A8EED74A98D}" type="datetimeFigureOut">
              <a:rPr lang="es-ES_tradnl" smtClean="0"/>
              <a:t>27/11/24</a:t>
            </a:fld>
            <a:endParaRPr lang="es-ES_tradnl" dirty="0"/>
          </a:p>
        </p:txBody>
      </p:sp>
      <p:sp>
        <p:nvSpPr>
          <p:cNvPr id="5" name="Footer Placeholder 4">
            <a:extLst>
              <a:ext uri="{FF2B5EF4-FFF2-40B4-BE49-F238E27FC236}">
                <a16:creationId xmlns:a16="http://schemas.microsoft.com/office/drawing/2014/main" id="{D09BD7E8-FBA0-BE42-B7E4-DD717C327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Slide Number Placeholder 5">
            <a:extLst>
              <a:ext uri="{FF2B5EF4-FFF2-40B4-BE49-F238E27FC236}">
                <a16:creationId xmlns:a16="http://schemas.microsoft.com/office/drawing/2014/main" id="{77C4F2BC-EBE0-2E4A-ACB1-354C1C8BBE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42AFA-6D50-F949-8C55-C0D5730A94A6}" type="slidenum">
              <a:rPr lang="es-ES_tradnl" smtClean="0"/>
              <a:t>‹Nº›</a:t>
            </a:fld>
            <a:endParaRPr lang="es-ES_tradnl" dirty="0"/>
          </a:p>
        </p:txBody>
      </p:sp>
    </p:spTree>
    <p:extLst>
      <p:ext uri="{BB962C8B-B14F-4D97-AF65-F5344CB8AC3E}">
        <p14:creationId xmlns:p14="http://schemas.microsoft.com/office/powerpoint/2010/main" val="1153974537"/>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70" r:id="rId3"/>
    <p:sldLayoutId id="2147483653" r:id="rId4"/>
    <p:sldLayoutId id="2147483667" r:id="rId5"/>
    <p:sldLayoutId id="2147483654" r:id="rId6"/>
    <p:sldLayoutId id="2147483655" r:id="rId7"/>
    <p:sldLayoutId id="2147483716" r:id="rId8"/>
    <p:sldLayoutId id="2147483717" r:id="rId9"/>
    <p:sldLayoutId id="2147483718" r:id="rId10"/>
  </p:sldLayoutIdLst>
  <p:txStyles>
    <p:titleStyle>
      <a:lvl1pPr algn="l" defTabSz="914400" rtl="0" eaLnBrk="1" latinLnBrk="0" hangingPunct="1">
        <a:lnSpc>
          <a:spcPct val="90000"/>
        </a:lnSpc>
        <a:spcBef>
          <a:spcPct val="0"/>
        </a:spcBef>
        <a:buNone/>
        <a:defRPr sz="4400" b="1" i="0" kern="1200">
          <a:solidFill>
            <a:schemeClr val="tx1"/>
          </a:solidFill>
          <a:latin typeface="Barlow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3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fr/drapeau-pays-costa-rica-1040572/" TargetMode="External"/><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hyperlink" Target="mailto:eorozco@caroz.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fr/drapeau-pays-costa-rica-1040572/" TargetMode="External"/><Relationship Id="rId2" Type="http://schemas.openxmlformats.org/officeDocument/2006/relationships/image" Target="../media/image10.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s/vectors/lista-de-comprobaci%C3%B3n-icono-notas-2024181/" TargetMode="External"/><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s://amaizo.info/2005/08/28/reformer-les-nations-unies-unilateralisme-service-minimum-et-interdependance/2433" TargetMode="External"/><Relationship Id="rId2" Type="http://schemas.openxmlformats.org/officeDocument/2006/relationships/image" Target="../media/image7.jpg"/><Relationship Id="rId1" Type="http://schemas.openxmlformats.org/officeDocument/2006/relationships/slideLayout" Target="../slideLayouts/slideLayout14.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65A4-5C33-7F41-8D5F-DEA0684C44EE}"/>
              </a:ext>
            </a:extLst>
          </p:cNvPr>
          <p:cNvSpPr>
            <a:spLocks noGrp="1"/>
          </p:cNvSpPr>
          <p:nvPr>
            <p:ph type="title"/>
          </p:nvPr>
        </p:nvSpPr>
        <p:spPr>
          <a:xfrm>
            <a:off x="831850" y="1971232"/>
            <a:ext cx="10515600" cy="1457768"/>
          </a:xfrm>
        </p:spPr>
        <p:txBody>
          <a:bodyPr>
            <a:normAutofit fontScale="90000"/>
          </a:bodyPr>
          <a:lstStyle/>
          <a:p>
            <a:br>
              <a:rPr lang="es-ES_tradnl" dirty="0"/>
            </a:br>
            <a:r>
              <a:rPr lang="es-ES_tradnl" dirty="0"/>
              <a:t>Particularidades del MC ONU y los CDI de Costa Rica.</a:t>
            </a:r>
          </a:p>
        </p:txBody>
      </p:sp>
      <p:sp>
        <p:nvSpPr>
          <p:cNvPr id="3" name="Text Placeholder 2">
            <a:extLst>
              <a:ext uri="{FF2B5EF4-FFF2-40B4-BE49-F238E27FC236}">
                <a16:creationId xmlns:a16="http://schemas.microsoft.com/office/drawing/2014/main" id="{8C765047-4BE7-A64A-ACF1-BBAE1011DEBB}"/>
              </a:ext>
            </a:extLst>
          </p:cNvPr>
          <p:cNvSpPr>
            <a:spLocks noGrp="1"/>
          </p:cNvSpPr>
          <p:nvPr>
            <p:ph type="body" idx="1"/>
          </p:nvPr>
        </p:nvSpPr>
        <p:spPr>
          <a:xfrm>
            <a:off x="831850" y="3612076"/>
            <a:ext cx="10515600" cy="1500187"/>
          </a:xfrm>
        </p:spPr>
        <p:txBody>
          <a:bodyPr/>
          <a:lstStyle/>
          <a:p>
            <a:r>
              <a:rPr lang="es-ES_tradnl" dirty="0"/>
              <a:t>Universidad para la Cooperación Internacional</a:t>
            </a:r>
          </a:p>
        </p:txBody>
      </p:sp>
    </p:spTree>
    <p:extLst>
      <p:ext uri="{BB962C8B-B14F-4D97-AF65-F5344CB8AC3E}">
        <p14:creationId xmlns:p14="http://schemas.microsoft.com/office/powerpoint/2010/main" val="72912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FEB4-5CE5-C24A-81BF-2841F6ACC7F1}"/>
              </a:ext>
            </a:extLst>
          </p:cNvPr>
          <p:cNvSpPr>
            <a:spLocks noGrp="1"/>
          </p:cNvSpPr>
          <p:nvPr>
            <p:ph type="title"/>
          </p:nvPr>
        </p:nvSpPr>
        <p:spPr>
          <a:xfrm>
            <a:off x="838200" y="365125"/>
            <a:ext cx="10515600" cy="1325563"/>
          </a:xfrm>
        </p:spPr>
        <p:txBody>
          <a:bodyPr anchor="ctr">
            <a:normAutofit/>
          </a:bodyPr>
          <a:lstStyle/>
          <a:p>
            <a:r>
              <a:rPr lang="es-ES_tradnl" dirty="0"/>
              <a:t>Antecedentes – 25 de septiembre de 2015-Agenda 2030</a:t>
            </a:r>
          </a:p>
        </p:txBody>
      </p:sp>
      <p:pic>
        <p:nvPicPr>
          <p:cNvPr id="11" name="Marcador de contenido 10">
            <a:extLst>
              <a:ext uri="{FF2B5EF4-FFF2-40B4-BE49-F238E27FC236}">
                <a16:creationId xmlns:a16="http://schemas.microsoft.com/office/drawing/2014/main" id="{93CBA5FF-432B-E427-4110-06F5661E9B41}"/>
              </a:ext>
            </a:extLst>
          </p:cNvPr>
          <p:cNvPicPr>
            <a:picLocks noGrp="1" noChangeAspect="1"/>
          </p:cNvPicPr>
          <p:nvPr>
            <p:ph sz="half" idx="1"/>
          </p:nvPr>
        </p:nvPicPr>
        <p:blipFill>
          <a:blip r:embed="rId2"/>
          <a:stretch>
            <a:fillRect/>
          </a:stretch>
        </p:blipFill>
        <p:spPr>
          <a:xfrm>
            <a:off x="3001094" y="1690688"/>
            <a:ext cx="6590776" cy="5093927"/>
          </a:xfrm>
        </p:spPr>
      </p:pic>
    </p:spTree>
    <p:extLst>
      <p:ext uri="{BB962C8B-B14F-4D97-AF65-F5344CB8AC3E}">
        <p14:creationId xmlns:p14="http://schemas.microsoft.com/office/powerpoint/2010/main" val="3268620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A70D-62E2-9A45-B29D-DBCF9B6D0E8B}"/>
              </a:ext>
            </a:extLst>
          </p:cNvPr>
          <p:cNvSpPr>
            <a:spLocks noGrp="1"/>
          </p:cNvSpPr>
          <p:nvPr>
            <p:ph type="title"/>
          </p:nvPr>
        </p:nvSpPr>
        <p:spPr>
          <a:xfrm>
            <a:off x="838200" y="365125"/>
            <a:ext cx="10515600" cy="1325563"/>
          </a:xfrm>
        </p:spPr>
        <p:txBody>
          <a:bodyPr anchor="ctr">
            <a:normAutofit/>
          </a:bodyPr>
          <a:lstStyle/>
          <a:p>
            <a:r>
              <a:rPr lang="es-ES_tradnl" dirty="0"/>
              <a:t>¿Fiscalidad?</a:t>
            </a:r>
          </a:p>
        </p:txBody>
      </p:sp>
      <p:pic>
        <p:nvPicPr>
          <p:cNvPr id="11" name="Marcador de contenido 10">
            <a:extLst>
              <a:ext uri="{FF2B5EF4-FFF2-40B4-BE49-F238E27FC236}">
                <a16:creationId xmlns:a16="http://schemas.microsoft.com/office/drawing/2014/main" id="{94EFB0B3-FD4B-E378-7460-5F224BFDE847}"/>
              </a:ext>
            </a:extLst>
          </p:cNvPr>
          <p:cNvPicPr>
            <a:picLocks noGrp="1" noChangeAspect="1"/>
          </p:cNvPicPr>
          <p:nvPr>
            <p:ph sz="half" idx="2"/>
          </p:nvPr>
        </p:nvPicPr>
        <p:blipFill>
          <a:blip r:embed="rId2"/>
          <a:stretch>
            <a:fillRect/>
          </a:stretch>
        </p:blipFill>
        <p:spPr>
          <a:xfrm>
            <a:off x="6172200" y="2543969"/>
            <a:ext cx="5181600" cy="2914650"/>
          </a:xfrm>
        </p:spPr>
      </p:pic>
      <p:graphicFrame>
        <p:nvGraphicFramePr>
          <p:cNvPr id="9" name="Marcador de contenido 8">
            <a:extLst>
              <a:ext uri="{FF2B5EF4-FFF2-40B4-BE49-F238E27FC236}">
                <a16:creationId xmlns:a16="http://schemas.microsoft.com/office/drawing/2014/main" id="{C8B2765E-C0F2-3834-8C88-CDB452CD7DC9}"/>
              </a:ext>
            </a:extLst>
          </p:cNvPr>
          <p:cNvGraphicFramePr>
            <a:graphicFrameLocks noGrp="1"/>
          </p:cNvGraphicFramePr>
          <p:nvPr>
            <p:ph sz="half" idx="1"/>
            <p:extLst>
              <p:ext uri="{D42A27DB-BD31-4B8C-83A1-F6EECF244321}">
                <p14:modId xmlns:p14="http://schemas.microsoft.com/office/powerpoint/2010/main" val="268261917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738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FCCE6-BEC7-61CD-3FD9-BBC7B44D12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0F1943-FA66-239F-EF41-90EE9C545177}"/>
              </a:ext>
            </a:extLst>
          </p:cNvPr>
          <p:cNvSpPr>
            <a:spLocks noGrp="1"/>
          </p:cNvSpPr>
          <p:nvPr>
            <p:ph type="title"/>
          </p:nvPr>
        </p:nvSpPr>
        <p:spPr/>
        <p:txBody>
          <a:bodyPr/>
          <a:lstStyle/>
          <a:p>
            <a:r>
              <a:rPr lang="es-ES_tradnl" dirty="0"/>
              <a:t>MC OCDE-MC ONU</a:t>
            </a:r>
          </a:p>
        </p:txBody>
      </p:sp>
      <p:sp>
        <p:nvSpPr>
          <p:cNvPr id="3" name="Content Placeholder 2">
            <a:extLst>
              <a:ext uri="{FF2B5EF4-FFF2-40B4-BE49-F238E27FC236}">
                <a16:creationId xmlns:a16="http://schemas.microsoft.com/office/drawing/2014/main" id="{04E516A0-BB38-DAC1-ADCB-299D68769D14}"/>
              </a:ext>
            </a:extLst>
          </p:cNvPr>
          <p:cNvSpPr>
            <a:spLocks noGrp="1"/>
          </p:cNvSpPr>
          <p:nvPr>
            <p:ph sz="half" idx="1"/>
          </p:nvPr>
        </p:nvSpPr>
        <p:spPr/>
        <p:txBody>
          <a:bodyPr>
            <a:normAutofit/>
          </a:bodyPr>
          <a:lstStyle/>
          <a:p>
            <a:r>
              <a:rPr lang="en-US" dirty="0"/>
              <a:t>Tratado internacional de carácter bilateral a través del que se encauzan y ordenan las relaciones fiscales internacionales que tienen lugar entre dos Estados.</a:t>
            </a:r>
          </a:p>
          <a:p>
            <a:endParaRPr lang="en-US" dirty="0"/>
          </a:p>
          <a:p>
            <a:r>
              <a:rPr lang="es-419" dirty="0"/>
              <a:t>Su principal prioridad consiste en eliminar los supuestos de DII (también la prevención y lucha contra el fraude fiscal)</a:t>
            </a:r>
          </a:p>
          <a:p>
            <a:pPr marL="0" indent="0">
              <a:buNone/>
            </a:pPr>
            <a:endParaRPr lang="en-US" dirty="0"/>
          </a:p>
        </p:txBody>
      </p:sp>
    </p:spTree>
    <p:extLst>
      <p:ext uri="{BB962C8B-B14F-4D97-AF65-F5344CB8AC3E}">
        <p14:creationId xmlns:p14="http://schemas.microsoft.com/office/powerpoint/2010/main" val="112613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0A455-9BAB-4675-B7CC-66F4A9D0CA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A9AFB0-6A15-7F77-05C3-6A59583A0B55}"/>
              </a:ext>
            </a:extLst>
          </p:cNvPr>
          <p:cNvSpPr>
            <a:spLocks noGrp="1"/>
          </p:cNvSpPr>
          <p:nvPr>
            <p:ph type="title"/>
          </p:nvPr>
        </p:nvSpPr>
        <p:spPr/>
        <p:txBody>
          <a:bodyPr/>
          <a:lstStyle/>
          <a:p>
            <a:r>
              <a:rPr lang="es-ES_tradnl" dirty="0"/>
              <a:t>MC OCDE-MC ONU</a:t>
            </a:r>
          </a:p>
        </p:txBody>
      </p:sp>
      <p:sp>
        <p:nvSpPr>
          <p:cNvPr id="3" name="Content Placeholder 2">
            <a:extLst>
              <a:ext uri="{FF2B5EF4-FFF2-40B4-BE49-F238E27FC236}">
                <a16:creationId xmlns:a16="http://schemas.microsoft.com/office/drawing/2014/main" id="{43D52093-F302-8078-7B2B-4278E9C983BF}"/>
              </a:ext>
            </a:extLst>
          </p:cNvPr>
          <p:cNvSpPr>
            <a:spLocks noGrp="1"/>
          </p:cNvSpPr>
          <p:nvPr>
            <p:ph sz="half" idx="1"/>
          </p:nvPr>
        </p:nvSpPr>
        <p:spPr/>
        <p:txBody>
          <a:bodyPr>
            <a:normAutofit/>
          </a:bodyPr>
          <a:lstStyle/>
          <a:p>
            <a:pPr marL="0" indent="0">
              <a:buNone/>
            </a:pPr>
            <a:r>
              <a:rPr lang="en-US" dirty="0"/>
              <a:t>MC OCDE:</a:t>
            </a:r>
          </a:p>
          <a:p>
            <a:pPr marL="0" indent="0">
              <a:buNone/>
            </a:pPr>
            <a:endParaRPr lang="en-US" dirty="0"/>
          </a:p>
          <a:p>
            <a:pPr marL="0" indent="0">
              <a:buNone/>
            </a:pPr>
            <a:r>
              <a:rPr lang="es-419">
                <a:solidFill>
                  <a:srgbClr val="000000"/>
                </a:solidFill>
                <a:effectLst/>
                <a:latin typeface="Arial" panose="020B0604020202020204" pitchFamily="34" charset="0"/>
              </a:rPr>
              <a:t>Se han publicado diferentes versiones en 1963, 1977 y 1992 (última actualización Noviembre 2017)</a:t>
            </a:r>
          </a:p>
          <a:p>
            <a:pPr marL="0" indent="0">
              <a:buNone/>
            </a:pPr>
            <a:r>
              <a:rPr lang="es-419">
                <a:solidFill>
                  <a:srgbClr val="000000"/>
                </a:solidFill>
                <a:effectLst/>
                <a:latin typeface="Arial" panose="020B0604020202020204" pitchFamily="34" charset="0"/>
              </a:rPr>
              <a:t>En términos generales pretende la atribución de rentas entre Estado Fuente y Estado Residencia </a:t>
            </a:r>
            <a:r>
              <a:rPr lang="es-419" b="1">
                <a:solidFill>
                  <a:srgbClr val="000000"/>
                </a:solidFill>
                <a:effectLst/>
                <a:latin typeface="Arial" panose="020B0604020202020204" pitchFamily="34" charset="0"/>
              </a:rPr>
              <a:t>(primando la residencia).</a:t>
            </a:r>
          </a:p>
          <a:p>
            <a:pPr marL="0" indent="0">
              <a:buNone/>
            </a:pPr>
            <a:r>
              <a:rPr lang="es-419">
                <a:solidFill>
                  <a:srgbClr val="000000"/>
                </a:solidFill>
                <a:latin typeface="Arial" panose="020B0604020202020204" pitchFamily="34" charset="0"/>
              </a:rPr>
              <a:t>Los Miembros OCDE y el Marco Inclusivo se basan en dicho MC OCDE, sus CDI.</a:t>
            </a:r>
            <a:endParaRPr lang="es-419">
              <a:solidFill>
                <a:srgbClr val="000000"/>
              </a:solidFill>
              <a:effectLst/>
              <a:latin typeface="Arial" panose="020B0604020202020204" pitchFamily="34" charset="0"/>
            </a:endParaRPr>
          </a:p>
          <a:p>
            <a:pPr marL="0" indent="0">
              <a:buNone/>
            </a:pPr>
            <a:endParaRPr lang="es-419">
              <a:solidFill>
                <a:srgbClr val="000000"/>
              </a:solidFill>
              <a:effectLs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847197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5E9E0-C295-C591-1116-BC49A1B3B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71A9B-7BCA-5D81-D9FB-38C0BB045365}"/>
              </a:ext>
            </a:extLst>
          </p:cNvPr>
          <p:cNvSpPr>
            <a:spLocks noGrp="1"/>
          </p:cNvSpPr>
          <p:nvPr>
            <p:ph type="title"/>
          </p:nvPr>
        </p:nvSpPr>
        <p:spPr/>
        <p:txBody>
          <a:bodyPr/>
          <a:lstStyle/>
          <a:p>
            <a:r>
              <a:rPr lang="es-ES_tradnl" dirty="0"/>
              <a:t>MC OCDE-MC ONU</a:t>
            </a:r>
          </a:p>
        </p:txBody>
      </p:sp>
      <p:sp>
        <p:nvSpPr>
          <p:cNvPr id="3" name="Content Placeholder 2">
            <a:extLst>
              <a:ext uri="{FF2B5EF4-FFF2-40B4-BE49-F238E27FC236}">
                <a16:creationId xmlns:a16="http://schemas.microsoft.com/office/drawing/2014/main" id="{A774326E-EC3F-5C3C-5DFC-6E4D6FDF5059}"/>
              </a:ext>
            </a:extLst>
          </p:cNvPr>
          <p:cNvSpPr>
            <a:spLocks noGrp="1"/>
          </p:cNvSpPr>
          <p:nvPr>
            <p:ph sz="half" idx="1"/>
          </p:nvPr>
        </p:nvSpPr>
        <p:spPr/>
        <p:txBody>
          <a:bodyPr>
            <a:normAutofit fontScale="77500" lnSpcReduction="20000"/>
          </a:bodyPr>
          <a:lstStyle/>
          <a:p>
            <a:pPr marL="0" indent="0">
              <a:buNone/>
            </a:pPr>
            <a:r>
              <a:rPr lang="en-US" dirty="0"/>
              <a:t>MC ONU:</a:t>
            </a:r>
          </a:p>
          <a:p>
            <a:pPr marL="0" indent="0">
              <a:buNone/>
            </a:pPr>
            <a:endParaRPr lang="en-US" dirty="0"/>
          </a:p>
          <a:p>
            <a:pPr marL="0" indent="0">
              <a:buNone/>
            </a:pPr>
            <a:r>
              <a:rPr lang="es-419">
                <a:solidFill>
                  <a:srgbClr val="000000"/>
                </a:solidFill>
                <a:effectLst/>
                <a:latin typeface="Arial" panose="020B0604020202020204" pitchFamily="34" charset="0"/>
              </a:rPr>
              <a:t>Última actualización en 2021</a:t>
            </a:r>
          </a:p>
          <a:p>
            <a:pPr marL="0" indent="0">
              <a:buNone/>
            </a:pPr>
            <a:endParaRPr lang="es-419">
              <a:solidFill>
                <a:srgbClr val="000000"/>
              </a:solidFill>
              <a:latin typeface="Arial" panose="020B0604020202020204" pitchFamily="34" charset="0"/>
            </a:endParaRPr>
          </a:p>
          <a:p>
            <a:pPr algn="just"/>
            <a:r>
              <a:rPr lang="es-419">
                <a:solidFill>
                  <a:srgbClr val="000000"/>
                </a:solidFill>
                <a:effectLst/>
                <a:latin typeface="Arial" panose="020B0604020202020204" pitchFamily="34" charset="0"/>
              </a:rPr>
              <a:t>En términos generales pretende la tributación compartida entre Estado Fuente y Estado Residencia (primando la tributación en el Estado Fuente) Sigue el esquema OCDE, aunque prestando mayor atención a los países EVD. </a:t>
            </a:r>
          </a:p>
          <a:p>
            <a:pPr algn="just"/>
            <a:r>
              <a:rPr lang="es-419" b="1">
                <a:solidFill>
                  <a:srgbClr val="000000"/>
                </a:solidFill>
                <a:effectLst/>
                <a:latin typeface="Arial" panose="020B0604020202020204" pitchFamily="34" charset="0"/>
              </a:rPr>
              <a:t>Justificación: lógico sometimiento a gravamen de la riqueza en el lugar donde se generó.</a:t>
            </a:r>
          </a:p>
          <a:p>
            <a:pPr algn="just"/>
            <a:endParaRPr lang="es-419">
              <a:solidFill>
                <a:srgbClr val="000000"/>
              </a:solidFill>
              <a:effectLst/>
              <a:latin typeface="Arial" panose="020B0604020202020204" pitchFamily="34" charset="0"/>
            </a:endParaRPr>
          </a:p>
          <a:p>
            <a:pPr marL="0" indent="0" algn="just">
              <a:buNone/>
            </a:pPr>
            <a:endParaRPr lang="es-419">
              <a:solidFill>
                <a:srgbClr val="000000"/>
              </a:solidFill>
              <a:effectLst/>
              <a:latin typeface="Arial" panose="020B0604020202020204" pitchFamily="34" charset="0"/>
            </a:endParaRPr>
          </a:p>
          <a:p>
            <a:pPr marL="0" indent="0" algn="just">
              <a:buNone/>
            </a:pPr>
            <a:r>
              <a:rPr lang="es-419">
                <a:solidFill>
                  <a:srgbClr val="000000"/>
                </a:solidFill>
                <a:effectLst/>
                <a:latin typeface="Arial" panose="020B0604020202020204" pitchFamily="34" charset="0"/>
              </a:rPr>
              <a:t>https://www.un-ilibrary.org/content/books/9789210001045/read</a:t>
            </a:r>
          </a:p>
          <a:p>
            <a:pPr marL="0" indent="0">
              <a:buNone/>
            </a:pPr>
            <a:endParaRPr lang="es-419">
              <a:solidFill>
                <a:srgbClr val="000000"/>
              </a:solidFill>
              <a:effectLs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082139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4373-B2C7-03C6-1D6D-86F41B1CAF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1436C8-00A0-3C03-6873-4D963467CA6B}"/>
              </a:ext>
            </a:extLst>
          </p:cNvPr>
          <p:cNvSpPr>
            <a:spLocks noGrp="1"/>
          </p:cNvSpPr>
          <p:nvPr>
            <p:ph type="title"/>
          </p:nvPr>
        </p:nvSpPr>
        <p:spPr/>
        <p:txBody>
          <a:bodyPr/>
          <a:lstStyle/>
          <a:p>
            <a:r>
              <a:rPr lang="es-ES_tradnl" dirty="0"/>
              <a:t>MC OCDE-MC ONU-Rentas</a:t>
            </a:r>
          </a:p>
        </p:txBody>
      </p:sp>
      <p:sp>
        <p:nvSpPr>
          <p:cNvPr id="3" name="Content Placeholder 2">
            <a:extLst>
              <a:ext uri="{FF2B5EF4-FFF2-40B4-BE49-F238E27FC236}">
                <a16:creationId xmlns:a16="http://schemas.microsoft.com/office/drawing/2014/main" id="{51FF58F2-C54F-CF32-137E-A8795734905D}"/>
              </a:ext>
            </a:extLst>
          </p:cNvPr>
          <p:cNvSpPr>
            <a:spLocks noGrp="1"/>
          </p:cNvSpPr>
          <p:nvPr>
            <p:ph sz="half" idx="1"/>
          </p:nvPr>
        </p:nvSpPr>
        <p:spPr/>
        <p:txBody>
          <a:bodyPr>
            <a:normAutofit/>
          </a:bodyPr>
          <a:lstStyle/>
          <a:p>
            <a:pPr marL="0" indent="0">
              <a:buNone/>
            </a:pPr>
            <a:endParaRPr lang="es-419">
              <a:solidFill>
                <a:srgbClr val="000000"/>
              </a:solidFill>
              <a:effectLst/>
              <a:latin typeface="Arial" panose="020B0604020202020204" pitchFamily="34" charset="0"/>
            </a:endParaRPr>
          </a:p>
          <a:p>
            <a:pPr marL="0" indent="0">
              <a:buNone/>
            </a:pPr>
            <a:endParaRPr lang="en-US" dirty="0"/>
          </a:p>
        </p:txBody>
      </p:sp>
      <p:graphicFrame>
        <p:nvGraphicFramePr>
          <p:cNvPr id="4" name="Marcador de contenido 2">
            <a:extLst>
              <a:ext uri="{FF2B5EF4-FFF2-40B4-BE49-F238E27FC236}">
                <a16:creationId xmlns:a16="http://schemas.microsoft.com/office/drawing/2014/main" id="{A18058B2-4C44-D8F0-451C-BADC288D7114}"/>
              </a:ext>
            </a:extLst>
          </p:cNvPr>
          <p:cNvGraphicFramePr>
            <a:graphicFrameLocks/>
          </p:cNvGraphicFramePr>
          <p:nvPr/>
        </p:nvGraphicFramePr>
        <p:xfrm>
          <a:off x="838200" y="1825625"/>
          <a:ext cx="10515600" cy="44958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599015716"/>
                    </a:ext>
                  </a:extLst>
                </a:gridCol>
                <a:gridCol w="2628900">
                  <a:extLst>
                    <a:ext uri="{9D8B030D-6E8A-4147-A177-3AD203B41FA5}">
                      <a16:colId xmlns:a16="http://schemas.microsoft.com/office/drawing/2014/main" val="1640418319"/>
                    </a:ext>
                  </a:extLst>
                </a:gridCol>
                <a:gridCol w="2628900">
                  <a:extLst>
                    <a:ext uri="{9D8B030D-6E8A-4147-A177-3AD203B41FA5}">
                      <a16:colId xmlns:a16="http://schemas.microsoft.com/office/drawing/2014/main" val="404948859"/>
                    </a:ext>
                  </a:extLst>
                </a:gridCol>
                <a:gridCol w="2628900">
                  <a:extLst>
                    <a:ext uri="{9D8B030D-6E8A-4147-A177-3AD203B41FA5}">
                      <a16:colId xmlns:a16="http://schemas.microsoft.com/office/drawing/2014/main" val="3657653772"/>
                    </a:ext>
                  </a:extLst>
                </a:gridCol>
              </a:tblGrid>
              <a:tr h="370840">
                <a:tc>
                  <a:txBody>
                    <a:bodyPr/>
                    <a:lstStyle/>
                    <a:p>
                      <a:pPr algn="ctr"/>
                      <a:r>
                        <a:rPr lang="es-419"/>
                        <a:t>Tributación exclusiva en el Estado de Residencia</a:t>
                      </a:r>
                    </a:p>
                  </a:txBody>
                  <a:tcPr/>
                </a:tc>
                <a:tc>
                  <a:txBody>
                    <a:bodyPr/>
                    <a:lstStyle/>
                    <a:p>
                      <a:pPr algn="ctr"/>
                      <a:r>
                        <a:rPr lang="es-419"/>
                        <a:t>Tributación exclusiva en el Estado de la Fuente</a:t>
                      </a:r>
                    </a:p>
                  </a:txBody>
                  <a:tcPr/>
                </a:tc>
                <a:tc>
                  <a:txBody>
                    <a:bodyPr/>
                    <a:lstStyle/>
                    <a:p>
                      <a:pPr algn="ctr"/>
                      <a:r>
                        <a:rPr lang="es-419"/>
                        <a:t>Tributación compartida en ER y EF (con límites)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a:t>Tributación compartida en ER y EF (sin límites)</a:t>
                      </a:r>
                    </a:p>
                    <a:p>
                      <a:pPr algn="ctr"/>
                      <a:endParaRPr lang="es-419"/>
                    </a:p>
                  </a:txBody>
                  <a:tcPr/>
                </a:tc>
                <a:extLst>
                  <a:ext uri="{0D108BD9-81ED-4DB2-BD59-A6C34878D82A}">
                    <a16:rowId xmlns:a16="http://schemas.microsoft.com/office/drawing/2014/main" val="2127407135"/>
                  </a:ext>
                </a:extLst>
              </a:tr>
              <a:tr h="370840">
                <a:tc>
                  <a:txBody>
                    <a:bodyPr/>
                    <a:lstStyle/>
                    <a:p>
                      <a:pPr algn="ctr"/>
                      <a:r>
                        <a:rPr lang="es-419">
                          <a:solidFill>
                            <a:srgbClr val="FF0000"/>
                          </a:solidFill>
                        </a:rPr>
                        <a:t>Art. 7: Beneficios empresariales</a:t>
                      </a:r>
                    </a:p>
                    <a:p>
                      <a:pPr algn="ctr"/>
                      <a:r>
                        <a:rPr lang="es-419">
                          <a:solidFill>
                            <a:srgbClr val="FF0000"/>
                          </a:solidFill>
                        </a:rPr>
                        <a:t>(sin EP en el EF).</a:t>
                      </a:r>
                    </a:p>
                  </a:txBody>
                  <a:tcPr/>
                </a:tc>
                <a:tc>
                  <a:txBody>
                    <a:bodyPr/>
                    <a:lstStyle/>
                    <a:p>
                      <a:pPr algn="ctr"/>
                      <a:r>
                        <a:rPr lang="es-419"/>
                        <a:t>Art. 19. Función Pública.</a:t>
                      </a:r>
                    </a:p>
                  </a:txBody>
                  <a:tcPr/>
                </a:tc>
                <a:tc>
                  <a:txBody>
                    <a:bodyPr/>
                    <a:lstStyle/>
                    <a:p>
                      <a:pPr algn="ctr"/>
                      <a:r>
                        <a:rPr lang="es-419"/>
                        <a:t>Art. 10. Dividendos.</a:t>
                      </a:r>
                    </a:p>
                  </a:txBody>
                  <a:tcPr/>
                </a:tc>
                <a:tc>
                  <a:txBody>
                    <a:bodyPr/>
                    <a:lstStyle/>
                    <a:p>
                      <a:pPr algn="ctr"/>
                      <a:r>
                        <a:rPr lang="es-419"/>
                        <a:t>Art. 6 Rentas inmobiliarias.</a:t>
                      </a:r>
                    </a:p>
                  </a:txBody>
                  <a:tcPr/>
                </a:tc>
                <a:extLst>
                  <a:ext uri="{0D108BD9-81ED-4DB2-BD59-A6C34878D82A}">
                    <a16:rowId xmlns:a16="http://schemas.microsoft.com/office/drawing/2014/main" val="338708590"/>
                  </a:ext>
                </a:extLst>
              </a:tr>
              <a:tr h="370840">
                <a:tc>
                  <a:txBody>
                    <a:bodyPr/>
                    <a:lstStyle/>
                    <a:p>
                      <a:pPr algn="ctr"/>
                      <a:r>
                        <a:rPr lang="es-419"/>
                        <a:t>Art. 8 Transporte Internacional Marítimo y aéreo.</a:t>
                      </a:r>
                    </a:p>
                  </a:txBody>
                  <a:tcPr/>
                </a:tc>
                <a:tc>
                  <a:txBody>
                    <a:bodyPr/>
                    <a:lstStyle/>
                    <a:p>
                      <a:pPr algn="ctr"/>
                      <a:endParaRPr lang="es-419"/>
                    </a:p>
                  </a:txBody>
                  <a:tcPr/>
                </a:tc>
                <a:tc>
                  <a:txBody>
                    <a:bodyPr/>
                    <a:lstStyle/>
                    <a:p>
                      <a:pPr algn="ctr"/>
                      <a:r>
                        <a:rPr lang="es-419"/>
                        <a:t>Art. 11. Intereses.</a:t>
                      </a:r>
                    </a:p>
                  </a:txBody>
                  <a:tcPr/>
                </a:tc>
                <a:tc>
                  <a:txBody>
                    <a:bodyPr/>
                    <a:lstStyle/>
                    <a:p>
                      <a:pPr algn="ctr"/>
                      <a:r>
                        <a:rPr lang="es-419"/>
                        <a:t>Art. 16 Honorarios de consejeros.</a:t>
                      </a:r>
                    </a:p>
                  </a:txBody>
                  <a:tcPr/>
                </a:tc>
                <a:extLst>
                  <a:ext uri="{0D108BD9-81ED-4DB2-BD59-A6C34878D82A}">
                    <a16:rowId xmlns:a16="http://schemas.microsoft.com/office/drawing/2014/main" val="3103318014"/>
                  </a:ext>
                </a:extLst>
              </a:tr>
              <a:tr h="370840">
                <a:tc>
                  <a:txBody>
                    <a:bodyPr/>
                    <a:lstStyle/>
                    <a:p>
                      <a:pPr algn="ctr"/>
                      <a:r>
                        <a:rPr lang="es-419">
                          <a:solidFill>
                            <a:srgbClr val="FF0000"/>
                          </a:solidFill>
                        </a:rPr>
                        <a:t>Art. 12. Cánones.</a:t>
                      </a:r>
                    </a:p>
                  </a:txBody>
                  <a:tcPr/>
                </a:tc>
                <a:tc>
                  <a:txBody>
                    <a:bodyPr/>
                    <a:lstStyle/>
                    <a:p>
                      <a:pPr algn="ctr"/>
                      <a:endParaRPr lang="es-419"/>
                    </a:p>
                  </a:txBody>
                  <a:tcPr/>
                </a:tc>
                <a:tc>
                  <a:txBody>
                    <a:bodyPr/>
                    <a:lstStyle/>
                    <a:p>
                      <a:pPr algn="ctr"/>
                      <a:endParaRPr lang="es-419"/>
                    </a:p>
                  </a:txBody>
                  <a:tcPr/>
                </a:tc>
                <a:tc>
                  <a:txBody>
                    <a:bodyPr/>
                    <a:lstStyle/>
                    <a:p>
                      <a:pPr algn="ctr"/>
                      <a:r>
                        <a:rPr lang="es-419"/>
                        <a:t>Art. 17 Artistas y Deportistas.</a:t>
                      </a:r>
                    </a:p>
                  </a:txBody>
                  <a:tcPr/>
                </a:tc>
                <a:extLst>
                  <a:ext uri="{0D108BD9-81ED-4DB2-BD59-A6C34878D82A}">
                    <a16:rowId xmlns:a16="http://schemas.microsoft.com/office/drawing/2014/main" val="1705900429"/>
                  </a:ext>
                </a:extLst>
              </a:tr>
              <a:tr h="370840">
                <a:tc>
                  <a:txBody>
                    <a:bodyPr/>
                    <a:lstStyle/>
                    <a:p>
                      <a:pPr algn="ctr"/>
                      <a:r>
                        <a:rPr lang="es-419">
                          <a:solidFill>
                            <a:srgbClr val="FF0000"/>
                          </a:solidFill>
                        </a:rPr>
                        <a:t>Art. 18. Pensiones.</a:t>
                      </a:r>
                    </a:p>
                  </a:txBody>
                  <a:tcPr/>
                </a:tc>
                <a:tc>
                  <a:txBody>
                    <a:bodyPr/>
                    <a:lstStyle/>
                    <a:p>
                      <a:pPr algn="ctr"/>
                      <a:endParaRPr lang="es-419"/>
                    </a:p>
                  </a:txBody>
                  <a:tcPr/>
                </a:tc>
                <a:tc>
                  <a:txBody>
                    <a:bodyPr/>
                    <a:lstStyle/>
                    <a:p>
                      <a:pPr algn="ctr"/>
                      <a:endParaRPr lang="es-419"/>
                    </a:p>
                  </a:txBody>
                  <a:tcPr/>
                </a:tc>
                <a:tc>
                  <a:txBody>
                    <a:bodyPr/>
                    <a:lstStyle/>
                    <a:p>
                      <a:pPr algn="ctr"/>
                      <a:endParaRPr lang="es-419"/>
                    </a:p>
                  </a:txBody>
                  <a:tcPr/>
                </a:tc>
                <a:extLst>
                  <a:ext uri="{0D108BD9-81ED-4DB2-BD59-A6C34878D82A}">
                    <a16:rowId xmlns:a16="http://schemas.microsoft.com/office/drawing/2014/main" val="662016263"/>
                  </a:ext>
                </a:extLst>
              </a:tr>
              <a:tr h="370840">
                <a:tc>
                  <a:txBody>
                    <a:bodyPr/>
                    <a:lstStyle/>
                    <a:p>
                      <a:pPr algn="ctr"/>
                      <a:r>
                        <a:rPr lang="es-419"/>
                        <a:t>Art. 20 . Estudiantes.</a:t>
                      </a:r>
                    </a:p>
                  </a:txBody>
                  <a:tcPr/>
                </a:tc>
                <a:tc>
                  <a:txBody>
                    <a:bodyPr/>
                    <a:lstStyle/>
                    <a:p>
                      <a:pPr algn="ctr"/>
                      <a:endParaRPr lang="es-419"/>
                    </a:p>
                  </a:txBody>
                  <a:tcPr/>
                </a:tc>
                <a:tc>
                  <a:txBody>
                    <a:bodyPr/>
                    <a:lstStyle/>
                    <a:p>
                      <a:pPr algn="ctr"/>
                      <a:endParaRPr lang="es-419"/>
                    </a:p>
                  </a:txBody>
                  <a:tcPr/>
                </a:tc>
                <a:tc>
                  <a:txBody>
                    <a:bodyPr/>
                    <a:lstStyle/>
                    <a:p>
                      <a:pPr algn="ctr"/>
                      <a:endParaRPr lang="es-419"/>
                    </a:p>
                  </a:txBody>
                  <a:tcPr/>
                </a:tc>
                <a:extLst>
                  <a:ext uri="{0D108BD9-81ED-4DB2-BD59-A6C34878D82A}">
                    <a16:rowId xmlns:a16="http://schemas.microsoft.com/office/drawing/2014/main" val="3743810701"/>
                  </a:ext>
                </a:extLst>
              </a:tr>
              <a:tr h="370840">
                <a:tc>
                  <a:txBody>
                    <a:bodyPr/>
                    <a:lstStyle/>
                    <a:p>
                      <a:pPr algn="ctr"/>
                      <a:r>
                        <a:rPr lang="es-419">
                          <a:solidFill>
                            <a:srgbClr val="FF0000"/>
                          </a:solidFill>
                        </a:rPr>
                        <a:t>Art. 21. Otras rentas.</a:t>
                      </a:r>
                    </a:p>
                  </a:txBody>
                  <a:tcPr/>
                </a:tc>
                <a:tc>
                  <a:txBody>
                    <a:bodyPr/>
                    <a:lstStyle/>
                    <a:p>
                      <a:pPr algn="ctr"/>
                      <a:endParaRPr lang="es-419"/>
                    </a:p>
                  </a:txBody>
                  <a:tcPr/>
                </a:tc>
                <a:tc>
                  <a:txBody>
                    <a:bodyPr/>
                    <a:lstStyle/>
                    <a:p>
                      <a:pPr algn="ctr"/>
                      <a:endParaRPr lang="es-419"/>
                    </a:p>
                  </a:txBody>
                  <a:tcPr/>
                </a:tc>
                <a:tc>
                  <a:txBody>
                    <a:bodyPr/>
                    <a:lstStyle/>
                    <a:p>
                      <a:pPr algn="ctr"/>
                      <a:endParaRPr lang="es-419"/>
                    </a:p>
                  </a:txBody>
                  <a:tcPr/>
                </a:tc>
                <a:extLst>
                  <a:ext uri="{0D108BD9-81ED-4DB2-BD59-A6C34878D82A}">
                    <a16:rowId xmlns:a16="http://schemas.microsoft.com/office/drawing/2014/main" val="248221554"/>
                  </a:ext>
                </a:extLst>
              </a:tr>
            </a:tbl>
          </a:graphicData>
        </a:graphic>
      </p:graphicFrame>
    </p:spTree>
    <p:extLst>
      <p:ext uri="{BB962C8B-B14F-4D97-AF65-F5344CB8AC3E}">
        <p14:creationId xmlns:p14="http://schemas.microsoft.com/office/powerpoint/2010/main" val="548767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1EA53-22B9-2A80-DB02-ADD25B2446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0FBA7C-3716-E653-9491-8623DD4AF77E}"/>
              </a:ext>
            </a:extLst>
          </p:cNvPr>
          <p:cNvSpPr>
            <a:spLocks noGrp="1"/>
          </p:cNvSpPr>
          <p:nvPr>
            <p:ph type="title"/>
          </p:nvPr>
        </p:nvSpPr>
        <p:spPr/>
        <p:txBody>
          <a:bodyPr/>
          <a:lstStyle/>
          <a:p>
            <a:r>
              <a:rPr lang="es-ES_tradnl" dirty="0"/>
              <a:t>MC OCDE-MC ONU-Rentas</a:t>
            </a:r>
          </a:p>
        </p:txBody>
      </p:sp>
      <p:sp>
        <p:nvSpPr>
          <p:cNvPr id="3" name="Content Placeholder 2">
            <a:extLst>
              <a:ext uri="{FF2B5EF4-FFF2-40B4-BE49-F238E27FC236}">
                <a16:creationId xmlns:a16="http://schemas.microsoft.com/office/drawing/2014/main" id="{0F9731CC-F596-5E0B-1E3C-5B5F442F0924}"/>
              </a:ext>
            </a:extLst>
          </p:cNvPr>
          <p:cNvSpPr>
            <a:spLocks noGrp="1"/>
          </p:cNvSpPr>
          <p:nvPr>
            <p:ph sz="half" idx="1"/>
          </p:nvPr>
        </p:nvSpPr>
        <p:spPr/>
        <p:txBody>
          <a:bodyPr>
            <a:normAutofit/>
          </a:bodyPr>
          <a:lstStyle/>
          <a:p>
            <a:pPr marL="0" indent="0">
              <a:buNone/>
            </a:pPr>
            <a:endParaRPr lang="es-419">
              <a:solidFill>
                <a:srgbClr val="000000"/>
              </a:solidFill>
              <a:effectLst/>
              <a:latin typeface="Arial" panose="020B0604020202020204" pitchFamily="34" charset="0"/>
            </a:endParaRPr>
          </a:p>
          <a:p>
            <a:pPr marL="0" indent="0">
              <a:buNone/>
            </a:pPr>
            <a:endParaRPr lang="en-US" dirty="0"/>
          </a:p>
        </p:txBody>
      </p:sp>
      <p:graphicFrame>
        <p:nvGraphicFramePr>
          <p:cNvPr id="4" name="Marcador de contenido 2">
            <a:extLst>
              <a:ext uri="{FF2B5EF4-FFF2-40B4-BE49-F238E27FC236}">
                <a16:creationId xmlns:a16="http://schemas.microsoft.com/office/drawing/2014/main" id="{A81F8349-95E5-0912-5DC2-8C2968F7D4CA}"/>
              </a:ext>
            </a:extLst>
          </p:cNvPr>
          <p:cNvGraphicFramePr>
            <a:graphicFrameLocks/>
          </p:cNvGraphicFramePr>
          <p:nvPr>
            <p:extLst>
              <p:ext uri="{D42A27DB-BD31-4B8C-83A1-F6EECF244321}">
                <p14:modId xmlns:p14="http://schemas.microsoft.com/office/powerpoint/2010/main" val="3058208505"/>
              </p:ext>
            </p:extLst>
          </p:nvPr>
        </p:nvGraphicFramePr>
        <p:xfrm>
          <a:off x="690465" y="1415078"/>
          <a:ext cx="10663336" cy="4847605"/>
        </p:xfrm>
        <a:graphic>
          <a:graphicData uri="http://schemas.openxmlformats.org/drawingml/2006/table">
            <a:tbl>
              <a:tblPr firstRow="1" bandRow="1">
                <a:tableStyleId>{5C22544A-7EE6-4342-B048-85BDC9FD1C3A}</a:tableStyleId>
              </a:tblPr>
              <a:tblGrid>
                <a:gridCol w="2665834">
                  <a:extLst>
                    <a:ext uri="{9D8B030D-6E8A-4147-A177-3AD203B41FA5}">
                      <a16:colId xmlns:a16="http://schemas.microsoft.com/office/drawing/2014/main" val="1599015716"/>
                    </a:ext>
                  </a:extLst>
                </a:gridCol>
                <a:gridCol w="2665834">
                  <a:extLst>
                    <a:ext uri="{9D8B030D-6E8A-4147-A177-3AD203B41FA5}">
                      <a16:colId xmlns:a16="http://schemas.microsoft.com/office/drawing/2014/main" val="1640418319"/>
                    </a:ext>
                  </a:extLst>
                </a:gridCol>
                <a:gridCol w="2665834">
                  <a:extLst>
                    <a:ext uri="{9D8B030D-6E8A-4147-A177-3AD203B41FA5}">
                      <a16:colId xmlns:a16="http://schemas.microsoft.com/office/drawing/2014/main" val="404948859"/>
                    </a:ext>
                  </a:extLst>
                </a:gridCol>
                <a:gridCol w="2665834">
                  <a:extLst>
                    <a:ext uri="{9D8B030D-6E8A-4147-A177-3AD203B41FA5}">
                      <a16:colId xmlns:a16="http://schemas.microsoft.com/office/drawing/2014/main" val="3657653772"/>
                    </a:ext>
                  </a:extLst>
                </a:gridCol>
              </a:tblGrid>
              <a:tr h="850457">
                <a:tc>
                  <a:txBody>
                    <a:bodyPr/>
                    <a:lstStyle/>
                    <a:p>
                      <a:pPr algn="ctr"/>
                      <a:r>
                        <a:rPr lang="es-419" sz="1500"/>
                        <a:t>Tributación exclusiva en el Estado de Residencia</a:t>
                      </a:r>
                    </a:p>
                  </a:txBody>
                  <a:tcPr/>
                </a:tc>
                <a:tc>
                  <a:txBody>
                    <a:bodyPr/>
                    <a:lstStyle/>
                    <a:p>
                      <a:pPr algn="ctr"/>
                      <a:r>
                        <a:rPr lang="es-419" sz="1500"/>
                        <a:t>Tributación exclusiva en el Estado de la Fuente</a:t>
                      </a:r>
                    </a:p>
                  </a:txBody>
                  <a:tcPr/>
                </a:tc>
                <a:tc>
                  <a:txBody>
                    <a:bodyPr/>
                    <a:lstStyle/>
                    <a:p>
                      <a:pPr algn="ctr"/>
                      <a:r>
                        <a:rPr lang="es-419" sz="1500"/>
                        <a:t>Tributación compartida en ER y EF (con límites)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500"/>
                        <a:t>Tributación compartida en ER y EF (sin límites)</a:t>
                      </a:r>
                    </a:p>
                    <a:p>
                      <a:pPr algn="ctr"/>
                      <a:endParaRPr lang="es-419" sz="1500"/>
                    </a:p>
                  </a:txBody>
                  <a:tcPr/>
                </a:tc>
                <a:extLst>
                  <a:ext uri="{0D108BD9-81ED-4DB2-BD59-A6C34878D82A}">
                    <a16:rowId xmlns:a16="http://schemas.microsoft.com/office/drawing/2014/main" val="2127407135"/>
                  </a:ext>
                </a:extLst>
              </a:tr>
              <a:tr h="850457">
                <a:tc>
                  <a:txBody>
                    <a:bodyPr/>
                    <a:lstStyle/>
                    <a:p>
                      <a:pPr algn="ctr"/>
                      <a:r>
                        <a:rPr lang="es-419" sz="1500">
                          <a:solidFill>
                            <a:srgbClr val="FF0000"/>
                          </a:solidFill>
                        </a:rPr>
                        <a:t>Art. 7: Beneficios empresariales</a:t>
                      </a:r>
                    </a:p>
                    <a:p>
                      <a:pPr algn="ctr"/>
                      <a:r>
                        <a:rPr lang="es-419" sz="1500">
                          <a:solidFill>
                            <a:srgbClr val="FF0000"/>
                          </a:solidFill>
                        </a:rPr>
                        <a:t>(sin EP en el EF).</a:t>
                      </a:r>
                    </a:p>
                  </a:txBody>
                  <a:tcPr/>
                </a:tc>
                <a:tc>
                  <a:txBody>
                    <a:bodyPr/>
                    <a:lstStyle/>
                    <a:p>
                      <a:pPr algn="ctr"/>
                      <a:r>
                        <a:rPr lang="es-419" sz="1500"/>
                        <a:t>Art. 19. Función Pública.</a:t>
                      </a:r>
                    </a:p>
                  </a:txBody>
                  <a:tcPr/>
                </a:tc>
                <a:tc>
                  <a:txBody>
                    <a:bodyPr/>
                    <a:lstStyle/>
                    <a:p>
                      <a:pPr algn="ctr"/>
                      <a:r>
                        <a:rPr lang="es-419" sz="1500"/>
                        <a:t>Art. 10. Dividendos.</a:t>
                      </a:r>
                    </a:p>
                  </a:txBody>
                  <a:tcPr/>
                </a:tc>
                <a:tc>
                  <a:txBody>
                    <a:bodyPr/>
                    <a:lstStyle/>
                    <a:p>
                      <a:pPr algn="ctr"/>
                      <a:r>
                        <a:rPr lang="es-419" sz="1500"/>
                        <a:t>Art. 6 Rentas inmobiliarias.</a:t>
                      </a:r>
                    </a:p>
                  </a:txBody>
                  <a:tcPr/>
                </a:tc>
                <a:extLst>
                  <a:ext uri="{0D108BD9-81ED-4DB2-BD59-A6C34878D82A}">
                    <a16:rowId xmlns:a16="http://schemas.microsoft.com/office/drawing/2014/main" val="338708590"/>
                  </a:ext>
                </a:extLst>
              </a:tr>
              <a:tr h="850457">
                <a:tc>
                  <a:txBody>
                    <a:bodyPr/>
                    <a:lstStyle/>
                    <a:p>
                      <a:pPr algn="ctr"/>
                      <a:r>
                        <a:rPr lang="es-419" sz="1500"/>
                        <a:t>Art. 8 Transporte Internacional Marítimo y aéreo.</a:t>
                      </a:r>
                    </a:p>
                  </a:txBody>
                  <a:tcPr/>
                </a:tc>
                <a:tc>
                  <a:txBody>
                    <a:bodyPr/>
                    <a:lstStyle/>
                    <a:p>
                      <a:pPr algn="ctr"/>
                      <a:endParaRPr lang="es-419" sz="1500"/>
                    </a:p>
                  </a:txBody>
                  <a:tcPr/>
                </a:tc>
                <a:tc>
                  <a:txBody>
                    <a:bodyPr/>
                    <a:lstStyle/>
                    <a:p>
                      <a:pPr algn="ctr"/>
                      <a:r>
                        <a:rPr lang="es-419" sz="1500"/>
                        <a:t>Art. 11. Intereses.</a:t>
                      </a:r>
                    </a:p>
                  </a:txBody>
                  <a:tcPr/>
                </a:tc>
                <a:tc>
                  <a:txBody>
                    <a:bodyPr/>
                    <a:lstStyle/>
                    <a:p>
                      <a:pPr algn="ctr"/>
                      <a:r>
                        <a:rPr lang="es-419" sz="1500"/>
                        <a:t>Art. 16 Honorarios de consejeros.</a:t>
                      </a:r>
                    </a:p>
                  </a:txBody>
                  <a:tcPr/>
                </a:tc>
                <a:extLst>
                  <a:ext uri="{0D108BD9-81ED-4DB2-BD59-A6C34878D82A}">
                    <a16:rowId xmlns:a16="http://schemas.microsoft.com/office/drawing/2014/main" val="3103318014"/>
                  </a:ext>
                </a:extLst>
              </a:tr>
              <a:tr h="595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500"/>
                        <a:t>Art. 20 . Estudiantes.</a:t>
                      </a:r>
                    </a:p>
                    <a:p>
                      <a:pPr algn="ctr"/>
                      <a:endParaRPr lang="es-419" sz="1500">
                        <a:solidFill>
                          <a:srgbClr val="FF0000"/>
                        </a:solidFill>
                      </a:endParaRPr>
                    </a:p>
                  </a:txBody>
                  <a:tcPr/>
                </a:tc>
                <a:tc>
                  <a:txBody>
                    <a:bodyPr/>
                    <a:lstStyle/>
                    <a:p>
                      <a:pPr algn="ctr"/>
                      <a:endParaRPr lang="es-419" sz="15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500">
                          <a:solidFill>
                            <a:srgbClr val="FF0000"/>
                          </a:solidFill>
                        </a:rPr>
                        <a:t>Art. 12. Cánones. </a:t>
                      </a:r>
                    </a:p>
                    <a:p>
                      <a:pPr algn="ctr"/>
                      <a:endParaRPr lang="es-419" sz="1500"/>
                    </a:p>
                  </a:txBody>
                  <a:tcPr/>
                </a:tc>
                <a:tc>
                  <a:txBody>
                    <a:bodyPr/>
                    <a:lstStyle/>
                    <a:p>
                      <a:pPr algn="ctr"/>
                      <a:r>
                        <a:rPr lang="es-419" sz="1500"/>
                        <a:t>Art. 17 Artistas y Deportistas.</a:t>
                      </a:r>
                    </a:p>
                  </a:txBody>
                  <a:tcPr/>
                </a:tc>
                <a:extLst>
                  <a:ext uri="{0D108BD9-81ED-4DB2-BD59-A6C34878D82A}">
                    <a16:rowId xmlns:a16="http://schemas.microsoft.com/office/drawing/2014/main" val="1705900429"/>
                  </a:ext>
                </a:extLst>
              </a:tr>
              <a:tr h="595320">
                <a:tc>
                  <a:txBody>
                    <a:bodyPr/>
                    <a:lstStyle/>
                    <a:p>
                      <a:pPr algn="ctr"/>
                      <a:endParaRPr lang="es-419" sz="1500"/>
                    </a:p>
                  </a:txBody>
                  <a:tcPr/>
                </a:tc>
                <a:tc>
                  <a:txBody>
                    <a:bodyPr/>
                    <a:lstStyle/>
                    <a:p>
                      <a:pPr algn="ctr"/>
                      <a:endParaRPr lang="es-419" sz="1500"/>
                    </a:p>
                  </a:txBody>
                  <a:tcPr/>
                </a:tc>
                <a:tc>
                  <a:txBody>
                    <a:bodyPr/>
                    <a:lstStyle/>
                    <a:p>
                      <a:pPr algn="ctr"/>
                      <a:endParaRPr lang="es-419" sz="15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1500">
                          <a:solidFill>
                            <a:srgbClr val="FF0000"/>
                          </a:solidFill>
                        </a:rPr>
                        <a:t>Art. 21. Otras rentas.</a:t>
                      </a:r>
                    </a:p>
                    <a:p>
                      <a:pPr algn="ctr"/>
                      <a:endParaRPr lang="es-419" sz="1500"/>
                    </a:p>
                  </a:txBody>
                  <a:tcPr/>
                </a:tc>
                <a:extLst>
                  <a:ext uri="{0D108BD9-81ED-4DB2-BD59-A6C34878D82A}">
                    <a16:rowId xmlns:a16="http://schemas.microsoft.com/office/drawing/2014/main" val="3743810701"/>
                  </a:ext>
                </a:extLst>
              </a:tr>
              <a:tr h="1105594">
                <a:tc>
                  <a:txBody>
                    <a:bodyPr/>
                    <a:lstStyle/>
                    <a:p>
                      <a:pPr algn="ctr"/>
                      <a:endParaRPr lang="es-419" sz="1500"/>
                    </a:p>
                  </a:txBody>
                  <a:tcPr/>
                </a:tc>
                <a:tc>
                  <a:txBody>
                    <a:bodyPr/>
                    <a:lstStyle/>
                    <a:p>
                      <a:pPr algn="ctr"/>
                      <a:endParaRPr lang="es-419" sz="1500"/>
                    </a:p>
                  </a:txBody>
                  <a:tcPr/>
                </a:tc>
                <a:tc>
                  <a:txBody>
                    <a:bodyPr/>
                    <a:lstStyle/>
                    <a:p>
                      <a:pPr algn="ctr"/>
                      <a:endParaRPr lang="es-419" sz="1500"/>
                    </a:p>
                  </a:txBody>
                  <a:tcPr/>
                </a:tc>
                <a:tc>
                  <a:txBody>
                    <a:bodyPr/>
                    <a:lstStyle/>
                    <a:p>
                      <a:pPr algn="ctr"/>
                      <a:r>
                        <a:rPr lang="es-419" sz="1500">
                          <a:solidFill>
                            <a:srgbClr val="FF0000"/>
                          </a:solidFill>
                        </a:rPr>
                        <a:t>Art. 13 (ganancias patrimoniales no mencionadas expresamente)</a:t>
                      </a:r>
                    </a:p>
                  </a:txBody>
                  <a:tcPr/>
                </a:tc>
                <a:extLst>
                  <a:ext uri="{0D108BD9-81ED-4DB2-BD59-A6C34878D82A}">
                    <a16:rowId xmlns:a16="http://schemas.microsoft.com/office/drawing/2014/main" val="4000322017"/>
                  </a:ext>
                </a:extLst>
              </a:tr>
            </a:tbl>
          </a:graphicData>
        </a:graphic>
      </p:graphicFrame>
      <p:sp>
        <p:nvSpPr>
          <p:cNvPr id="5" name="Flecha a la derecha con muesca 4">
            <a:extLst>
              <a:ext uri="{FF2B5EF4-FFF2-40B4-BE49-F238E27FC236}">
                <a16:creationId xmlns:a16="http://schemas.microsoft.com/office/drawing/2014/main" id="{4A0DFD33-AE2C-4896-21DC-8271A32231E0}"/>
              </a:ext>
            </a:extLst>
          </p:cNvPr>
          <p:cNvSpPr/>
          <p:nvPr/>
        </p:nvSpPr>
        <p:spPr>
          <a:xfrm>
            <a:off x="3302000" y="4579322"/>
            <a:ext cx="2794000" cy="863600"/>
          </a:xfrm>
          <a:prstGeom prst="notched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377451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7D454-E7DD-1099-0FD8-C0431C0FE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925A7-ECD0-767B-B324-B8BB5CB50E42}"/>
              </a:ext>
            </a:extLst>
          </p:cNvPr>
          <p:cNvSpPr>
            <a:spLocks noGrp="1"/>
          </p:cNvSpPr>
          <p:nvPr>
            <p:ph type="title"/>
          </p:nvPr>
        </p:nvSpPr>
        <p:spPr/>
        <p:txBody>
          <a:bodyPr/>
          <a:lstStyle/>
          <a:p>
            <a:r>
              <a:rPr lang="es-ES_tradnl" dirty="0"/>
              <a:t>MC OCDE-MC ONU-Definiciones</a:t>
            </a:r>
          </a:p>
        </p:txBody>
      </p:sp>
      <p:sp>
        <p:nvSpPr>
          <p:cNvPr id="3" name="Content Placeholder 2">
            <a:extLst>
              <a:ext uri="{FF2B5EF4-FFF2-40B4-BE49-F238E27FC236}">
                <a16:creationId xmlns:a16="http://schemas.microsoft.com/office/drawing/2014/main" id="{0390F4EA-5F6B-4188-B8ED-EA739E3BFA86}"/>
              </a:ext>
            </a:extLst>
          </p:cNvPr>
          <p:cNvSpPr>
            <a:spLocks noGrp="1"/>
          </p:cNvSpPr>
          <p:nvPr>
            <p:ph sz="half" idx="1"/>
          </p:nvPr>
        </p:nvSpPr>
        <p:spPr/>
        <p:txBody>
          <a:bodyPr>
            <a:normAutofit/>
          </a:bodyPr>
          <a:lstStyle/>
          <a:p>
            <a:pPr marL="0" indent="0">
              <a:buNone/>
            </a:pPr>
            <a:endParaRPr lang="es-419" dirty="0">
              <a:solidFill>
                <a:srgbClr val="000000"/>
              </a:solidFill>
              <a:effectLst/>
              <a:latin typeface="Arial" panose="020B0604020202020204" pitchFamily="34" charset="0"/>
            </a:endParaRPr>
          </a:p>
          <a:p>
            <a:pPr marL="0" indent="0">
              <a:buNone/>
            </a:pPr>
            <a:r>
              <a:rPr lang="en-US" b="1" dirty="0"/>
              <a:t>1.- Definición Intereses.</a:t>
            </a:r>
          </a:p>
          <a:p>
            <a:pPr marL="0" indent="0">
              <a:buNone/>
            </a:pPr>
            <a:r>
              <a:rPr lang="en-US" dirty="0"/>
              <a:t>El MC ONU: Definición sustancialmente coincidente.</a:t>
            </a:r>
          </a:p>
          <a:p>
            <a:pPr marL="0" indent="0">
              <a:buNone/>
            </a:pPr>
            <a:endParaRPr lang="en-US" dirty="0"/>
          </a:p>
          <a:p>
            <a:pPr marL="0" indent="0">
              <a:buNone/>
            </a:pPr>
            <a:r>
              <a:rPr lang="en-US" b="1" dirty="0"/>
              <a:t>2.-  Definición Canon.</a:t>
            </a:r>
          </a:p>
          <a:p>
            <a:pPr marL="0" indent="0">
              <a:buNone/>
            </a:pPr>
            <a:r>
              <a:rPr lang="en-US" dirty="0"/>
              <a:t>MC ONU: noción de canon más amplia, que incluye los pagos derivados del uso o del derecho de uso de equipos industriales, comerciales o científicos.</a:t>
            </a:r>
          </a:p>
        </p:txBody>
      </p:sp>
    </p:spTree>
    <p:extLst>
      <p:ext uri="{BB962C8B-B14F-4D97-AF65-F5344CB8AC3E}">
        <p14:creationId xmlns:p14="http://schemas.microsoft.com/office/powerpoint/2010/main" val="4194241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5AF47-A591-E8CD-965B-178128E14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A10893-E937-8C6D-5347-01F1E13F6108}"/>
              </a:ext>
            </a:extLst>
          </p:cNvPr>
          <p:cNvSpPr>
            <a:spLocks noGrp="1"/>
          </p:cNvSpPr>
          <p:nvPr>
            <p:ph type="title"/>
          </p:nvPr>
        </p:nvSpPr>
        <p:spPr/>
        <p:txBody>
          <a:bodyPr/>
          <a:lstStyle/>
          <a:p>
            <a:r>
              <a:rPr lang="es-ES_tradnl" dirty="0"/>
              <a:t>MC OCDE-MC ONU</a:t>
            </a:r>
          </a:p>
        </p:txBody>
      </p:sp>
      <p:sp>
        <p:nvSpPr>
          <p:cNvPr id="3" name="Content Placeholder 2">
            <a:extLst>
              <a:ext uri="{FF2B5EF4-FFF2-40B4-BE49-F238E27FC236}">
                <a16:creationId xmlns:a16="http://schemas.microsoft.com/office/drawing/2014/main" id="{B1CDD372-4C3F-DC6C-0678-99A21C2E135D}"/>
              </a:ext>
            </a:extLst>
          </p:cNvPr>
          <p:cNvSpPr>
            <a:spLocks noGrp="1"/>
          </p:cNvSpPr>
          <p:nvPr>
            <p:ph sz="half" idx="1"/>
          </p:nvPr>
        </p:nvSpPr>
        <p:spPr/>
        <p:txBody>
          <a:bodyPr>
            <a:normAutofit/>
          </a:bodyPr>
          <a:lstStyle/>
          <a:p>
            <a:pPr marL="0" indent="0">
              <a:buNone/>
            </a:pPr>
            <a:r>
              <a:rPr lang="es-419" b="1">
                <a:solidFill>
                  <a:srgbClr val="000000"/>
                </a:solidFill>
                <a:latin typeface="Arial" panose="020B0604020202020204" pitchFamily="34" charset="0"/>
              </a:rPr>
              <a:t>Definición de Establecimiento Permanente:</a:t>
            </a:r>
          </a:p>
          <a:p>
            <a:pPr marL="0" indent="0">
              <a:buNone/>
            </a:pPr>
            <a:r>
              <a:rPr lang="es-419">
                <a:solidFill>
                  <a:srgbClr val="000000"/>
                </a:solidFill>
                <a:latin typeface="Arial" panose="020B0604020202020204" pitchFamily="34" charset="0"/>
              </a:rPr>
              <a:t>Definición más amplia y flexible.</a:t>
            </a:r>
          </a:p>
          <a:p>
            <a:r>
              <a:rPr lang="es-419">
                <a:solidFill>
                  <a:srgbClr val="000000"/>
                </a:solidFill>
                <a:effectLst/>
                <a:latin typeface="Arial" panose="020B0604020202020204" pitchFamily="34" charset="0"/>
              </a:rPr>
              <a:t>Art. 5.1 MC OCDE (cláusula general EP): lugar fijo de negocios mediante el que una empresa realiza todo o parte de su actividad.</a:t>
            </a:r>
          </a:p>
          <a:p>
            <a:pPr algn="just"/>
            <a:r>
              <a:rPr lang="es-419">
                <a:solidFill>
                  <a:srgbClr val="000000"/>
                </a:solidFill>
                <a:effectLst/>
                <a:latin typeface="Arial" panose="020B0604020202020204" pitchFamily="34" charset="0"/>
              </a:rPr>
              <a:t>Art. 5.3 MC OCDE: obras o proyectos de construcción o instalación si su duración excede de </a:t>
            </a:r>
            <a:r>
              <a:rPr lang="es-419">
                <a:solidFill>
                  <a:srgbClr val="FF0000"/>
                </a:solidFill>
                <a:effectLst/>
                <a:latin typeface="Arial" panose="020B0604020202020204" pitchFamily="34" charset="0"/>
              </a:rPr>
              <a:t>doce meses</a:t>
            </a:r>
            <a:r>
              <a:rPr lang="es-419">
                <a:solidFill>
                  <a:srgbClr val="000000"/>
                </a:solidFill>
                <a:effectLst/>
                <a:latin typeface="Arial" panose="020B0604020202020204" pitchFamily="34" charset="0"/>
              </a:rPr>
              <a:t>. Peculiaridades art. 5.3 MC </a:t>
            </a:r>
            <a:r>
              <a:rPr lang="es-419">
                <a:effectLst/>
                <a:latin typeface="Arial" panose="020B0604020202020204" pitchFamily="34" charset="0"/>
              </a:rPr>
              <a:t>ONU.</a:t>
            </a:r>
            <a:r>
              <a:rPr lang="es-419">
                <a:solidFill>
                  <a:srgbClr val="FF0000"/>
                </a:solidFill>
                <a:effectLst/>
                <a:latin typeface="Arial" panose="020B0604020202020204" pitchFamily="34" charset="0"/>
              </a:rPr>
              <a:t> (</a:t>
            </a:r>
            <a:r>
              <a:rPr lang="es-419">
                <a:solidFill>
                  <a:srgbClr val="FF0000"/>
                </a:solidFill>
                <a:latin typeface="Arial" panose="020B0604020202020204" pitchFamily="34" charset="0"/>
              </a:rPr>
              <a:t>seis</a:t>
            </a:r>
            <a:r>
              <a:rPr lang="es-419">
                <a:solidFill>
                  <a:srgbClr val="FF0000"/>
                </a:solidFill>
                <a:effectLst/>
                <a:latin typeface="Arial" panose="020B0604020202020204" pitchFamily="34" charset="0"/>
              </a:rPr>
              <a:t> meses)</a:t>
            </a:r>
          </a:p>
          <a:p>
            <a:pPr algn="just"/>
            <a:r>
              <a:rPr lang="es-419">
                <a:solidFill>
                  <a:srgbClr val="000000"/>
                </a:solidFill>
                <a:effectLst/>
                <a:latin typeface="Arial" panose="020B0604020202020204" pitchFamily="34" charset="0"/>
              </a:rPr>
              <a:t>Art. 5.5. MC OCDE: agente dependiente</a:t>
            </a:r>
          </a:p>
          <a:p>
            <a:pPr marL="0" indent="0" algn="just">
              <a:buNone/>
            </a:pPr>
            <a:endParaRPr lang="es-419">
              <a:solidFill>
                <a:srgbClr val="000000"/>
              </a:solidFill>
              <a:effectLst/>
              <a:latin typeface="Arial" panose="020B0604020202020204" pitchFamily="34" charset="0"/>
            </a:endParaRPr>
          </a:p>
          <a:p>
            <a:pPr marL="0" indent="0">
              <a:buNone/>
            </a:pPr>
            <a:endParaRPr lang="es-419">
              <a:solidFill>
                <a:srgbClr val="000000"/>
              </a:solidFill>
              <a:effectLs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948915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8429F-8DB7-0A7A-D925-EA96750655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B4271E-A707-7198-CE27-FB170ED2E794}"/>
              </a:ext>
            </a:extLst>
          </p:cNvPr>
          <p:cNvSpPr>
            <a:spLocks noGrp="1"/>
          </p:cNvSpPr>
          <p:nvPr>
            <p:ph type="ctrTitle"/>
          </p:nvPr>
        </p:nvSpPr>
        <p:spPr>
          <a:xfrm>
            <a:off x="551233" y="1995025"/>
            <a:ext cx="6219217" cy="2387600"/>
          </a:xfrm>
        </p:spPr>
        <p:txBody>
          <a:bodyPr>
            <a:normAutofit/>
          </a:bodyPr>
          <a:lstStyle/>
          <a:p>
            <a:br>
              <a:rPr lang="es-ES_tradnl" dirty="0"/>
            </a:br>
            <a:r>
              <a:rPr lang="es-ES_tradnl" dirty="0"/>
              <a:t>3.- </a:t>
            </a:r>
            <a:r>
              <a:rPr lang="en-US" dirty="0"/>
              <a:t>Costa Rica y la OCDE</a:t>
            </a:r>
            <a:endParaRPr lang="es-ES_tradnl" dirty="0"/>
          </a:p>
        </p:txBody>
      </p:sp>
      <p:sp>
        <p:nvSpPr>
          <p:cNvPr id="4" name="Subtitle 3">
            <a:extLst>
              <a:ext uri="{FF2B5EF4-FFF2-40B4-BE49-F238E27FC236}">
                <a16:creationId xmlns:a16="http://schemas.microsoft.com/office/drawing/2014/main" id="{DC2CDBD2-3169-8B5C-C0B0-C6B2940DCC8B}"/>
              </a:ext>
            </a:extLst>
          </p:cNvPr>
          <p:cNvSpPr>
            <a:spLocks noGrp="1"/>
          </p:cNvSpPr>
          <p:nvPr>
            <p:ph type="subTitle" idx="1"/>
          </p:nvPr>
        </p:nvSpPr>
        <p:spPr/>
        <p:txBody>
          <a:bodyPr/>
          <a:lstStyle/>
          <a:p>
            <a:r>
              <a:rPr lang="es-ES_tradnl" dirty="0"/>
              <a:t>Subtítulo</a:t>
            </a:r>
          </a:p>
        </p:txBody>
      </p:sp>
      <p:pic>
        <p:nvPicPr>
          <p:cNvPr id="5" name="Marcador de posición de imagen 13">
            <a:extLst>
              <a:ext uri="{FF2B5EF4-FFF2-40B4-BE49-F238E27FC236}">
                <a16:creationId xmlns:a16="http://schemas.microsoft.com/office/drawing/2014/main" id="{EBAEE76C-7AD9-26F8-A1F4-431483FE103B}"/>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28180" r="28180"/>
          <a:stretch/>
        </p:blipFill>
        <p:spPr/>
      </p:pic>
    </p:spTree>
    <p:extLst>
      <p:ext uri="{BB962C8B-B14F-4D97-AF65-F5344CB8AC3E}">
        <p14:creationId xmlns:p14="http://schemas.microsoft.com/office/powerpoint/2010/main" val="138204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74B5A-350E-67BD-20AB-384FD1AAA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1EE720-1D4B-601A-6BAB-73D7A06D268B}"/>
              </a:ext>
            </a:extLst>
          </p:cNvPr>
          <p:cNvSpPr>
            <a:spLocks noGrp="1"/>
          </p:cNvSpPr>
          <p:nvPr>
            <p:ph type="title"/>
          </p:nvPr>
        </p:nvSpPr>
        <p:spPr/>
        <p:txBody>
          <a:bodyPr/>
          <a:lstStyle/>
          <a:p>
            <a:r>
              <a:rPr lang="es-ES_tradnl" dirty="0"/>
              <a:t>Presentación</a:t>
            </a:r>
          </a:p>
        </p:txBody>
      </p:sp>
      <p:sp>
        <p:nvSpPr>
          <p:cNvPr id="3" name="Content Placeholder 2">
            <a:extLst>
              <a:ext uri="{FF2B5EF4-FFF2-40B4-BE49-F238E27FC236}">
                <a16:creationId xmlns:a16="http://schemas.microsoft.com/office/drawing/2014/main" id="{6B1D385A-9317-825D-231C-D8184DC729EC}"/>
              </a:ext>
            </a:extLst>
          </p:cNvPr>
          <p:cNvSpPr>
            <a:spLocks noGrp="1"/>
          </p:cNvSpPr>
          <p:nvPr>
            <p:ph sz="half" idx="1"/>
          </p:nvPr>
        </p:nvSpPr>
        <p:spPr/>
        <p:txBody>
          <a:bodyPr>
            <a:normAutofit fontScale="85000" lnSpcReduction="20000"/>
          </a:bodyPr>
          <a:lstStyle/>
          <a:p>
            <a:pPr marL="0" indent="0">
              <a:buNone/>
            </a:pPr>
            <a:r>
              <a:rPr lang="es-ES_tradnl" dirty="0">
                <a:latin typeface="Arial" panose="020B0604020202020204" pitchFamily="34" charset="0"/>
                <a:cs typeface="Arial" panose="020B0604020202020204" pitchFamily="34" charset="0"/>
              </a:rPr>
              <a:t>Eduardo Orozco Martínez</a:t>
            </a:r>
          </a:p>
          <a:p>
            <a:pPr marL="0" indent="0">
              <a:buNone/>
            </a:pPr>
            <a:r>
              <a:rPr lang="es-ES_tradnl" dirty="0">
                <a:latin typeface="Arial" panose="020B0604020202020204" pitchFamily="34" charset="0"/>
                <a:cs typeface="Arial" panose="020B0604020202020204" pitchFamily="34" charset="0"/>
              </a:rPr>
              <a:t>Doctor por la Universidad de Salamanca. </a:t>
            </a:r>
          </a:p>
          <a:p>
            <a:pPr marL="0" indent="0">
              <a:buNone/>
            </a:pPr>
            <a:r>
              <a:rPr lang="es-ES_tradnl" dirty="0">
                <a:latin typeface="Arial" panose="020B0604020202020204" pitchFamily="34" charset="0"/>
                <a:cs typeface="Arial" panose="020B0604020202020204" pitchFamily="34" charset="0"/>
              </a:rPr>
              <a:t>Candidato Doctor Universidad de Messina y Universidad de Castilla </a:t>
            </a:r>
          </a:p>
          <a:p>
            <a:pPr marL="0" indent="0">
              <a:buNone/>
            </a:pPr>
            <a:r>
              <a:rPr lang="es-ES_tradnl" dirty="0">
                <a:latin typeface="Arial" panose="020B0604020202020204" pitchFamily="34" charset="0"/>
                <a:cs typeface="Arial" panose="020B0604020202020204" pitchFamily="34" charset="0"/>
              </a:rPr>
              <a:t>La Mancha.</a:t>
            </a:r>
          </a:p>
          <a:p>
            <a:pPr marL="0" indent="0">
              <a:buNone/>
            </a:pPr>
            <a:r>
              <a:rPr lang="es-ES_tradnl" dirty="0">
                <a:latin typeface="Arial" panose="020B0604020202020204" pitchFamily="34" charset="0"/>
                <a:cs typeface="Arial" panose="020B0604020202020204" pitchFamily="34" charset="0"/>
              </a:rPr>
              <a:t>Máster en Fiscalidad Internacional y Europea- UCLM.</a:t>
            </a:r>
          </a:p>
          <a:p>
            <a:pPr marL="0" indent="0">
              <a:buNone/>
            </a:pPr>
            <a:r>
              <a:rPr lang="es-ES_tradnl" dirty="0">
                <a:latin typeface="Arial" panose="020B0604020202020204" pitchFamily="34" charset="0"/>
                <a:cs typeface="Arial" panose="020B0604020202020204" pitchFamily="34" charset="0"/>
              </a:rPr>
              <a:t>Máster en Asesoría Fiscal- Universidad Complutense.</a:t>
            </a:r>
          </a:p>
          <a:p>
            <a:pPr marL="0" indent="0">
              <a:buNone/>
            </a:pPr>
            <a:endParaRPr lang="es-ES_tradnl" dirty="0">
              <a:latin typeface="Arial" panose="020B0604020202020204" pitchFamily="34" charset="0"/>
              <a:cs typeface="Arial" panose="020B0604020202020204" pitchFamily="34" charset="0"/>
            </a:endParaRPr>
          </a:p>
          <a:p>
            <a:pPr marL="0" indent="0">
              <a:buNone/>
            </a:pPr>
            <a:r>
              <a:rPr lang="es-ES_tradnl" dirty="0">
                <a:latin typeface="Arial" panose="020B0604020202020204" pitchFamily="34" charset="0"/>
                <a:cs typeface="Arial" panose="020B0604020202020204" pitchFamily="34" charset="0"/>
              </a:rPr>
              <a:t>Consultor Fiscal y Profesor: lo mejor de dos mundos.</a:t>
            </a:r>
          </a:p>
          <a:p>
            <a:pPr marL="0" indent="0">
              <a:buNone/>
            </a:pPr>
            <a:endParaRPr lang="es-ES_tradnl" dirty="0">
              <a:latin typeface="Arial" panose="020B0604020202020204" pitchFamily="34" charset="0"/>
              <a:cs typeface="Arial" panose="020B0604020202020204" pitchFamily="34" charset="0"/>
            </a:endParaRPr>
          </a:p>
          <a:p>
            <a:pPr marL="0" indent="0">
              <a:buNone/>
            </a:pPr>
            <a:r>
              <a:rPr lang="es-ES_tradnl" dirty="0">
                <a:latin typeface="Arial" panose="020B0604020202020204" pitchFamily="34" charset="0"/>
                <a:cs typeface="Arial" panose="020B0604020202020204" pitchFamily="34" charset="0"/>
                <a:hlinkClick r:id="rId2"/>
              </a:rPr>
              <a:t>eorozco@caroz.es</a:t>
            </a:r>
            <a:r>
              <a:rPr lang="es-ES_tradnl" dirty="0">
                <a:latin typeface="Arial" panose="020B0604020202020204" pitchFamily="34" charset="0"/>
                <a:cs typeface="Arial" panose="020B0604020202020204" pitchFamily="34" charset="0"/>
              </a:rPr>
              <a:t> (dudas)</a:t>
            </a:r>
          </a:p>
          <a:p>
            <a:pPr marL="0" indent="0">
              <a:buNone/>
            </a:pPr>
            <a:r>
              <a:rPr lang="es-ES_tradnl" dirty="0">
                <a:latin typeface="Arial" panose="020B0604020202020204" pitchFamily="34" charset="0"/>
                <a:cs typeface="Arial" panose="020B0604020202020204" pitchFamily="34" charset="0"/>
              </a:rPr>
              <a:t>+34 625 671 522</a:t>
            </a:r>
          </a:p>
          <a:p>
            <a:pPr marL="0" indent="0">
              <a:buNone/>
            </a:pPr>
            <a:endParaRPr lang="en-US" dirty="0"/>
          </a:p>
        </p:txBody>
      </p:sp>
    </p:spTree>
    <p:extLst>
      <p:ext uri="{BB962C8B-B14F-4D97-AF65-F5344CB8AC3E}">
        <p14:creationId xmlns:p14="http://schemas.microsoft.com/office/powerpoint/2010/main" val="2359105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E119D-45B0-2564-5C0B-72CD5C0CA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7ED19D-2340-1BCA-F434-E272C2324324}"/>
              </a:ext>
            </a:extLst>
          </p:cNvPr>
          <p:cNvSpPr>
            <a:spLocks noGrp="1"/>
          </p:cNvSpPr>
          <p:nvPr>
            <p:ph type="title"/>
          </p:nvPr>
        </p:nvSpPr>
        <p:spPr>
          <a:xfrm>
            <a:off x="838200" y="365125"/>
            <a:ext cx="10515600" cy="1325563"/>
          </a:xfrm>
        </p:spPr>
        <p:txBody>
          <a:bodyPr anchor="ctr">
            <a:normAutofit/>
          </a:bodyPr>
          <a:lstStyle/>
          <a:p>
            <a:r>
              <a:rPr lang="es-ES_tradnl" dirty="0"/>
              <a:t>Costa Rica en la OCDE</a:t>
            </a:r>
          </a:p>
        </p:txBody>
      </p:sp>
      <p:pic>
        <p:nvPicPr>
          <p:cNvPr id="7" name="Marcador de contenido 6">
            <a:extLst>
              <a:ext uri="{FF2B5EF4-FFF2-40B4-BE49-F238E27FC236}">
                <a16:creationId xmlns:a16="http://schemas.microsoft.com/office/drawing/2014/main" id="{8375A5C0-38E5-E68F-C4A7-CB65B8B0F5D9}"/>
              </a:ext>
            </a:extLst>
          </p:cNvPr>
          <p:cNvPicPr>
            <a:picLocks noGrp="1" noChangeAspect="1"/>
          </p:cNvPicPr>
          <p:nvPr>
            <p:ph sz="half" idx="1"/>
          </p:nvPr>
        </p:nvPicPr>
        <p:blipFill>
          <a:blip r:embed="rId2"/>
          <a:srcRect t="35352" b="15678"/>
          <a:stretch/>
        </p:blipFill>
        <p:spPr>
          <a:xfrm>
            <a:off x="838200" y="1825625"/>
            <a:ext cx="10515600" cy="4351338"/>
          </a:xfrm>
          <a:noFill/>
        </p:spPr>
      </p:pic>
    </p:spTree>
    <p:extLst>
      <p:ext uri="{BB962C8B-B14F-4D97-AF65-F5344CB8AC3E}">
        <p14:creationId xmlns:p14="http://schemas.microsoft.com/office/powerpoint/2010/main" val="3124083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97994-874B-2DD1-B621-537D3A7A81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46706-86D8-0D37-22D2-1216FF84DCCA}"/>
              </a:ext>
            </a:extLst>
          </p:cNvPr>
          <p:cNvSpPr>
            <a:spLocks noGrp="1"/>
          </p:cNvSpPr>
          <p:nvPr>
            <p:ph type="title"/>
          </p:nvPr>
        </p:nvSpPr>
        <p:spPr>
          <a:xfrm>
            <a:off x="838200" y="365125"/>
            <a:ext cx="10515600" cy="1325563"/>
          </a:xfrm>
        </p:spPr>
        <p:txBody>
          <a:bodyPr anchor="ctr">
            <a:normAutofit/>
          </a:bodyPr>
          <a:lstStyle/>
          <a:p>
            <a:r>
              <a:rPr lang="es-ES_tradnl" dirty="0"/>
              <a:t>Costa Rica en la OCDE</a:t>
            </a:r>
          </a:p>
        </p:txBody>
      </p:sp>
      <p:pic>
        <p:nvPicPr>
          <p:cNvPr id="7" name="Marcador de contenido 6">
            <a:extLst>
              <a:ext uri="{FF2B5EF4-FFF2-40B4-BE49-F238E27FC236}">
                <a16:creationId xmlns:a16="http://schemas.microsoft.com/office/drawing/2014/main" id="{9463C0E8-8C7B-8485-62B9-D8CC0C2C0D3A}"/>
              </a:ext>
            </a:extLst>
          </p:cNvPr>
          <p:cNvPicPr>
            <a:picLocks noGrp="1" noChangeAspect="1"/>
          </p:cNvPicPr>
          <p:nvPr>
            <p:ph sz="half" idx="1"/>
          </p:nvPr>
        </p:nvPicPr>
        <p:blipFill>
          <a:blip r:embed="rId2"/>
          <a:srcRect t="1174" b="1174"/>
          <a:stretch/>
        </p:blipFill>
        <p:spPr>
          <a:xfrm>
            <a:off x="838200" y="1825625"/>
            <a:ext cx="10515600" cy="4351338"/>
          </a:xfrm>
          <a:noFill/>
        </p:spPr>
      </p:pic>
    </p:spTree>
    <p:extLst>
      <p:ext uri="{BB962C8B-B14F-4D97-AF65-F5344CB8AC3E}">
        <p14:creationId xmlns:p14="http://schemas.microsoft.com/office/powerpoint/2010/main" val="1015252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E08A6-BD9A-1BCF-7D7F-0F49736F80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C75431-9CCE-AAD7-F046-82D498A8DF7E}"/>
              </a:ext>
            </a:extLst>
          </p:cNvPr>
          <p:cNvSpPr>
            <a:spLocks noGrp="1"/>
          </p:cNvSpPr>
          <p:nvPr>
            <p:ph type="ctrTitle"/>
          </p:nvPr>
        </p:nvSpPr>
        <p:spPr>
          <a:xfrm>
            <a:off x="551233" y="2233437"/>
            <a:ext cx="6219217" cy="2387600"/>
          </a:xfrm>
        </p:spPr>
        <p:txBody>
          <a:bodyPr>
            <a:normAutofit fontScale="90000"/>
          </a:bodyPr>
          <a:lstStyle/>
          <a:p>
            <a:br>
              <a:rPr lang="es-ES_tradnl" dirty="0"/>
            </a:br>
            <a:r>
              <a:rPr lang="es-ES_tradnl" dirty="0"/>
              <a:t>4.- </a:t>
            </a:r>
            <a:r>
              <a:rPr lang="en-US" dirty="0"/>
              <a:t>Perculiaridades de los CDI costarricences</a:t>
            </a:r>
            <a:br>
              <a:rPr lang="en-US" dirty="0"/>
            </a:br>
            <a:endParaRPr lang="es-ES_tradnl" dirty="0"/>
          </a:p>
        </p:txBody>
      </p:sp>
      <p:sp>
        <p:nvSpPr>
          <p:cNvPr id="4" name="Subtitle 3">
            <a:extLst>
              <a:ext uri="{FF2B5EF4-FFF2-40B4-BE49-F238E27FC236}">
                <a16:creationId xmlns:a16="http://schemas.microsoft.com/office/drawing/2014/main" id="{2B04BA90-D293-421F-F2A1-FDB68970B6C7}"/>
              </a:ext>
            </a:extLst>
          </p:cNvPr>
          <p:cNvSpPr>
            <a:spLocks noGrp="1"/>
          </p:cNvSpPr>
          <p:nvPr>
            <p:ph type="subTitle" idx="1"/>
          </p:nvPr>
        </p:nvSpPr>
        <p:spPr/>
        <p:txBody>
          <a:bodyPr/>
          <a:lstStyle/>
          <a:p>
            <a:r>
              <a:rPr lang="es-ES_tradnl" dirty="0"/>
              <a:t>Subtítulo</a:t>
            </a:r>
          </a:p>
        </p:txBody>
      </p:sp>
      <p:pic>
        <p:nvPicPr>
          <p:cNvPr id="5" name="Marcador de posición de imagen 13">
            <a:extLst>
              <a:ext uri="{FF2B5EF4-FFF2-40B4-BE49-F238E27FC236}">
                <a16:creationId xmlns:a16="http://schemas.microsoft.com/office/drawing/2014/main" id="{17FEA929-B10D-FBB5-A262-2134A0131EB6}"/>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28180" r="28180"/>
          <a:stretch/>
        </p:blipFill>
        <p:spPr/>
      </p:pic>
    </p:spTree>
    <p:extLst>
      <p:ext uri="{BB962C8B-B14F-4D97-AF65-F5344CB8AC3E}">
        <p14:creationId xmlns:p14="http://schemas.microsoft.com/office/powerpoint/2010/main" val="199417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0896B-46B4-AD1C-20B7-DE32A2B2E9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E1EC18-188B-A244-A2EE-2A155756B8D3}"/>
              </a:ext>
            </a:extLst>
          </p:cNvPr>
          <p:cNvSpPr>
            <a:spLocks noGrp="1"/>
          </p:cNvSpPr>
          <p:nvPr>
            <p:ph type="ctrTitle"/>
          </p:nvPr>
        </p:nvSpPr>
        <p:spPr>
          <a:xfrm>
            <a:off x="551233" y="2233437"/>
            <a:ext cx="6219217" cy="2387600"/>
          </a:xfrm>
        </p:spPr>
        <p:txBody>
          <a:bodyPr>
            <a:normAutofit/>
          </a:bodyPr>
          <a:lstStyle/>
          <a:p>
            <a:br>
              <a:rPr lang="es-ES_tradnl" dirty="0"/>
            </a:br>
            <a:r>
              <a:rPr lang="es-ES" dirty="0"/>
              <a:t>CDI con España</a:t>
            </a:r>
            <a:br>
              <a:rPr lang="en-US" dirty="0"/>
            </a:br>
            <a:endParaRPr lang="es-ES_tradnl" dirty="0"/>
          </a:p>
        </p:txBody>
      </p:sp>
      <p:sp>
        <p:nvSpPr>
          <p:cNvPr id="4" name="Subtitle 3">
            <a:extLst>
              <a:ext uri="{FF2B5EF4-FFF2-40B4-BE49-F238E27FC236}">
                <a16:creationId xmlns:a16="http://schemas.microsoft.com/office/drawing/2014/main" id="{19261659-D597-D1C7-6417-B98C2FD0A8E4}"/>
              </a:ext>
            </a:extLst>
          </p:cNvPr>
          <p:cNvSpPr>
            <a:spLocks noGrp="1"/>
          </p:cNvSpPr>
          <p:nvPr>
            <p:ph type="subTitle" idx="1"/>
          </p:nvPr>
        </p:nvSpPr>
        <p:spPr/>
        <p:txBody>
          <a:bodyPr/>
          <a:lstStyle/>
          <a:p>
            <a:r>
              <a:rPr lang="es-ES_tradnl" dirty="0"/>
              <a:t>Subtítulo</a:t>
            </a:r>
          </a:p>
        </p:txBody>
      </p:sp>
      <p:pic>
        <p:nvPicPr>
          <p:cNvPr id="5" name="Marcador de posición de imagen 13">
            <a:extLst>
              <a:ext uri="{FF2B5EF4-FFF2-40B4-BE49-F238E27FC236}">
                <a16:creationId xmlns:a16="http://schemas.microsoft.com/office/drawing/2014/main" id="{ACFD17B0-BCE7-8FBA-C555-F9AA90C183D6}"/>
              </a:ext>
            </a:extLst>
          </p:cNvPr>
          <p:cNvPicPr>
            <a:picLocks noGrp="1" noChangeAspect="1"/>
          </p:cNvPicPr>
          <p:nvPr>
            <p:ph type="pic" sz="quarter" idx="13"/>
          </p:nvPr>
        </p:nvPicPr>
        <p:blipFill>
          <a:blip r:embed="rId2"/>
          <a:srcRect l="25744" r="25744"/>
          <a:stretch/>
        </p:blipFill>
        <p:spPr/>
      </p:pic>
    </p:spTree>
    <p:extLst>
      <p:ext uri="{BB962C8B-B14F-4D97-AF65-F5344CB8AC3E}">
        <p14:creationId xmlns:p14="http://schemas.microsoft.com/office/powerpoint/2010/main" val="3533701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76086-3549-3B75-118F-802E2D139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4A2A2-B0D5-339C-2EE4-DEC3193DD3AA}"/>
              </a:ext>
            </a:extLst>
          </p:cNvPr>
          <p:cNvSpPr>
            <a:spLocks noGrp="1"/>
          </p:cNvSpPr>
          <p:nvPr>
            <p:ph type="title"/>
          </p:nvPr>
        </p:nvSpPr>
        <p:spPr>
          <a:xfrm>
            <a:off x="838200" y="365125"/>
            <a:ext cx="10515600" cy="1325563"/>
          </a:xfrm>
        </p:spPr>
        <p:txBody>
          <a:bodyPr anchor="ctr">
            <a:normAutofit/>
          </a:bodyPr>
          <a:lstStyle/>
          <a:p>
            <a:r>
              <a:rPr lang="es-ES_tradnl" dirty="0"/>
              <a:t>CDI con España</a:t>
            </a:r>
          </a:p>
        </p:txBody>
      </p:sp>
      <p:sp>
        <p:nvSpPr>
          <p:cNvPr id="4" name="Marcador de contenido 3">
            <a:extLst>
              <a:ext uri="{FF2B5EF4-FFF2-40B4-BE49-F238E27FC236}">
                <a16:creationId xmlns:a16="http://schemas.microsoft.com/office/drawing/2014/main" id="{943D9644-BD8F-7EE1-78B2-AFB95FE7BA2A}"/>
              </a:ext>
            </a:extLst>
          </p:cNvPr>
          <p:cNvSpPr>
            <a:spLocks noGrp="1"/>
          </p:cNvSpPr>
          <p:nvPr>
            <p:ph sz="half" idx="1"/>
          </p:nvPr>
        </p:nvSpPr>
        <p:spPr/>
        <p:txBody>
          <a:bodyPr/>
          <a:lstStyle/>
          <a:p>
            <a:r>
              <a:rPr lang="es-419" b="1"/>
              <a:t>Firma: </a:t>
            </a:r>
            <a:r>
              <a:rPr lang="es-419"/>
              <a:t>4 de marzo de 2004/MC OCDE/Proteccionista del criterio de territorialidad.</a:t>
            </a:r>
          </a:p>
          <a:p>
            <a:pPr marL="0" indent="0">
              <a:buNone/>
            </a:pPr>
            <a:endParaRPr lang="es-419" b="1"/>
          </a:p>
          <a:p>
            <a:pPr marL="0" indent="0">
              <a:buNone/>
            </a:pPr>
            <a:endParaRPr lang="es-419" b="1"/>
          </a:p>
          <a:p>
            <a:endParaRPr lang="es-419"/>
          </a:p>
          <a:p>
            <a:endParaRPr lang="es-419"/>
          </a:p>
        </p:txBody>
      </p:sp>
      <p:graphicFrame>
        <p:nvGraphicFramePr>
          <p:cNvPr id="3" name="Tabla 2">
            <a:extLst>
              <a:ext uri="{FF2B5EF4-FFF2-40B4-BE49-F238E27FC236}">
                <a16:creationId xmlns:a16="http://schemas.microsoft.com/office/drawing/2014/main" id="{2355CF52-2000-128E-CA54-A934F0DDF39B}"/>
              </a:ext>
            </a:extLst>
          </p:cNvPr>
          <p:cNvGraphicFramePr>
            <a:graphicFrameLocks noGrp="1"/>
          </p:cNvGraphicFramePr>
          <p:nvPr>
            <p:extLst>
              <p:ext uri="{D42A27DB-BD31-4B8C-83A1-F6EECF244321}">
                <p14:modId xmlns:p14="http://schemas.microsoft.com/office/powerpoint/2010/main" val="1564912666"/>
              </p:ext>
            </p:extLst>
          </p:nvPr>
        </p:nvGraphicFramePr>
        <p:xfrm>
          <a:off x="1546808" y="3033658"/>
          <a:ext cx="9006892" cy="2236843"/>
        </p:xfrm>
        <a:graphic>
          <a:graphicData uri="http://schemas.openxmlformats.org/drawingml/2006/table">
            <a:tbl>
              <a:tblPr firstRow="1" bandRow="1">
                <a:tableStyleId>{5C22544A-7EE6-4342-B048-85BDC9FD1C3A}</a:tableStyleId>
              </a:tblPr>
              <a:tblGrid>
                <a:gridCol w="3084918">
                  <a:extLst>
                    <a:ext uri="{9D8B030D-6E8A-4147-A177-3AD203B41FA5}">
                      <a16:colId xmlns:a16="http://schemas.microsoft.com/office/drawing/2014/main" val="3804939939"/>
                    </a:ext>
                  </a:extLst>
                </a:gridCol>
                <a:gridCol w="5921974">
                  <a:extLst>
                    <a:ext uri="{9D8B030D-6E8A-4147-A177-3AD203B41FA5}">
                      <a16:colId xmlns:a16="http://schemas.microsoft.com/office/drawing/2014/main" val="2438618777"/>
                    </a:ext>
                  </a:extLst>
                </a:gridCol>
              </a:tblGrid>
              <a:tr h="409247">
                <a:tc>
                  <a:txBody>
                    <a:bodyPr/>
                    <a:lstStyle/>
                    <a:p>
                      <a:pPr algn="ctr"/>
                      <a:r>
                        <a:rPr lang="es-419"/>
                        <a:t>Renta</a:t>
                      </a:r>
                    </a:p>
                  </a:txBody>
                  <a:tcPr/>
                </a:tc>
                <a:tc>
                  <a:txBody>
                    <a:bodyPr/>
                    <a:lstStyle/>
                    <a:p>
                      <a:pPr algn="ctr"/>
                      <a:r>
                        <a:rPr lang="es-419"/>
                        <a:t>Retención en Fuente</a:t>
                      </a:r>
                    </a:p>
                  </a:txBody>
                  <a:tcPr/>
                </a:tc>
                <a:extLst>
                  <a:ext uri="{0D108BD9-81ED-4DB2-BD59-A6C34878D82A}">
                    <a16:rowId xmlns:a16="http://schemas.microsoft.com/office/drawing/2014/main" val="3732825701"/>
                  </a:ext>
                </a:extLst>
              </a:tr>
              <a:tr h="409247">
                <a:tc>
                  <a:txBody>
                    <a:bodyPr/>
                    <a:lstStyle/>
                    <a:p>
                      <a:pPr algn="ctr"/>
                      <a:r>
                        <a:rPr lang="es-419"/>
                        <a:t>Dividendos</a:t>
                      </a:r>
                    </a:p>
                  </a:txBody>
                  <a:tcPr/>
                </a:tc>
                <a:tc>
                  <a:txBody>
                    <a:bodyPr/>
                    <a:lstStyle/>
                    <a:p>
                      <a:pPr marL="285750" indent="-285750" algn="just">
                        <a:buFont typeface="Wingdings" pitchFamily="2" charset="2"/>
                        <a:buChar char="ü"/>
                      </a:pPr>
                      <a:r>
                        <a:rPr lang="es-419"/>
                        <a:t>5% a sociedad- 12% en los demás casos.</a:t>
                      </a:r>
                    </a:p>
                  </a:txBody>
                  <a:tcPr/>
                </a:tc>
                <a:extLst>
                  <a:ext uri="{0D108BD9-81ED-4DB2-BD59-A6C34878D82A}">
                    <a16:rowId xmlns:a16="http://schemas.microsoft.com/office/drawing/2014/main" val="1803390141"/>
                  </a:ext>
                </a:extLst>
              </a:tr>
              <a:tr h="1009102">
                <a:tc>
                  <a:txBody>
                    <a:bodyPr/>
                    <a:lstStyle/>
                    <a:p>
                      <a:pPr algn="ctr"/>
                      <a:r>
                        <a:rPr lang="es-419"/>
                        <a:t>Intereses</a:t>
                      </a:r>
                    </a:p>
                  </a:txBody>
                  <a:tcPr/>
                </a:tc>
                <a:tc>
                  <a:txBody>
                    <a:bodyPr/>
                    <a:lstStyle/>
                    <a:p>
                      <a:pPr marL="285750" indent="-285750" algn="just">
                        <a:buFont typeface="Wingdings" pitchFamily="2" charset="2"/>
                        <a:buChar char="ü"/>
                      </a:pPr>
                      <a:r>
                        <a:rPr lang="es-419" sz="1800" b="0" i="0" u="none" strike="noStrike" kern="1200">
                          <a:solidFill>
                            <a:schemeClr val="dk1"/>
                          </a:solidFill>
                          <a:effectLst/>
                          <a:latin typeface="+mn-lt"/>
                          <a:ea typeface="+mn-ea"/>
                          <a:cs typeface="+mn-cs"/>
                        </a:rPr>
                        <a:t>5% del importe bruto de los intereses, cuando la duración del préstamo sea igual o superior a 5 años.</a:t>
                      </a:r>
                      <a:r>
                        <a:rPr lang="es-419"/>
                        <a:t> </a:t>
                      </a:r>
                    </a:p>
                    <a:p>
                      <a:pPr marL="285750" indent="-285750" algn="just">
                        <a:buFont typeface="Wingdings" pitchFamily="2" charset="2"/>
                        <a:buChar char="ü"/>
                      </a:pPr>
                      <a:r>
                        <a:rPr lang="es-419"/>
                        <a:t>10% en los demás casos.</a:t>
                      </a:r>
                    </a:p>
                  </a:txBody>
                  <a:tcPr/>
                </a:tc>
                <a:extLst>
                  <a:ext uri="{0D108BD9-81ED-4DB2-BD59-A6C34878D82A}">
                    <a16:rowId xmlns:a16="http://schemas.microsoft.com/office/drawing/2014/main" val="1942394879"/>
                  </a:ext>
                </a:extLst>
              </a:tr>
              <a:tr h="409247">
                <a:tc>
                  <a:txBody>
                    <a:bodyPr/>
                    <a:lstStyle/>
                    <a:p>
                      <a:pPr algn="ctr"/>
                      <a:r>
                        <a:rPr lang="es-419"/>
                        <a:t>Cánones</a:t>
                      </a:r>
                    </a:p>
                  </a:txBody>
                  <a:tcPr/>
                </a:tc>
                <a:tc>
                  <a:txBody>
                    <a:bodyPr/>
                    <a:lstStyle/>
                    <a:p>
                      <a:pPr marL="285750" indent="-285750" algn="just">
                        <a:buFont typeface="Wingdings" pitchFamily="2" charset="2"/>
                        <a:buChar char="ü"/>
                      </a:pPr>
                      <a:r>
                        <a:rPr lang="es-419"/>
                        <a:t>10% de los cánones exigidos</a:t>
                      </a:r>
                    </a:p>
                  </a:txBody>
                  <a:tcPr/>
                </a:tc>
                <a:extLst>
                  <a:ext uri="{0D108BD9-81ED-4DB2-BD59-A6C34878D82A}">
                    <a16:rowId xmlns:a16="http://schemas.microsoft.com/office/drawing/2014/main" val="3771093214"/>
                  </a:ext>
                </a:extLst>
              </a:tr>
            </a:tbl>
          </a:graphicData>
        </a:graphic>
      </p:graphicFrame>
    </p:spTree>
    <p:extLst>
      <p:ext uri="{BB962C8B-B14F-4D97-AF65-F5344CB8AC3E}">
        <p14:creationId xmlns:p14="http://schemas.microsoft.com/office/powerpoint/2010/main" val="2933558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75B8A-D429-7A38-E0A2-351E51EA2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14D9EC-B0BC-0742-5E89-AE7FE0423EEE}"/>
              </a:ext>
            </a:extLst>
          </p:cNvPr>
          <p:cNvSpPr>
            <a:spLocks noGrp="1"/>
          </p:cNvSpPr>
          <p:nvPr>
            <p:ph type="title"/>
          </p:nvPr>
        </p:nvSpPr>
        <p:spPr>
          <a:xfrm>
            <a:off x="838200" y="365125"/>
            <a:ext cx="10515600" cy="1325563"/>
          </a:xfrm>
        </p:spPr>
        <p:txBody>
          <a:bodyPr anchor="ctr">
            <a:normAutofit/>
          </a:bodyPr>
          <a:lstStyle/>
          <a:p>
            <a:r>
              <a:rPr lang="es-ES_tradnl" dirty="0"/>
              <a:t>CDI con España</a:t>
            </a:r>
          </a:p>
        </p:txBody>
      </p:sp>
      <p:sp>
        <p:nvSpPr>
          <p:cNvPr id="4" name="Marcador de contenido 3">
            <a:extLst>
              <a:ext uri="{FF2B5EF4-FFF2-40B4-BE49-F238E27FC236}">
                <a16:creationId xmlns:a16="http://schemas.microsoft.com/office/drawing/2014/main" id="{756AD618-4090-8F05-558B-72E90E115548}"/>
              </a:ext>
            </a:extLst>
          </p:cNvPr>
          <p:cNvSpPr>
            <a:spLocks noGrp="1"/>
          </p:cNvSpPr>
          <p:nvPr>
            <p:ph sz="half" idx="1"/>
          </p:nvPr>
        </p:nvSpPr>
        <p:spPr/>
        <p:txBody>
          <a:bodyPr/>
          <a:lstStyle/>
          <a:p>
            <a:pPr marL="0" indent="0">
              <a:buNone/>
            </a:pPr>
            <a:r>
              <a:rPr lang="es-419" b="1"/>
              <a:t>Protocolo</a:t>
            </a:r>
          </a:p>
          <a:p>
            <a:pPr marL="0" indent="0">
              <a:buNone/>
            </a:pPr>
            <a:endParaRPr lang="es-419" b="1"/>
          </a:p>
          <a:p>
            <a:pPr marL="0" indent="0" algn="just">
              <a:buNone/>
            </a:pPr>
            <a:r>
              <a:rPr lang="es-419" i="1"/>
              <a:t>“I. Sin perjuicio del contenido de este Protocolo, las disposiciones de este Convenio se interpretarán de acuerdo a los comentarios del Modelo de Convenio de la OCDE, en su edición de 2003.”</a:t>
            </a:r>
          </a:p>
          <a:p>
            <a:endParaRPr lang="es-419"/>
          </a:p>
          <a:p>
            <a:endParaRPr lang="es-419"/>
          </a:p>
        </p:txBody>
      </p:sp>
    </p:spTree>
    <p:extLst>
      <p:ext uri="{BB962C8B-B14F-4D97-AF65-F5344CB8AC3E}">
        <p14:creationId xmlns:p14="http://schemas.microsoft.com/office/powerpoint/2010/main" val="2267308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EFB5A-9C5B-110E-A9F6-09E91E596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38DF4A-A8E5-07B8-DBC3-77B6362D4820}"/>
              </a:ext>
            </a:extLst>
          </p:cNvPr>
          <p:cNvSpPr>
            <a:spLocks noGrp="1"/>
          </p:cNvSpPr>
          <p:nvPr>
            <p:ph type="title"/>
          </p:nvPr>
        </p:nvSpPr>
        <p:spPr>
          <a:xfrm>
            <a:off x="838200" y="365125"/>
            <a:ext cx="10515600" cy="1325563"/>
          </a:xfrm>
        </p:spPr>
        <p:txBody>
          <a:bodyPr anchor="ctr">
            <a:normAutofit/>
          </a:bodyPr>
          <a:lstStyle/>
          <a:p>
            <a:r>
              <a:rPr lang="es-ES_tradnl" dirty="0"/>
              <a:t>CDI con España</a:t>
            </a:r>
          </a:p>
        </p:txBody>
      </p:sp>
      <p:sp>
        <p:nvSpPr>
          <p:cNvPr id="4" name="Marcador de contenido 3">
            <a:extLst>
              <a:ext uri="{FF2B5EF4-FFF2-40B4-BE49-F238E27FC236}">
                <a16:creationId xmlns:a16="http://schemas.microsoft.com/office/drawing/2014/main" id="{7CF3E06F-8FEF-D535-91E9-C82EB0566320}"/>
              </a:ext>
            </a:extLst>
          </p:cNvPr>
          <p:cNvSpPr>
            <a:spLocks noGrp="1"/>
          </p:cNvSpPr>
          <p:nvPr>
            <p:ph sz="half" idx="1"/>
          </p:nvPr>
        </p:nvSpPr>
        <p:spPr/>
        <p:txBody>
          <a:bodyPr>
            <a:normAutofit lnSpcReduction="10000"/>
          </a:bodyPr>
          <a:lstStyle/>
          <a:p>
            <a:pPr marL="0" indent="0">
              <a:buNone/>
            </a:pPr>
            <a:endParaRPr lang="es-419" b="1"/>
          </a:p>
          <a:p>
            <a:pPr marL="0" indent="0" algn="just">
              <a:buNone/>
            </a:pPr>
            <a:r>
              <a:rPr lang="es-419" i="1"/>
              <a:t>“II. En tanto que uno de los Estados Contratantes mantenga un criterio de territorialidad en su sistema tributario, cuando por aplicación de lo dispuesto en los artículos 6 (R.I.) a 21 (O.R.) de este Convenio, corresponda a ese Estado la potestad exclusiva de gravamen y con arreglo a dicho criterio de territorialidad una renta no se considere procedente de ese Estado, dicha renta podrá ser gravada en el otro Estado, como si el Convenio no hubiera entrado en vigor”. </a:t>
            </a:r>
          </a:p>
          <a:p>
            <a:pPr marL="0" indent="0" algn="just">
              <a:buNone/>
            </a:pPr>
            <a:r>
              <a:rPr lang="es-419" b="1"/>
              <a:t>Evitar la doble no imposición y porteger el criterio de territorialidad</a:t>
            </a:r>
          </a:p>
          <a:p>
            <a:pPr marL="0" indent="0">
              <a:buNone/>
            </a:pPr>
            <a:endParaRPr lang="es-419"/>
          </a:p>
          <a:p>
            <a:pPr marL="0" indent="0">
              <a:buNone/>
            </a:pPr>
            <a:endParaRPr lang="es-419"/>
          </a:p>
          <a:p>
            <a:endParaRPr lang="es-419"/>
          </a:p>
        </p:txBody>
      </p:sp>
    </p:spTree>
    <p:extLst>
      <p:ext uri="{BB962C8B-B14F-4D97-AF65-F5344CB8AC3E}">
        <p14:creationId xmlns:p14="http://schemas.microsoft.com/office/powerpoint/2010/main" val="192022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CA84B-2EC3-BF3D-C8D0-4E4C2A8C4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22076-9201-5717-B0A8-9F34059DB9C4}"/>
              </a:ext>
            </a:extLst>
          </p:cNvPr>
          <p:cNvSpPr>
            <a:spLocks noGrp="1"/>
          </p:cNvSpPr>
          <p:nvPr>
            <p:ph type="title"/>
          </p:nvPr>
        </p:nvSpPr>
        <p:spPr>
          <a:xfrm>
            <a:off x="838200" y="365125"/>
            <a:ext cx="10515600" cy="1325563"/>
          </a:xfrm>
        </p:spPr>
        <p:txBody>
          <a:bodyPr anchor="ctr">
            <a:normAutofit/>
          </a:bodyPr>
          <a:lstStyle/>
          <a:p>
            <a:r>
              <a:rPr lang="es-ES_tradnl" dirty="0"/>
              <a:t>CDI con España</a:t>
            </a:r>
          </a:p>
        </p:txBody>
      </p:sp>
      <p:sp>
        <p:nvSpPr>
          <p:cNvPr id="4" name="Marcador de contenido 3">
            <a:extLst>
              <a:ext uri="{FF2B5EF4-FFF2-40B4-BE49-F238E27FC236}">
                <a16:creationId xmlns:a16="http://schemas.microsoft.com/office/drawing/2014/main" id="{53E75F98-4F23-D5DF-3D2C-3E83ECB0D125}"/>
              </a:ext>
            </a:extLst>
          </p:cNvPr>
          <p:cNvSpPr>
            <a:spLocks noGrp="1"/>
          </p:cNvSpPr>
          <p:nvPr>
            <p:ph sz="half" idx="1"/>
          </p:nvPr>
        </p:nvSpPr>
        <p:spPr/>
        <p:txBody>
          <a:bodyPr>
            <a:normAutofit lnSpcReduction="10000"/>
          </a:bodyPr>
          <a:lstStyle/>
          <a:p>
            <a:pPr marL="0" indent="0">
              <a:buNone/>
            </a:pPr>
            <a:endParaRPr lang="es-419" b="1"/>
          </a:p>
          <a:p>
            <a:pPr marL="0" indent="0">
              <a:buNone/>
            </a:pPr>
            <a:r>
              <a:rPr lang="es-419"/>
              <a:t>Del  punto III al punto X, precisaciones sobre definiciones:</a:t>
            </a:r>
          </a:p>
          <a:p>
            <a:pPr marL="0" indent="0">
              <a:buNone/>
            </a:pPr>
            <a:endParaRPr lang="es-419"/>
          </a:p>
          <a:p>
            <a:r>
              <a:rPr lang="es-419"/>
              <a:t>Impuestos locales en CR y en España</a:t>
            </a:r>
          </a:p>
          <a:p>
            <a:r>
              <a:rPr lang="es-419"/>
              <a:t>Intereses.</a:t>
            </a:r>
          </a:p>
          <a:p>
            <a:r>
              <a:rPr lang="es-419"/>
              <a:t>Asesoramiento técnico.</a:t>
            </a:r>
          </a:p>
          <a:p>
            <a:pPr algn="just"/>
            <a:r>
              <a:rPr lang="es-419"/>
              <a:t>Ganancias Patrimoniales: bienes tangibles sujetos a depreciación a que se refiere el artículo 8 inciso f) de la Ley 7092 así como las ganancias de capital habituales a que se refiere el artículo 6 inciso d) de la misma Ley.</a:t>
            </a:r>
          </a:p>
          <a:p>
            <a:pPr marL="0" indent="0" algn="just">
              <a:buNone/>
            </a:pPr>
            <a:endParaRPr lang="es-419"/>
          </a:p>
          <a:p>
            <a:pPr marL="0" indent="0">
              <a:buNone/>
            </a:pPr>
            <a:endParaRPr lang="es-419"/>
          </a:p>
          <a:p>
            <a:endParaRPr lang="es-419"/>
          </a:p>
        </p:txBody>
      </p:sp>
    </p:spTree>
    <p:extLst>
      <p:ext uri="{BB962C8B-B14F-4D97-AF65-F5344CB8AC3E}">
        <p14:creationId xmlns:p14="http://schemas.microsoft.com/office/powerpoint/2010/main" val="4089472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91FE7-C617-682D-1F0A-9C45FEBB4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4D6C3-F480-663E-CE7D-90B41FD56155}"/>
              </a:ext>
            </a:extLst>
          </p:cNvPr>
          <p:cNvSpPr>
            <a:spLocks noGrp="1"/>
          </p:cNvSpPr>
          <p:nvPr>
            <p:ph type="title"/>
          </p:nvPr>
        </p:nvSpPr>
        <p:spPr>
          <a:xfrm>
            <a:off x="838200" y="365125"/>
            <a:ext cx="10515600" cy="1325563"/>
          </a:xfrm>
        </p:spPr>
        <p:txBody>
          <a:bodyPr anchor="ctr">
            <a:normAutofit/>
          </a:bodyPr>
          <a:lstStyle/>
          <a:p>
            <a:r>
              <a:rPr lang="es-ES_tradnl" dirty="0"/>
              <a:t>CDI con España</a:t>
            </a:r>
          </a:p>
        </p:txBody>
      </p:sp>
      <p:sp>
        <p:nvSpPr>
          <p:cNvPr id="4" name="Marcador de contenido 3">
            <a:extLst>
              <a:ext uri="{FF2B5EF4-FFF2-40B4-BE49-F238E27FC236}">
                <a16:creationId xmlns:a16="http://schemas.microsoft.com/office/drawing/2014/main" id="{66D72A91-FA99-02F3-4FB2-2E017B8F07E5}"/>
              </a:ext>
            </a:extLst>
          </p:cNvPr>
          <p:cNvSpPr>
            <a:spLocks noGrp="1"/>
          </p:cNvSpPr>
          <p:nvPr>
            <p:ph sz="half" idx="1"/>
          </p:nvPr>
        </p:nvSpPr>
        <p:spPr/>
        <p:txBody>
          <a:bodyPr>
            <a:normAutofit/>
          </a:bodyPr>
          <a:lstStyle/>
          <a:p>
            <a:pPr marL="0" indent="0">
              <a:buNone/>
            </a:pPr>
            <a:endParaRPr lang="es-419" b="1"/>
          </a:p>
          <a:p>
            <a:pPr marL="0" indent="0" algn="just">
              <a:buNone/>
            </a:pPr>
            <a:r>
              <a:rPr lang="es-419"/>
              <a:t>XI. Ad artículo 23. Doble Imposición</a:t>
            </a:r>
          </a:p>
          <a:p>
            <a:pPr marL="0" indent="0" algn="just">
              <a:buNone/>
            </a:pPr>
            <a:r>
              <a:rPr lang="es-419"/>
              <a:t>En tanto Costa Rica mantenga un criterio de territorialidad en su sistema tributario(por el que la renta obtenida en España por un residente en Costa Rica o su patrimonio situado en España no quedarán sujetos a imposición en Costa Rica), Costa Rica podrá no aplicar las disposiciones de este artículo a sus residentes, en cuyo caso serán de aplicación las disposiciones previstas en su legislación interna a tal efecto.</a:t>
            </a:r>
          </a:p>
          <a:p>
            <a:pPr marL="0" indent="0">
              <a:buNone/>
            </a:pPr>
            <a:endParaRPr lang="es-419"/>
          </a:p>
          <a:p>
            <a:endParaRPr lang="es-419"/>
          </a:p>
        </p:txBody>
      </p:sp>
    </p:spTree>
    <p:extLst>
      <p:ext uri="{BB962C8B-B14F-4D97-AF65-F5344CB8AC3E}">
        <p14:creationId xmlns:p14="http://schemas.microsoft.com/office/powerpoint/2010/main" val="1524153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402B5-72E9-8046-11FD-CB645C3A3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36D13-50DD-9B34-348E-49733A796E83}"/>
              </a:ext>
            </a:extLst>
          </p:cNvPr>
          <p:cNvSpPr>
            <a:spLocks noGrp="1"/>
          </p:cNvSpPr>
          <p:nvPr>
            <p:ph type="title"/>
          </p:nvPr>
        </p:nvSpPr>
        <p:spPr>
          <a:xfrm>
            <a:off x="838200" y="365125"/>
            <a:ext cx="10515600" cy="1325563"/>
          </a:xfrm>
        </p:spPr>
        <p:txBody>
          <a:bodyPr anchor="ctr">
            <a:normAutofit/>
          </a:bodyPr>
          <a:lstStyle/>
          <a:p>
            <a:r>
              <a:rPr lang="es-ES_tradnl" dirty="0"/>
              <a:t>CDI con España</a:t>
            </a:r>
          </a:p>
        </p:txBody>
      </p:sp>
      <p:pic>
        <p:nvPicPr>
          <p:cNvPr id="7" name="Marcador de contenido 6">
            <a:extLst>
              <a:ext uri="{FF2B5EF4-FFF2-40B4-BE49-F238E27FC236}">
                <a16:creationId xmlns:a16="http://schemas.microsoft.com/office/drawing/2014/main" id="{9B7004EA-94D0-CBF6-FB65-E5A8B1592905}"/>
              </a:ext>
            </a:extLst>
          </p:cNvPr>
          <p:cNvPicPr>
            <a:picLocks noGrp="1" noChangeAspect="1"/>
          </p:cNvPicPr>
          <p:nvPr>
            <p:ph sz="half" idx="1"/>
          </p:nvPr>
        </p:nvPicPr>
        <p:blipFill>
          <a:blip r:embed="rId2"/>
          <a:stretch>
            <a:fillRect/>
          </a:stretch>
        </p:blipFill>
        <p:spPr>
          <a:xfrm>
            <a:off x="838200" y="2343889"/>
            <a:ext cx="10515600" cy="3314810"/>
          </a:xfrm>
        </p:spPr>
      </p:pic>
    </p:spTree>
    <p:extLst>
      <p:ext uri="{BB962C8B-B14F-4D97-AF65-F5344CB8AC3E}">
        <p14:creationId xmlns:p14="http://schemas.microsoft.com/office/powerpoint/2010/main" val="378325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2CD7-BEDF-054F-858B-4FE83DCE0FEB}"/>
              </a:ext>
            </a:extLst>
          </p:cNvPr>
          <p:cNvSpPr>
            <a:spLocks noGrp="1"/>
          </p:cNvSpPr>
          <p:nvPr>
            <p:ph type="title"/>
          </p:nvPr>
        </p:nvSpPr>
        <p:spPr/>
        <p:txBody>
          <a:bodyPr/>
          <a:lstStyle/>
          <a:p>
            <a:r>
              <a:rPr lang="es-ES_tradnl" dirty="0"/>
              <a:t>Índice</a:t>
            </a:r>
          </a:p>
        </p:txBody>
      </p:sp>
      <p:sp>
        <p:nvSpPr>
          <p:cNvPr id="3" name="Content Placeholder 2">
            <a:extLst>
              <a:ext uri="{FF2B5EF4-FFF2-40B4-BE49-F238E27FC236}">
                <a16:creationId xmlns:a16="http://schemas.microsoft.com/office/drawing/2014/main" id="{D737B2A5-46DA-6A40-B323-6BE40B779958}"/>
              </a:ext>
            </a:extLst>
          </p:cNvPr>
          <p:cNvSpPr>
            <a:spLocks noGrp="1"/>
          </p:cNvSpPr>
          <p:nvPr>
            <p:ph idx="1"/>
          </p:nvPr>
        </p:nvSpPr>
        <p:spPr/>
        <p:txBody>
          <a:bodyPr>
            <a:normAutofit/>
          </a:bodyPr>
          <a:lstStyle/>
          <a:p>
            <a:pPr marL="514350" indent="-514350">
              <a:buAutoNum type="arabicPeriod"/>
            </a:pPr>
            <a:r>
              <a:rPr lang="en-US" dirty="0"/>
              <a:t> </a:t>
            </a:r>
            <a:r>
              <a:rPr lang="es-ES_tradnl" dirty="0"/>
              <a:t>Introducción</a:t>
            </a:r>
            <a:r>
              <a:rPr lang="en-US" dirty="0"/>
              <a:t>.</a:t>
            </a:r>
          </a:p>
          <a:p>
            <a:pPr marL="514350" indent="-514350">
              <a:buAutoNum type="arabicPeriod"/>
            </a:pPr>
            <a:r>
              <a:rPr lang="en-US" dirty="0"/>
              <a:t>Antecedentes ONU y diferencias con el MC OCDE.</a:t>
            </a:r>
          </a:p>
          <a:p>
            <a:pPr marL="514350" indent="-514350">
              <a:buAutoNum type="arabicPeriod"/>
            </a:pPr>
            <a:r>
              <a:rPr lang="en-US" dirty="0"/>
              <a:t>Costa Rica y la OCDE.</a:t>
            </a:r>
          </a:p>
          <a:p>
            <a:pPr marL="514350" indent="-514350">
              <a:buAutoNum type="arabicPeriod"/>
            </a:pPr>
            <a:r>
              <a:rPr lang="en-US" dirty="0"/>
              <a:t>Perculiaridades de los CDI costarricences.</a:t>
            </a:r>
          </a:p>
          <a:p>
            <a:pPr marL="514350" indent="-514350">
              <a:buAutoNum type="arabicPeriod"/>
            </a:pPr>
            <a:r>
              <a:rPr lang="en-US" dirty="0">
                <a:solidFill>
                  <a:srgbClr val="FF0000"/>
                </a:solidFill>
              </a:rPr>
              <a:t>Casos Prácticos.</a:t>
            </a:r>
          </a:p>
        </p:txBody>
      </p:sp>
      <p:sp>
        <p:nvSpPr>
          <p:cNvPr id="6" name="Marcador de posición de imagen 5">
            <a:extLst>
              <a:ext uri="{FF2B5EF4-FFF2-40B4-BE49-F238E27FC236}">
                <a16:creationId xmlns:a16="http://schemas.microsoft.com/office/drawing/2014/main" id="{36D18522-CE92-8A09-638D-549FD55DBD02}"/>
              </a:ext>
            </a:extLst>
          </p:cNvPr>
          <p:cNvSpPr>
            <a:spLocks noGrp="1"/>
          </p:cNvSpPr>
          <p:nvPr>
            <p:ph type="pic" sz="quarter" idx="13"/>
          </p:nvPr>
        </p:nvSpPr>
        <p:spPr/>
        <p:txBody>
          <a:bodyPr/>
          <a:lstStyle/>
          <a:p>
            <a:endParaRPr lang="es-419"/>
          </a:p>
        </p:txBody>
      </p:sp>
      <p:pic>
        <p:nvPicPr>
          <p:cNvPr id="7" name="Picture Placeholder 9">
            <a:extLst>
              <a:ext uri="{FF2B5EF4-FFF2-40B4-BE49-F238E27FC236}">
                <a16:creationId xmlns:a16="http://schemas.microsoft.com/office/drawing/2014/main" id="{A898807A-AA35-71FC-FFE4-436BFBFE0B2E}"/>
              </a:ext>
            </a:extLst>
          </p:cNvPr>
          <p:cNvPicPr>
            <a:picLocks noChangeAspect="1"/>
          </p:cNvPicPr>
          <p:nvPr/>
        </p:nvPicPr>
        <p:blipFill>
          <a:blip r:embed="rId2">
            <a:extLst>
              <a:ext uri="{837473B0-CC2E-450A-ABE3-18F120FF3D39}">
                <a1611:picAttrSrcUrl xmlns:a1611="http://schemas.microsoft.com/office/drawing/2016/11/main" r:id="rId3"/>
              </a:ext>
            </a:extLst>
          </a:blip>
          <a:srcRect l="15129" r="15129"/>
          <a:stretch/>
        </p:blipFill>
        <p:spPr>
          <a:xfrm>
            <a:off x="7351321" y="148954"/>
            <a:ext cx="5013871" cy="689709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1918 w 10000"/>
              <a:gd name="connsiteY9" fmla="*/ 8062 h 10000"/>
              <a:gd name="connsiteX10" fmla="*/ 0 w 10000"/>
              <a:gd name="connsiteY10" fmla="*/ 1000 h 10000"/>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2500 w 10000"/>
              <a:gd name="connsiteY7" fmla="*/ 10000 h 10000"/>
              <a:gd name="connsiteX8" fmla="*/ 1918 w 10000"/>
              <a:gd name="connsiteY8" fmla="*/ 8062 h 10000"/>
              <a:gd name="connsiteX9" fmla="*/ 0 w 10000"/>
              <a:gd name="connsiteY9" fmla="*/ 1000 h 10000"/>
              <a:gd name="connsiteX0" fmla="*/ 0 w 10000"/>
              <a:gd name="connsiteY0" fmla="*/ 1000 h 10147"/>
              <a:gd name="connsiteX1" fmla="*/ 2214 w 10000"/>
              <a:gd name="connsiteY1" fmla="*/ 1000 h 10147"/>
              <a:gd name="connsiteX2" fmla="*/ 5000 w 10000"/>
              <a:gd name="connsiteY2" fmla="*/ 1000 h 10147"/>
              <a:gd name="connsiteX3" fmla="*/ 7500 w 10000"/>
              <a:gd name="connsiteY3" fmla="*/ 0 h 10147"/>
              <a:gd name="connsiteX4" fmla="*/ 10000 w 10000"/>
              <a:gd name="connsiteY4" fmla="*/ 1000 h 10147"/>
              <a:gd name="connsiteX5" fmla="*/ 10000 w 10000"/>
              <a:gd name="connsiteY5" fmla="*/ 9000 h 10147"/>
              <a:gd name="connsiteX6" fmla="*/ 2500 w 10000"/>
              <a:gd name="connsiteY6" fmla="*/ 10000 h 10147"/>
              <a:gd name="connsiteX7" fmla="*/ 1918 w 10000"/>
              <a:gd name="connsiteY7" fmla="*/ 8062 h 10147"/>
              <a:gd name="connsiteX8" fmla="*/ 0 w 10000"/>
              <a:gd name="connsiteY8" fmla="*/ 1000 h 10147"/>
              <a:gd name="connsiteX0" fmla="*/ 0 w 10000"/>
              <a:gd name="connsiteY0" fmla="*/ 1000 h 10000"/>
              <a:gd name="connsiteX1" fmla="*/ 2214 w 10000"/>
              <a:gd name="connsiteY1" fmla="*/ 1000 h 10000"/>
              <a:gd name="connsiteX2" fmla="*/ 5000 w 10000"/>
              <a:gd name="connsiteY2" fmla="*/ 1000 h 10000"/>
              <a:gd name="connsiteX3" fmla="*/ 7500 w 10000"/>
              <a:gd name="connsiteY3" fmla="*/ 0 h 10000"/>
              <a:gd name="connsiteX4" fmla="*/ 10000 w 10000"/>
              <a:gd name="connsiteY4" fmla="*/ 1000 h 10000"/>
              <a:gd name="connsiteX5" fmla="*/ 2500 w 10000"/>
              <a:gd name="connsiteY5" fmla="*/ 10000 h 10000"/>
              <a:gd name="connsiteX6" fmla="*/ 1918 w 10000"/>
              <a:gd name="connsiteY6" fmla="*/ 8062 h 10000"/>
              <a:gd name="connsiteX7" fmla="*/ 0 w 10000"/>
              <a:gd name="connsiteY7" fmla="*/ 1000 h 10000"/>
              <a:gd name="connsiteX0" fmla="*/ 0 w 10000"/>
              <a:gd name="connsiteY0" fmla="*/ 1494 h 10494"/>
              <a:gd name="connsiteX1" fmla="*/ 2214 w 10000"/>
              <a:gd name="connsiteY1" fmla="*/ 1494 h 10494"/>
              <a:gd name="connsiteX2" fmla="*/ 5000 w 10000"/>
              <a:gd name="connsiteY2" fmla="*/ 1494 h 10494"/>
              <a:gd name="connsiteX3" fmla="*/ 7500 w 10000"/>
              <a:gd name="connsiteY3" fmla="*/ 494 h 10494"/>
              <a:gd name="connsiteX4" fmla="*/ 10000 w 10000"/>
              <a:gd name="connsiteY4" fmla="*/ 10411 h 10494"/>
              <a:gd name="connsiteX5" fmla="*/ 2500 w 10000"/>
              <a:gd name="connsiteY5" fmla="*/ 10494 h 10494"/>
              <a:gd name="connsiteX6" fmla="*/ 1918 w 10000"/>
              <a:gd name="connsiteY6" fmla="*/ 8556 h 10494"/>
              <a:gd name="connsiteX7" fmla="*/ 0 w 10000"/>
              <a:gd name="connsiteY7" fmla="*/ 1494 h 10494"/>
              <a:gd name="connsiteX0" fmla="*/ 0 w 9971"/>
              <a:gd name="connsiteY0" fmla="*/ 1503 h 10545"/>
              <a:gd name="connsiteX1" fmla="*/ 2214 w 9971"/>
              <a:gd name="connsiteY1" fmla="*/ 1503 h 10545"/>
              <a:gd name="connsiteX2" fmla="*/ 5000 w 9971"/>
              <a:gd name="connsiteY2" fmla="*/ 1503 h 10545"/>
              <a:gd name="connsiteX3" fmla="*/ 7500 w 9971"/>
              <a:gd name="connsiteY3" fmla="*/ 503 h 10545"/>
              <a:gd name="connsiteX4" fmla="*/ 9971 w 9971"/>
              <a:gd name="connsiteY4" fmla="*/ 10545 h 10545"/>
              <a:gd name="connsiteX5" fmla="*/ 2500 w 9971"/>
              <a:gd name="connsiteY5" fmla="*/ 10503 h 10545"/>
              <a:gd name="connsiteX6" fmla="*/ 1918 w 9971"/>
              <a:gd name="connsiteY6" fmla="*/ 8565 h 10545"/>
              <a:gd name="connsiteX7" fmla="*/ 0 w 9971"/>
              <a:gd name="connsiteY7" fmla="*/ 1503 h 10545"/>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59"/>
              <a:gd name="connsiteX1" fmla="*/ 2220 w 10000"/>
              <a:gd name="connsiteY1" fmla="*/ 1425 h 10059"/>
              <a:gd name="connsiteX2" fmla="*/ 5015 w 10000"/>
              <a:gd name="connsiteY2" fmla="*/ 1425 h 10059"/>
              <a:gd name="connsiteX3" fmla="*/ 7522 w 10000"/>
              <a:gd name="connsiteY3" fmla="*/ 477 h 10059"/>
              <a:gd name="connsiteX4" fmla="*/ 10000 w 10000"/>
              <a:gd name="connsiteY4" fmla="*/ 10000 h 10059"/>
              <a:gd name="connsiteX5" fmla="*/ 2450 w 10000"/>
              <a:gd name="connsiteY5" fmla="*/ 10059 h 10059"/>
              <a:gd name="connsiteX6" fmla="*/ 1924 w 10000"/>
              <a:gd name="connsiteY6" fmla="*/ 8122 h 10059"/>
              <a:gd name="connsiteX7" fmla="*/ 0 w 10000"/>
              <a:gd name="connsiteY7" fmla="*/ 1425 h 10059"/>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36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924 w 10000"/>
              <a:gd name="connsiteY6" fmla="*/ 8122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2220 w 10000"/>
              <a:gd name="connsiteY1" fmla="*/ 1425 h 10000"/>
              <a:gd name="connsiteX2" fmla="*/ 5015 w 10000"/>
              <a:gd name="connsiteY2" fmla="*/ 1425 h 10000"/>
              <a:gd name="connsiteX3" fmla="*/ 7522 w 10000"/>
              <a:gd name="connsiteY3" fmla="*/ 477 h 10000"/>
              <a:gd name="connsiteX4" fmla="*/ 10000 w 10000"/>
              <a:gd name="connsiteY4" fmla="*/ 10000 h 10000"/>
              <a:gd name="connsiteX5" fmla="*/ 2270 w 10000"/>
              <a:gd name="connsiteY5" fmla="*/ 9982 h 10000"/>
              <a:gd name="connsiteX6" fmla="*/ 1409 w 10000"/>
              <a:gd name="connsiteY6" fmla="*/ 6996 h 10000"/>
              <a:gd name="connsiteX7" fmla="*/ 0 w 10000"/>
              <a:gd name="connsiteY7" fmla="*/ 1425 h 10000"/>
              <a:gd name="connsiteX0" fmla="*/ 0 w 10000"/>
              <a:gd name="connsiteY0" fmla="*/ 1425 h 10000"/>
              <a:gd name="connsiteX1" fmla="*/ 5015 w 10000"/>
              <a:gd name="connsiteY1" fmla="*/ 1425 h 10000"/>
              <a:gd name="connsiteX2" fmla="*/ 7522 w 10000"/>
              <a:gd name="connsiteY2" fmla="*/ 477 h 10000"/>
              <a:gd name="connsiteX3" fmla="*/ 10000 w 10000"/>
              <a:gd name="connsiteY3" fmla="*/ 10000 h 10000"/>
              <a:gd name="connsiteX4" fmla="*/ 2270 w 10000"/>
              <a:gd name="connsiteY4" fmla="*/ 9982 h 10000"/>
              <a:gd name="connsiteX5" fmla="*/ 1409 w 10000"/>
              <a:gd name="connsiteY5" fmla="*/ 6996 h 10000"/>
              <a:gd name="connsiteX6" fmla="*/ 0 w 10000"/>
              <a:gd name="connsiteY6" fmla="*/ 1425 h 10000"/>
              <a:gd name="connsiteX0" fmla="*/ 0 w 10000"/>
              <a:gd name="connsiteY0" fmla="*/ 1580 h 10155"/>
              <a:gd name="connsiteX1" fmla="*/ 7522 w 10000"/>
              <a:gd name="connsiteY1" fmla="*/ 632 h 10155"/>
              <a:gd name="connsiteX2" fmla="*/ 10000 w 10000"/>
              <a:gd name="connsiteY2" fmla="*/ 10155 h 10155"/>
              <a:gd name="connsiteX3" fmla="*/ 2270 w 10000"/>
              <a:gd name="connsiteY3" fmla="*/ 10137 h 10155"/>
              <a:gd name="connsiteX4" fmla="*/ 1409 w 10000"/>
              <a:gd name="connsiteY4" fmla="*/ 7151 h 10155"/>
              <a:gd name="connsiteX5" fmla="*/ 0 w 10000"/>
              <a:gd name="connsiteY5" fmla="*/ 1580 h 10155"/>
              <a:gd name="connsiteX0" fmla="*/ 1159 w 9501"/>
              <a:gd name="connsiteY0" fmla="*/ 1007 h 10538"/>
              <a:gd name="connsiteX1" fmla="*/ 7023 w 9501"/>
              <a:gd name="connsiteY1" fmla="*/ 1015 h 10538"/>
              <a:gd name="connsiteX2" fmla="*/ 9501 w 9501"/>
              <a:gd name="connsiteY2" fmla="*/ 10538 h 10538"/>
              <a:gd name="connsiteX3" fmla="*/ 1771 w 9501"/>
              <a:gd name="connsiteY3" fmla="*/ 10520 h 10538"/>
              <a:gd name="connsiteX4" fmla="*/ 910 w 9501"/>
              <a:gd name="connsiteY4" fmla="*/ 7534 h 10538"/>
              <a:gd name="connsiteX5" fmla="*/ 1159 w 9501"/>
              <a:gd name="connsiteY5" fmla="*/ 1007 h 10538"/>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956 h 10000"/>
              <a:gd name="connsiteX1" fmla="*/ 7918 w 10526"/>
              <a:gd name="connsiteY1" fmla="*/ 963 h 10000"/>
              <a:gd name="connsiteX2" fmla="*/ 10526 w 10526"/>
              <a:gd name="connsiteY2" fmla="*/ 10000 h 10000"/>
              <a:gd name="connsiteX3" fmla="*/ 2390 w 10526"/>
              <a:gd name="connsiteY3" fmla="*/ 9983 h 10000"/>
              <a:gd name="connsiteX4" fmla="*/ 1484 w 10526"/>
              <a:gd name="connsiteY4" fmla="*/ 7149 h 10000"/>
              <a:gd name="connsiteX5" fmla="*/ 1746 w 10526"/>
              <a:gd name="connsiteY5" fmla="*/ 956 h 10000"/>
              <a:gd name="connsiteX0" fmla="*/ 1746 w 10526"/>
              <a:gd name="connsiteY0" fmla="*/ 645 h 9689"/>
              <a:gd name="connsiteX1" fmla="*/ 7918 w 10526"/>
              <a:gd name="connsiteY1" fmla="*/ 652 h 9689"/>
              <a:gd name="connsiteX2" fmla="*/ 10526 w 10526"/>
              <a:gd name="connsiteY2" fmla="*/ 9689 h 9689"/>
              <a:gd name="connsiteX3" fmla="*/ 2390 w 10526"/>
              <a:gd name="connsiteY3" fmla="*/ 9672 h 9689"/>
              <a:gd name="connsiteX4" fmla="*/ 1484 w 10526"/>
              <a:gd name="connsiteY4" fmla="*/ 6838 h 9689"/>
              <a:gd name="connsiteX5" fmla="*/ 1746 w 10526"/>
              <a:gd name="connsiteY5" fmla="*/ 645 h 9689"/>
              <a:gd name="connsiteX0" fmla="*/ 1659 w 10000"/>
              <a:gd name="connsiteY0" fmla="*/ 665 h 9999"/>
              <a:gd name="connsiteX1" fmla="*/ 7522 w 10000"/>
              <a:gd name="connsiteY1" fmla="*/ 672 h 9999"/>
              <a:gd name="connsiteX2" fmla="*/ 10000 w 10000"/>
              <a:gd name="connsiteY2" fmla="*/ 9999 h 9999"/>
              <a:gd name="connsiteX3" fmla="*/ 2271 w 10000"/>
              <a:gd name="connsiteY3" fmla="*/ 9981 h 9999"/>
              <a:gd name="connsiteX4" fmla="*/ 1410 w 10000"/>
              <a:gd name="connsiteY4" fmla="*/ 7056 h 9999"/>
              <a:gd name="connsiteX5" fmla="*/ 1659 w 10000"/>
              <a:gd name="connsiteY5" fmla="*/ 665 h 9999"/>
              <a:gd name="connsiteX0" fmla="*/ 1659 w 10692"/>
              <a:gd name="connsiteY0" fmla="*/ 609 h 9944"/>
              <a:gd name="connsiteX1" fmla="*/ 10099 w 10692"/>
              <a:gd name="connsiteY1" fmla="*/ 692 h 9944"/>
              <a:gd name="connsiteX2" fmla="*/ 10000 w 10692"/>
              <a:gd name="connsiteY2" fmla="*/ 9944 h 9944"/>
              <a:gd name="connsiteX3" fmla="*/ 2271 w 10692"/>
              <a:gd name="connsiteY3" fmla="*/ 9926 h 9944"/>
              <a:gd name="connsiteX4" fmla="*/ 1410 w 10692"/>
              <a:gd name="connsiteY4" fmla="*/ 7001 h 9944"/>
              <a:gd name="connsiteX5" fmla="*/ 1659 w 10692"/>
              <a:gd name="connsiteY5" fmla="*/ 609 h 9944"/>
              <a:gd name="connsiteX0" fmla="*/ 1552 w 9999"/>
              <a:gd name="connsiteY0" fmla="*/ 0 h 9388"/>
              <a:gd name="connsiteX1" fmla="*/ 9445 w 9999"/>
              <a:gd name="connsiteY1" fmla="*/ 84 h 9388"/>
              <a:gd name="connsiteX2" fmla="*/ 9353 w 9999"/>
              <a:gd name="connsiteY2" fmla="*/ 9388 h 9388"/>
              <a:gd name="connsiteX3" fmla="*/ 2124 w 9999"/>
              <a:gd name="connsiteY3" fmla="*/ 9370 h 9388"/>
              <a:gd name="connsiteX4" fmla="*/ 1319 w 9999"/>
              <a:gd name="connsiteY4" fmla="*/ 6428 h 9388"/>
              <a:gd name="connsiteX5" fmla="*/ 1552 w 9999"/>
              <a:gd name="connsiteY5" fmla="*/ 0 h 9388"/>
              <a:gd name="connsiteX0" fmla="*/ 1552 w 9446"/>
              <a:gd name="connsiteY0" fmla="*/ 0 h 10000"/>
              <a:gd name="connsiteX1" fmla="*/ 9446 w 9446"/>
              <a:gd name="connsiteY1" fmla="*/ 89 h 10000"/>
              <a:gd name="connsiteX2" fmla="*/ 9354 w 9446"/>
              <a:gd name="connsiteY2" fmla="*/ 10000 h 10000"/>
              <a:gd name="connsiteX3" fmla="*/ 2124 w 9446"/>
              <a:gd name="connsiteY3" fmla="*/ 9981 h 10000"/>
              <a:gd name="connsiteX4" fmla="*/ 1319 w 9446"/>
              <a:gd name="connsiteY4" fmla="*/ 6847 h 10000"/>
              <a:gd name="connsiteX5" fmla="*/ 1552 w 9446"/>
              <a:gd name="connsiteY5" fmla="*/ 0 h 10000"/>
              <a:gd name="connsiteX0" fmla="*/ 1643 w 9956"/>
              <a:gd name="connsiteY0" fmla="*/ 24 h 10024"/>
              <a:gd name="connsiteX1" fmla="*/ 9956 w 9956"/>
              <a:gd name="connsiteY1" fmla="*/ 0 h 10024"/>
              <a:gd name="connsiteX2" fmla="*/ 9903 w 9956"/>
              <a:gd name="connsiteY2" fmla="*/ 10024 h 10024"/>
              <a:gd name="connsiteX3" fmla="*/ 2249 w 9956"/>
              <a:gd name="connsiteY3" fmla="*/ 10005 h 10024"/>
              <a:gd name="connsiteX4" fmla="*/ 1396 w 9956"/>
              <a:gd name="connsiteY4" fmla="*/ 6871 h 10024"/>
              <a:gd name="connsiteX5" fmla="*/ 1643 w 9956"/>
              <a:gd name="connsiteY5" fmla="*/ 24 h 10024"/>
              <a:gd name="connsiteX0" fmla="*/ 1650 w 10000"/>
              <a:gd name="connsiteY0" fmla="*/ 24 h 10000"/>
              <a:gd name="connsiteX1" fmla="*/ 10000 w 10000"/>
              <a:gd name="connsiteY1" fmla="*/ 0 h 10000"/>
              <a:gd name="connsiteX2" fmla="*/ 9947 w 10000"/>
              <a:gd name="connsiteY2" fmla="*/ 10000 h 10000"/>
              <a:gd name="connsiteX3" fmla="*/ 2259 w 10000"/>
              <a:gd name="connsiteY3" fmla="*/ 9981 h 10000"/>
              <a:gd name="connsiteX4" fmla="*/ 1402 w 10000"/>
              <a:gd name="connsiteY4" fmla="*/ 6855 h 10000"/>
              <a:gd name="connsiteX5" fmla="*/ 1650 w 10000"/>
              <a:gd name="connsiteY5" fmla="*/ 24 h 10000"/>
              <a:gd name="connsiteX0" fmla="*/ 1707 w 9968"/>
              <a:gd name="connsiteY0" fmla="*/ 0 h 10234"/>
              <a:gd name="connsiteX1" fmla="*/ 9968 w 9968"/>
              <a:gd name="connsiteY1" fmla="*/ 234 h 10234"/>
              <a:gd name="connsiteX2" fmla="*/ 9915 w 9968"/>
              <a:gd name="connsiteY2" fmla="*/ 10234 h 10234"/>
              <a:gd name="connsiteX3" fmla="*/ 2227 w 9968"/>
              <a:gd name="connsiteY3" fmla="*/ 10215 h 10234"/>
              <a:gd name="connsiteX4" fmla="*/ 1370 w 9968"/>
              <a:gd name="connsiteY4" fmla="*/ 7089 h 10234"/>
              <a:gd name="connsiteX5" fmla="*/ 1707 w 9968"/>
              <a:gd name="connsiteY5" fmla="*/ 0 h 10234"/>
              <a:gd name="connsiteX0" fmla="*/ 1682 w 10015"/>
              <a:gd name="connsiteY0" fmla="*/ 0 h 9779"/>
              <a:gd name="connsiteX1" fmla="*/ 10015 w 10015"/>
              <a:gd name="connsiteY1" fmla="*/ 8 h 9779"/>
              <a:gd name="connsiteX2" fmla="*/ 9962 w 10015"/>
              <a:gd name="connsiteY2" fmla="*/ 9779 h 9779"/>
              <a:gd name="connsiteX3" fmla="*/ 2249 w 10015"/>
              <a:gd name="connsiteY3" fmla="*/ 9760 h 9779"/>
              <a:gd name="connsiteX4" fmla="*/ 1389 w 10015"/>
              <a:gd name="connsiteY4" fmla="*/ 6706 h 9779"/>
              <a:gd name="connsiteX5" fmla="*/ 1682 w 10015"/>
              <a:gd name="connsiteY5" fmla="*/ 0 h 9779"/>
              <a:gd name="connsiteX0" fmla="*/ 1679 w 10000"/>
              <a:gd name="connsiteY0" fmla="*/ 0 h 10000"/>
              <a:gd name="connsiteX1" fmla="*/ 10000 w 10000"/>
              <a:gd name="connsiteY1" fmla="*/ 8 h 10000"/>
              <a:gd name="connsiteX2" fmla="*/ 9947 w 10000"/>
              <a:gd name="connsiteY2" fmla="*/ 10000 h 10000"/>
              <a:gd name="connsiteX3" fmla="*/ 2224 w 10000"/>
              <a:gd name="connsiteY3" fmla="*/ 9949 h 10000"/>
              <a:gd name="connsiteX4" fmla="*/ 1387 w 10000"/>
              <a:gd name="connsiteY4" fmla="*/ 6858 h 10000"/>
              <a:gd name="connsiteX5" fmla="*/ 1679 w 10000"/>
              <a:gd name="connsiteY5" fmla="*/ 0 h 10000"/>
              <a:gd name="connsiteX0" fmla="*/ 1679 w 10059"/>
              <a:gd name="connsiteY0" fmla="*/ 0 h 9984"/>
              <a:gd name="connsiteX1" fmla="*/ 10000 w 10059"/>
              <a:gd name="connsiteY1" fmla="*/ 8 h 9984"/>
              <a:gd name="connsiteX2" fmla="*/ 10059 w 10059"/>
              <a:gd name="connsiteY2" fmla="*/ 9984 h 9984"/>
              <a:gd name="connsiteX3" fmla="*/ 2224 w 10059"/>
              <a:gd name="connsiteY3" fmla="*/ 9949 h 9984"/>
              <a:gd name="connsiteX4" fmla="*/ 1387 w 10059"/>
              <a:gd name="connsiteY4" fmla="*/ 6858 h 9984"/>
              <a:gd name="connsiteX5" fmla="*/ 1679 w 10059"/>
              <a:gd name="connsiteY5" fmla="*/ 0 h 9984"/>
              <a:gd name="connsiteX0" fmla="*/ 1669 w 10244"/>
              <a:gd name="connsiteY0" fmla="*/ 0 h 10016"/>
              <a:gd name="connsiteX1" fmla="*/ 9941 w 10244"/>
              <a:gd name="connsiteY1" fmla="*/ 8 h 10016"/>
              <a:gd name="connsiteX2" fmla="*/ 10244 w 10244"/>
              <a:gd name="connsiteY2" fmla="*/ 10016 h 10016"/>
              <a:gd name="connsiteX3" fmla="*/ 2211 w 10244"/>
              <a:gd name="connsiteY3" fmla="*/ 9965 h 10016"/>
              <a:gd name="connsiteX4" fmla="*/ 1379 w 10244"/>
              <a:gd name="connsiteY4" fmla="*/ 6869 h 10016"/>
              <a:gd name="connsiteX5" fmla="*/ 1669 w 10244"/>
              <a:gd name="connsiteY5" fmla="*/ 0 h 10016"/>
              <a:gd name="connsiteX0" fmla="*/ 1669 w 9978"/>
              <a:gd name="connsiteY0" fmla="*/ 0 h 9984"/>
              <a:gd name="connsiteX1" fmla="*/ 9941 w 9978"/>
              <a:gd name="connsiteY1" fmla="*/ 8 h 9984"/>
              <a:gd name="connsiteX2" fmla="*/ 9978 w 9978"/>
              <a:gd name="connsiteY2" fmla="*/ 9984 h 9984"/>
              <a:gd name="connsiteX3" fmla="*/ 2211 w 9978"/>
              <a:gd name="connsiteY3" fmla="*/ 9965 h 9984"/>
              <a:gd name="connsiteX4" fmla="*/ 1379 w 9978"/>
              <a:gd name="connsiteY4" fmla="*/ 6869 h 9984"/>
              <a:gd name="connsiteX5" fmla="*/ 1669 w 9978"/>
              <a:gd name="connsiteY5" fmla="*/ 0 h 9984"/>
              <a:gd name="connsiteX0" fmla="*/ 1673 w 10000"/>
              <a:gd name="connsiteY0" fmla="*/ 0 h 10000"/>
              <a:gd name="connsiteX1" fmla="*/ 9963 w 10000"/>
              <a:gd name="connsiteY1" fmla="*/ 8 h 10000"/>
              <a:gd name="connsiteX2" fmla="*/ 10000 w 10000"/>
              <a:gd name="connsiteY2" fmla="*/ 10000 h 10000"/>
              <a:gd name="connsiteX3" fmla="*/ 2216 w 10000"/>
              <a:gd name="connsiteY3" fmla="*/ 9981 h 10000"/>
              <a:gd name="connsiteX4" fmla="*/ 1382 w 10000"/>
              <a:gd name="connsiteY4" fmla="*/ 6880 h 10000"/>
              <a:gd name="connsiteX5" fmla="*/ 1673 w 10000"/>
              <a:gd name="connsiteY5" fmla="*/ 0 h 10000"/>
              <a:gd name="connsiteX0" fmla="*/ 1673 w 10000"/>
              <a:gd name="connsiteY0" fmla="*/ 0 h 10002"/>
              <a:gd name="connsiteX1" fmla="*/ 9963 w 10000"/>
              <a:gd name="connsiteY1" fmla="*/ 8 h 10002"/>
              <a:gd name="connsiteX2" fmla="*/ 10000 w 10000"/>
              <a:gd name="connsiteY2" fmla="*/ 10000 h 10002"/>
              <a:gd name="connsiteX3" fmla="*/ 2216 w 10000"/>
              <a:gd name="connsiteY3" fmla="*/ 10002 h 10002"/>
              <a:gd name="connsiteX4" fmla="*/ 1382 w 10000"/>
              <a:gd name="connsiteY4" fmla="*/ 6880 h 10002"/>
              <a:gd name="connsiteX5" fmla="*/ 1673 w 10000"/>
              <a:gd name="connsiteY5" fmla="*/ 0 h 10002"/>
              <a:gd name="connsiteX0" fmla="*/ 1673 w 10000"/>
              <a:gd name="connsiteY0" fmla="*/ 5 h 10007"/>
              <a:gd name="connsiteX1" fmla="*/ 9998 w 10000"/>
              <a:gd name="connsiteY1" fmla="*/ 0 h 10007"/>
              <a:gd name="connsiteX2" fmla="*/ 10000 w 10000"/>
              <a:gd name="connsiteY2" fmla="*/ 10005 h 10007"/>
              <a:gd name="connsiteX3" fmla="*/ 2216 w 10000"/>
              <a:gd name="connsiteY3" fmla="*/ 10007 h 10007"/>
              <a:gd name="connsiteX4" fmla="*/ 1382 w 10000"/>
              <a:gd name="connsiteY4" fmla="*/ 6885 h 10007"/>
              <a:gd name="connsiteX5" fmla="*/ 1673 w 10000"/>
              <a:gd name="connsiteY5" fmla="*/ 5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7">
                <a:moveTo>
                  <a:pt x="1673" y="5"/>
                </a:moveTo>
                <a:lnTo>
                  <a:pt x="9998" y="0"/>
                </a:lnTo>
                <a:cubicBezTo>
                  <a:pt x="9999" y="1652"/>
                  <a:pt x="10000" y="9456"/>
                  <a:pt x="10000" y="10005"/>
                </a:cubicBezTo>
                <a:lnTo>
                  <a:pt x="2216" y="10007"/>
                </a:lnTo>
                <a:cubicBezTo>
                  <a:pt x="2330" y="9070"/>
                  <a:pt x="2232" y="8409"/>
                  <a:pt x="1382" y="6885"/>
                </a:cubicBezTo>
                <a:cubicBezTo>
                  <a:pt x="-1046" y="2499"/>
                  <a:pt x="162" y="1710"/>
                  <a:pt x="1673" y="5"/>
                </a:cubicBezTo>
                <a:close/>
              </a:path>
            </a:pathLst>
          </a:custGeom>
        </p:spPr>
      </p:pic>
    </p:spTree>
    <p:extLst>
      <p:ext uri="{BB962C8B-B14F-4D97-AF65-F5344CB8AC3E}">
        <p14:creationId xmlns:p14="http://schemas.microsoft.com/office/powerpoint/2010/main" val="3463857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9B68C-62A3-215E-8573-4653188036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547D0B-7077-F172-7ABF-C52292898A7F}"/>
              </a:ext>
            </a:extLst>
          </p:cNvPr>
          <p:cNvSpPr>
            <a:spLocks noGrp="1"/>
          </p:cNvSpPr>
          <p:nvPr>
            <p:ph type="ctrTitle"/>
          </p:nvPr>
        </p:nvSpPr>
        <p:spPr>
          <a:xfrm>
            <a:off x="551233" y="2233437"/>
            <a:ext cx="6219217" cy="2387600"/>
          </a:xfrm>
        </p:spPr>
        <p:txBody>
          <a:bodyPr>
            <a:normAutofit/>
          </a:bodyPr>
          <a:lstStyle/>
          <a:p>
            <a:br>
              <a:rPr lang="es-ES_tradnl" dirty="0"/>
            </a:br>
            <a:r>
              <a:rPr lang="es-ES" dirty="0"/>
              <a:t>CDI con Alemania</a:t>
            </a:r>
            <a:br>
              <a:rPr lang="en-US" dirty="0"/>
            </a:br>
            <a:endParaRPr lang="es-ES_tradnl" dirty="0"/>
          </a:p>
        </p:txBody>
      </p:sp>
      <p:sp>
        <p:nvSpPr>
          <p:cNvPr id="4" name="Subtitle 3">
            <a:extLst>
              <a:ext uri="{FF2B5EF4-FFF2-40B4-BE49-F238E27FC236}">
                <a16:creationId xmlns:a16="http://schemas.microsoft.com/office/drawing/2014/main" id="{42D4D29B-F3EB-9E0A-4CC8-E41F1F7DF6B8}"/>
              </a:ext>
            </a:extLst>
          </p:cNvPr>
          <p:cNvSpPr>
            <a:spLocks noGrp="1"/>
          </p:cNvSpPr>
          <p:nvPr>
            <p:ph type="subTitle" idx="1"/>
          </p:nvPr>
        </p:nvSpPr>
        <p:spPr/>
        <p:txBody>
          <a:bodyPr/>
          <a:lstStyle/>
          <a:p>
            <a:r>
              <a:rPr lang="es-ES_tradnl" dirty="0"/>
              <a:t>Subtítulo</a:t>
            </a:r>
          </a:p>
        </p:txBody>
      </p:sp>
      <p:pic>
        <p:nvPicPr>
          <p:cNvPr id="5" name="Marcador de posición de imagen 13">
            <a:extLst>
              <a:ext uri="{FF2B5EF4-FFF2-40B4-BE49-F238E27FC236}">
                <a16:creationId xmlns:a16="http://schemas.microsoft.com/office/drawing/2014/main" id="{EBF420DA-0C2A-DF3C-CA17-4243655705C8}"/>
              </a:ext>
            </a:extLst>
          </p:cNvPr>
          <p:cNvPicPr>
            <a:picLocks noGrp="1" noChangeAspect="1"/>
          </p:cNvPicPr>
          <p:nvPr>
            <p:ph type="pic" sz="quarter" idx="13"/>
          </p:nvPr>
        </p:nvPicPr>
        <p:blipFill>
          <a:blip r:embed="rId2"/>
          <a:srcRect l="28180" r="28180"/>
          <a:stretch/>
        </p:blipFill>
        <p:spPr/>
      </p:pic>
    </p:spTree>
    <p:extLst>
      <p:ext uri="{BB962C8B-B14F-4D97-AF65-F5344CB8AC3E}">
        <p14:creationId xmlns:p14="http://schemas.microsoft.com/office/powerpoint/2010/main" val="1046734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568FE-F0C7-7EAC-78B2-EDC8E40288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74D0F-BC20-54DB-8024-23BCA23D1789}"/>
              </a:ext>
            </a:extLst>
          </p:cNvPr>
          <p:cNvSpPr>
            <a:spLocks noGrp="1"/>
          </p:cNvSpPr>
          <p:nvPr>
            <p:ph type="title"/>
          </p:nvPr>
        </p:nvSpPr>
        <p:spPr>
          <a:xfrm>
            <a:off x="838200" y="365125"/>
            <a:ext cx="10515600" cy="1325563"/>
          </a:xfrm>
        </p:spPr>
        <p:txBody>
          <a:bodyPr anchor="ctr">
            <a:normAutofit/>
          </a:bodyPr>
          <a:lstStyle/>
          <a:p>
            <a:r>
              <a:rPr lang="es-ES_tradnl" dirty="0"/>
              <a:t>CDI con Alemania</a:t>
            </a:r>
          </a:p>
        </p:txBody>
      </p:sp>
      <p:sp>
        <p:nvSpPr>
          <p:cNvPr id="4" name="Marcador de contenido 3">
            <a:extLst>
              <a:ext uri="{FF2B5EF4-FFF2-40B4-BE49-F238E27FC236}">
                <a16:creationId xmlns:a16="http://schemas.microsoft.com/office/drawing/2014/main" id="{B26693FF-064F-2649-A0CE-AB598D1B6C29}"/>
              </a:ext>
            </a:extLst>
          </p:cNvPr>
          <p:cNvSpPr>
            <a:spLocks noGrp="1"/>
          </p:cNvSpPr>
          <p:nvPr>
            <p:ph sz="half" idx="1"/>
          </p:nvPr>
        </p:nvSpPr>
        <p:spPr>
          <a:xfrm>
            <a:off x="838200" y="1355725"/>
            <a:ext cx="10515600" cy="4351338"/>
          </a:xfrm>
        </p:spPr>
        <p:txBody>
          <a:bodyPr/>
          <a:lstStyle/>
          <a:p>
            <a:r>
              <a:rPr lang="es-419" b="1"/>
              <a:t>Firma: </a:t>
            </a:r>
            <a:r>
              <a:rPr lang="es-419"/>
              <a:t>13 de febrero de 2014/MC OCDE.</a:t>
            </a:r>
            <a:endParaRPr lang="es-419" b="1"/>
          </a:p>
          <a:p>
            <a:pPr marL="0" indent="0">
              <a:buNone/>
            </a:pPr>
            <a:endParaRPr lang="es-419" b="1"/>
          </a:p>
          <a:p>
            <a:endParaRPr lang="es-419"/>
          </a:p>
          <a:p>
            <a:endParaRPr lang="es-419"/>
          </a:p>
        </p:txBody>
      </p:sp>
      <p:graphicFrame>
        <p:nvGraphicFramePr>
          <p:cNvPr id="3" name="Tabla 2">
            <a:extLst>
              <a:ext uri="{FF2B5EF4-FFF2-40B4-BE49-F238E27FC236}">
                <a16:creationId xmlns:a16="http://schemas.microsoft.com/office/drawing/2014/main" id="{4DED181C-FB1C-2456-DBF4-09EBAECD2093}"/>
              </a:ext>
            </a:extLst>
          </p:cNvPr>
          <p:cNvGraphicFramePr>
            <a:graphicFrameLocks noGrp="1"/>
          </p:cNvGraphicFramePr>
          <p:nvPr>
            <p:extLst>
              <p:ext uri="{D42A27DB-BD31-4B8C-83A1-F6EECF244321}">
                <p14:modId xmlns:p14="http://schemas.microsoft.com/office/powerpoint/2010/main" val="1935291926"/>
              </p:ext>
            </p:extLst>
          </p:nvPr>
        </p:nvGraphicFramePr>
        <p:xfrm>
          <a:off x="1103604" y="1914843"/>
          <a:ext cx="9984792" cy="4490720"/>
        </p:xfrm>
        <a:graphic>
          <a:graphicData uri="http://schemas.openxmlformats.org/drawingml/2006/table">
            <a:tbl>
              <a:tblPr firstRow="1" bandRow="1">
                <a:tableStyleId>{5C22544A-7EE6-4342-B048-85BDC9FD1C3A}</a:tableStyleId>
              </a:tblPr>
              <a:tblGrid>
                <a:gridCol w="1488492">
                  <a:extLst>
                    <a:ext uri="{9D8B030D-6E8A-4147-A177-3AD203B41FA5}">
                      <a16:colId xmlns:a16="http://schemas.microsoft.com/office/drawing/2014/main" val="3804939939"/>
                    </a:ext>
                  </a:extLst>
                </a:gridCol>
                <a:gridCol w="8496300">
                  <a:extLst>
                    <a:ext uri="{9D8B030D-6E8A-4147-A177-3AD203B41FA5}">
                      <a16:colId xmlns:a16="http://schemas.microsoft.com/office/drawing/2014/main" val="2438618777"/>
                    </a:ext>
                  </a:extLst>
                </a:gridCol>
              </a:tblGrid>
              <a:tr h="370840">
                <a:tc>
                  <a:txBody>
                    <a:bodyPr/>
                    <a:lstStyle/>
                    <a:p>
                      <a:pPr algn="ctr"/>
                      <a:r>
                        <a:rPr lang="es-419"/>
                        <a:t>Renta</a:t>
                      </a:r>
                    </a:p>
                  </a:txBody>
                  <a:tcPr/>
                </a:tc>
                <a:tc>
                  <a:txBody>
                    <a:bodyPr/>
                    <a:lstStyle/>
                    <a:p>
                      <a:pPr algn="ctr"/>
                      <a:r>
                        <a:rPr lang="es-419"/>
                        <a:t>Retención en Fuente</a:t>
                      </a:r>
                    </a:p>
                  </a:txBody>
                  <a:tcPr/>
                </a:tc>
                <a:extLst>
                  <a:ext uri="{0D108BD9-81ED-4DB2-BD59-A6C34878D82A}">
                    <a16:rowId xmlns:a16="http://schemas.microsoft.com/office/drawing/2014/main" val="3732825701"/>
                  </a:ext>
                </a:extLst>
              </a:tr>
              <a:tr h="370840">
                <a:tc>
                  <a:txBody>
                    <a:bodyPr/>
                    <a:lstStyle/>
                    <a:p>
                      <a:pPr algn="ctr"/>
                      <a:r>
                        <a:rPr lang="es-419"/>
                        <a:t>Dividendos</a:t>
                      </a:r>
                    </a:p>
                  </a:txBody>
                  <a:tcPr/>
                </a:tc>
                <a:tc>
                  <a:txBody>
                    <a:bodyPr/>
                    <a:lstStyle/>
                    <a:p>
                      <a:pPr marL="285750" indent="-285750" algn="just">
                        <a:buFont typeface="Wingdings" pitchFamily="2" charset="2"/>
                        <a:buChar char="ü"/>
                      </a:pPr>
                      <a:r>
                        <a:rPr lang="es-419"/>
                        <a:t>5% del monto bruto de los dividendos, si el beneficiario es una compañía (excluidos los consorcios) que posea directamente al menos 20 por ciento del capital de la compañía que paga los dividendos</a:t>
                      </a:r>
                    </a:p>
                    <a:p>
                      <a:pPr marL="285750" indent="-285750" algn="just">
                        <a:buFont typeface="Wingdings" pitchFamily="2" charset="2"/>
                        <a:buChar char="ü"/>
                      </a:pPr>
                      <a:r>
                        <a:rPr lang="es-419" sz="1800" b="0" i="0" u="none" strike="noStrike" kern="1200">
                          <a:solidFill>
                            <a:schemeClr val="dk1"/>
                          </a:solidFill>
                          <a:effectLst/>
                          <a:latin typeface="+mn-lt"/>
                          <a:ea typeface="+mn-ea"/>
                          <a:cs typeface="+mn-cs"/>
                        </a:rPr>
                        <a:t>15% en los demás casos</a:t>
                      </a:r>
                      <a:endParaRPr lang="es-419"/>
                    </a:p>
                  </a:txBody>
                  <a:tcPr/>
                </a:tc>
                <a:extLst>
                  <a:ext uri="{0D108BD9-81ED-4DB2-BD59-A6C34878D82A}">
                    <a16:rowId xmlns:a16="http://schemas.microsoft.com/office/drawing/2014/main" val="1803390141"/>
                  </a:ext>
                </a:extLst>
              </a:tr>
              <a:tr h="778001">
                <a:tc>
                  <a:txBody>
                    <a:bodyPr/>
                    <a:lstStyle/>
                    <a:p>
                      <a:pPr algn="ctr"/>
                      <a:r>
                        <a:rPr lang="es-419"/>
                        <a:t>Intereses</a:t>
                      </a:r>
                    </a:p>
                  </a:txBody>
                  <a:tcPr/>
                </a:tc>
                <a:tc>
                  <a:txBody>
                    <a:bodyPr/>
                    <a:lstStyle/>
                    <a:p>
                      <a:pPr marL="285750" indent="-285750" algn="just">
                        <a:buFont typeface="Wingdings" pitchFamily="2" charset="2"/>
                        <a:buChar char="ü"/>
                      </a:pPr>
                      <a:r>
                        <a:rPr lang="es-419" dirty="0"/>
                        <a:t>5% General</a:t>
                      </a:r>
                    </a:p>
                    <a:p>
                      <a:pPr marL="285750" indent="-285750" algn="just">
                        <a:buFont typeface="Wingdings" pitchFamily="2" charset="2"/>
                        <a:buChar char="ü"/>
                      </a:pPr>
                      <a:r>
                        <a:rPr lang="es-419" dirty="0"/>
                        <a:t>los intereses procedentes de la República Federal de Alemania y pagados al Gobierno de Costa Rica deberán estar exentos de impuestos alemanes</a:t>
                      </a:r>
                    </a:p>
                    <a:p>
                      <a:pPr marL="285750" indent="-285750" algn="just">
                        <a:buFont typeface="Wingdings" pitchFamily="2" charset="2"/>
                        <a:buChar char="ü"/>
                      </a:pPr>
                      <a:r>
                        <a:rPr lang="es-419" sz="1800" b="0" i="0" u="none" strike="noStrike" kern="1200" dirty="0">
                          <a:solidFill>
                            <a:schemeClr val="dk1"/>
                          </a:solidFill>
                          <a:effectLst/>
                          <a:latin typeface="+mn-lt"/>
                          <a:ea typeface="+mn-ea"/>
                          <a:cs typeface="+mn-cs"/>
                        </a:rPr>
                        <a:t>Los intereses procedentes de Costa Rica y pagados en consideración a un préstamo garantizado por  la  República  Federal de  Alemania , con respecto a la exportación o inversión   extranjera  directa  o pagados al Gobierno de la República Federal de Alemania,  al Deutsche Bundesbank , al Kreditanstalt für Wiederaufbau o a la Deutsche lnvestitions- und Entwicklungsgesellschaft , deberán estar exentos de los impuestos costarricenses .</a:t>
                      </a:r>
                      <a:endParaRPr lang="es-419" dirty="0"/>
                    </a:p>
                  </a:txBody>
                  <a:tcPr/>
                </a:tc>
                <a:extLst>
                  <a:ext uri="{0D108BD9-81ED-4DB2-BD59-A6C34878D82A}">
                    <a16:rowId xmlns:a16="http://schemas.microsoft.com/office/drawing/2014/main" val="1942394879"/>
                  </a:ext>
                </a:extLst>
              </a:tr>
              <a:tr h="370840">
                <a:tc>
                  <a:txBody>
                    <a:bodyPr/>
                    <a:lstStyle/>
                    <a:p>
                      <a:pPr algn="ctr"/>
                      <a:r>
                        <a:rPr lang="es-419"/>
                        <a:t>Cánones</a:t>
                      </a:r>
                    </a:p>
                  </a:txBody>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s-419"/>
                        <a:t>10% General</a:t>
                      </a:r>
                      <a:r>
                        <a:rPr lang="es-419" dirty="0"/>
                        <a:t> </a:t>
                      </a:r>
                      <a:endParaRPr lang="es-419"/>
                    </a:p>
                  </a:txBody>
                  <a:tcPr/>
                </a:tc>
                <a:extLst>
                  <a:ext uri="{0D108BD9-81ED-4DB2-BD59-A6C34878D82A}">
                    <a16:rowId xmlns:a16="http://schemas.microsoft.com/office/drawing/2014/main" val="3771093214"/>
                  </a:ext>
                </a:extLst>
              </a:tr>
            </a:tbl>
          </a:graphicData>
        </a:graphic>
      </p:graphicFrame>
    </p:spTree>
    <p:extLst>
      <p:ext uri="{BB962C8B-B14F-4D97-AF65-F5344CB8AC3E}">
        <p14:creationId xmlns:p14="http://schemas.microsoft.com/office/powerpoint/2010/main" val="2856956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276C2-A75D-4609-AB13-BA6523C496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FFFA9-DF5E-94D1-FF09-142FBFBC8558}"/>
              </a:ext>
            </a:extLst>
          </p:cNvPr>
          <p:cNvSpPr>
            <a:spLocks noGrp="1"/>
          </p:cNvSpPr>
          <p:nvPr>
            <p:ph type="title"/>
          </p:nvPr>
        </p:nvSpPr>
        <p:spPr>
          <a:xfrm>
            <a:off x="838200" y="365125"/>
            <a:ext cx="10515600" cy="1325563"/>
          </a:xfrm>
        </p:spPr>
        <p:txBody>
          <a:bodyPr anchor="ctr">
            <a:normAutofit/>
          </a:bodyPr>
          <a:lstStyle/>
          <a:p>
            <a:r>
              <a:rPr lang="es-ES_tradnl" dirty="0"/>
              <a:t>CDI con Alemania</a:t>
            </a:r>
          </a:p>
        </p:txBody>
      </p:sp>
      <p:sp>
        <p:nvSpPr>
          <p:cNvPr id="4" name="Marcador de contenido 3">
            <a:extLst>
              <a:ext uri="{FF2B5EF4-FFF2-40B4-BE49-F238E27FC236}">
                <a16:creationId xmlns:a16="http://schemas.microsoft.com/office/drawing/2014/main" id="{10FEAF93-417B-C854-4105-D7D78CE1A012}"/>
              </a:ext>
            </a:extLst>
          </p:cNvPr>
          <p:cNvSpPr>
            <a:spLocks noGrp="1"/>
          </p:cNvSpPr>
          <p:nvPr>
            <p:ph sz="half" idx="1"/>
          </p:nvPr>
        </p:nvSpPr>
        <p:spPr/>
        <p:txBody>
          <a:bodyPr>
            <a:normAutofit/>
          </a:bodyPr>
          <a:lstStyle/>
          <a:p>
            <a:pPr marL="0" indent="0">
              <a:buNone/>
            </a:pPr>
            <a:r>
              <a:rPr lang="es-419" b="0" i="0" u="none" strike="noStrike">
                <a:solidFill>
                  <a:srgbClr val="000000"/>
                </a:solidFill>
                <a:effectLst/>
                <a:latin typeface="Verdana!important"/>
              </a:rPr>
              <a:t>Artículo 23</a:t>
            </a:r>
          </a:p>
          <a:p>
            <a:pPr marL="0" indent="0" algn="ctr">
              <a:buNone/>
            </a:pPr>
            <a:br>
              <a:rPr lang="es-419"/>
            </a:br>
            <a:r>
              <a:rPr lang="es-419" sz="2100" kern="100">
                <a:latin typeface="Aptos" panose="020B0004020202020204" pitchFamily="34" charset="0"/>
                <a:cs typeface="Times New Roman" panose="02020603050405020304" pitchFamily="18" charset="0"/>
              </a:rPr>
              <a:t>Evitación de la Doble Imposición en el Estado de Residencia</a:t>
            </a:r>
            <a:br>
              <a:rPr lang="es-419" sz="2100" kern="100">
                <a:latin typeface="Aptos" panose="020B0004020202020204" pitchFamily="34" charset="0"/>
                <a:cs typeface="Times New Roman" panose="02020603050405020304" pitchFamily="18" charset="0"/>
              </a:rPr>
            </a:br>
            <a:br>
              <a:rPr lang="es-419" sz="2100" kern="100">
                <a:latin typeface="Aptos" panose="020B0004020202020204" pitchFamily="34" charset="0"/>
                <a:cs typeface="Times New Roman" panose="02020603050405020304" pitchFamily="18" charset="0"/>
              </a:rPr>
            </a:br>
            <a:r>
              <a:rPr lang="es-419" sz="2100" kern="100">
                <a:latin typeface="Aptos" panose="020B0004020202020204" pitchFamily="34" charset="0"/>
                <a:cs typeface="Times New Roman" panose="02020603050405020304" pitchFamily="18" charset="0"/>
              </a:rPr>
              <a:t>(1) La imposición deberá ser determinada , en el caso de un residente de la República Federal de Alemania, como se indica a continuación :</a:t>
            </a:r>
          </a:p>
          <a:p>
            <a:pPr marL="401955" indent="0" algn="just">
              <a:buNone/>
            </a:pPr>
            <a:r>
              <a:rPr lang="es-419" sz="2100" kern="100">
                <a:latin typeface="Aptos" panose="020B0004020202020204" pitchFamily="34" charset="0"/>
                <a:cs typeface="Times New Roman" panose="02020603050405020304" pitchFamily="18" charset="0"/>
              </a:rPr>
              <a:t>a) A menos que se permita crédito por impuestos extranjeros bajo el sub-párrafo b), se </a:t>
            </a:r>
            <a:r>
              <a:rPr lang="es-419" sz="2100" kern="100">
                <a:highlight>
                  <a:srgbClr val="FFFF00"/>
                </a:highlight>
                <a:latin typeface="Aptos" panose="020B0004020202020204" pitchFamily="34" charset="0"/>
                <a:cs typeface="Times New Roman" panose="02020603050405020304" pitchFamily="18" charset="0"/>
              </a:rPr>
              <a:t>deberán eximir de la base de imposición alemana cualquier parte de las rentas que se origine en la República de Costa Rica  y cualquier componente del patrimonio ubicado dentro de la República de Costa Rica la cual, de acuerdo a este Acuerdo, pueda someterse a imposición en la República de Costa Rica.</a:t>
            </a:r>
          </a:p>
          <a:p>
            <a:pPr marL="0" indent="0">
              <a:buNone/>
            </a:pPr>
            <a:endParaRPr lang="es-419"/>
          </a:p>
          <a:p>
            <a:endParaRPr lang="es-419"/>
          </a:p>
        </p:txBody>
      </p:sp>
    </p:spTree>
    <p:extLst>
      <p:ext uri="{BB962C8B-B14F-4D97-AF65-F5344CB8AC3E}">
        <p14:creationId xmlns:p14="http://schemas.microsoft.com/office/powerpoint/2010/main" val="3362273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ADD8F-17DF-96A2-D073-634375060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C66E9F-101B-6BAA-ED01-D8428721F225}"/>
              </a:ext>
            </a:extLst>
          </p:cNvPr>
          <p:cNvSpPr>
            <a:spLocks noGrp="1"/>
          </p:cNvSpPr>
          <p:nvPr>
            <p:ph type="title"/>
          </p:nvPr>
        </p:nvSpPr>
        <p:spPr>
          <a:xfrm>
            <a:off x="838200" y="365125"/>
            <a:ext cx="10515600" cy="1325563"/>
          </a:xfrm>
        </p:spPr>
        <p:txBody>
          <a:bodyPr anchor="ctr">
            <a:normAutofit/>
          </a:bodyPr>
          <a:lstStyle/>
          <a:p>
            <a:r>
              <a:rPr lang="es-ES_tradnl" dirty="0"/>
              <a:t>CDI con Alemania</a:t>
            </a:r>
          </a:p>
        </p:txBody>
      </p:sp>
      <p:sp>
        <p:nvSpPr>
          <p:cNvPr id="4" name="Marcador de contenido 3">
            <a:extLst>
              <a:ext uri="{FF2B5EF4-FFF2-40B4-BE49-F238E27FC236}">
                <a16:creationId xmlns:a16="http://schemas.microsoft.com/office/drawing/2014/main" id="{C70755F3-33EB-80A8-A3B6-88F008CE9C8D}"/>
              </a:ext>
            </a:extLst>
          </p:cNvPr>
          <p:cNvSpPr>
            <a:spLocks noGrp="1"/>
          </p:cNvSpPr>
          <p:nvPr>
            <p:ph sz="half" idx="1"/>
          </p:nvPr>
        </p:nvSpPr>
        <p:spPr/>
        <p:txBody>
          <a:bodyPr>
            <a:normAutofit fontScale="92500"/>
          </a:bodyPr>
          <a:lstStyle/>
          <a:p>
            <a:pPr marL="0" indent="0">
              <a:buNone/>
            </a:pPr>
            <a:r>
              <a:rPr lang="es-419" b="0" i="0" u="none" strike="noStrike">
                <a:solidFill>
                  <a:srgbClr val="000000"/>
                </a:solidFill>
                <a:effectLst/>
                <a:latin typeface="Verdana!important"/>
              </a:rPr>
              <a:t>Artículo 23</a:t>
            </a:r>
          </a:p>
          <a:p>
            <a:pPr marL="0" indent="0" algn="ctr">
              <a:buNone/>
            </a:pPr>
            <a:br>
              <a:rPr lang="es-419"/>
            </a:br>
            <a:r>
              <a:rPr lang="es-419" sz="2100" kern="100">
                <a:latin typeface="Aptos" panose="020B0004020202020204" pitchFamily="34" charset="0"/>
                <a:cs typeface="Times New Roman" panose="02020603050405020304" pitchFamily="18" charset="0"/>
              </a:rPr>
              <a:t>Evitación de la Doble Imposición en el Estado de Residencia</a:t>
            </a:r>
            <a:br>
              <a:rPr lang="es-419" sz="2100" kern="100">
                <a:latin typeface="Aptos" panose="020B0004020202020204" pitchFamily="34" charset="0"/>
                <a:cs typeface="Times New Roman" panose="02020603050405020304" pitchFamily="18" charset="0"/>
              </a:rPr>
            </a:br>
            <a:br>
              <a:rPr lang="es-419" sz="2100" kern="100">
                <a:latin typeface="Aptos" panose="020B0004020202020204" pitchFamily="34" charset="0"/>
                <a:cs typeface="Times New Roman" panose="02020603050405020304" pitchFamily="18" charset="0"/>
              </a:rPr>
            </a:br>
            <a:r>
              <a:rPr lang="es-419" sz="2100" kern="100">
                <a:latin typeface="Aptos" panose="020B0004020202020204" pitchFamily="34" charset="0"/>
                <a:cs typeface="Times New Roman" panose="02020603050405020304" pitchFamily="18" charset="0"/>
              </a:rPr>
              <a:t>(2) Los impuestos deberán ser determinados en el caso de un residente de la República de Costa Rica de la siguiente manera:</a:t>
            </a:r>
          </a:p>
          <a:p>
            <a:pPr marL="0" indent="0" algn="ctr">
              <a:buNone/>
            </a:pPr>
            <a:endParaRPr lang="es-419" sz="2100" kern="100">
              <a:latin typeface="Aptos" panose="020B0004020202020204" pitchFamily="34" charset="0"/>
              <a:cs typeface="Times New Roman" panose="02020603050405020304" pitchFamily="18" charset="0"/>
            </a:endParaRPr>
          </a:p>
          <a:p>
            <a:pPr marL="0" indent="0" algn="just">
              <a:buNone/>
            </a:pPr>
            <a:r>
              <a:rPr lang="es-419" sz="2100" kern="100">
                <a:latin typeface="Aptos" panose="020B0004020202020204" pitchFamily="34" charset="0"/>
                <a:cs typeface="Times New Roman" panose="02020603050405020304" pitchFamily="18" charset="0"/>
              </a:rPr>
              <a:t>Cuando un residente de la República de Costa Rica reciba rentas procedentes de la República Federal de Alemania, las cuales son sometidas a imposición en la República Federal de Alemania bajo las leyes de la República Federal de Alemania , según las disposiciones de este Acuerdo, con respecto a esa renta, </a:t>
            </a:r>
            <a:r>
              <a:rPr lang="es-419" sz="2100" kern="100">
                <a:highlight>
                  <a:srgbClr val="FFFF00"/>
                </a:highlight>
                <a:latin typeface="Aptos" panose="020B0004020202020204" pitchFamily="34" charset="0"/>
                <a:cs typeface="Times New Roman" panose="02020603050405020304" pitchFamily="18" charset="0"/>
              </a:rPr>
              <a:t>se permite el crédito por el monto de los impuestos alemanes pagables contra los impuestos pagables en Costa Rica, impuestos sobre el residente. Sin embargo, el monto del crédito no deberá exceder la porción del impuesto costarricense, como es estimado antes del crédito otorgado, el cual apropiado para dichas rentas.</a:t>
            </a:r>
            <a:endParaRPr lang="es-419">
              <a:highlight>
                <a:srgbClr val="FFFF00"/>
              </a:highlight>
            </a:endParaRPr>
          </a:p>
          <a:p>
            <a:endParaRPr lang="es-419"/>
          </a:p>
        </p:txBody>
      </p:sp>
    </p:spTree>
    <p:extLst>
      <p:ext uri="{BB962C8B-B14F-4D97-AF65-F5344CB8AC3E}">
        <p14:creationId xmlns:p14="http://schemas.microsoft.com/office/powerpoint/2010/main" val="2320254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14F4A-FB88-9006-72E5-BE6A88728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3F1508-AA6C-9D6A-8BC9-3CF5B3FB2052}"/>
              </a:ext>
            </a:extLst>
          </p:cNvPr>
          <p:cNvSpPr>
            <a:spLocks noGrp="1"/>
          </p:cNvSpPr>
          <p:nvPr>
            <p:ph type="title"/>
          </p:nvPr>
        </p:nvSpPr>
        <p:spPr>
          <a:xfrm>
            <a:off x="838200" y="365125"/>
            <a:ext cx="10515600" cy="1325563"/>
          </a:xfrm>
        </p:spPr>
        <p:txBody>
          <a:bodyPr anchor="ctr">
            <a:normAutofit/>
          </a:bodyPr>
          <a:lstStyle/>
          <a:p>
            <a:r>
              <a:rPr lang="es-ES_tradnl" dirty="0"/>
              <a:t>CDI con Alemania</a:t>
            </a:r>
          </a:p>
        </p:txBody>
      </p:sp>
      <p:sp>
        <p:nvSpPr>
          <p:cNvPr id="4" name="Marcador de contenido 3">
            <a:extLst>
              <a:ext uri="{FF2B5EF4-FFF2-40B4-BE49-F238E27FC236}">
                <a16:creationId xmlns:a16="http://schemas.microsoft.com/office/drawing/2014/main" id="{6F41CE53-8263-1A6D-7AE7-8C2B65003752}"/>
              </a:ext>
            </a:extLst>
          </p:cNvPr>
          <p:cNvSpPr>
            <a:spLocks noGrp="1"/>
          </p:cNvSpPr>
          <p:nvPr>
            <p:ph sz="half" idx="1"/>
          </p:nvPr>
        </p:nvSpPr>
        <p:spPr/>
        <p:txBody>
          <a:bodyPr>
            <a:normAutofit/>
          </a:bodyPr>
          <a:lstStyle/>
          <a:p>
            <a:pPr marL="0" indent="0">
              <a:lnSpc>
                <a:spcPct val="115000"/>
              </a:lnSpc>
              <a:spcAft>
                <a:spcPts val="800"/>
              </a:spcAft>
              <a:buNone/>
            </a:pPr>
            <a:r>
              <a:rPr lang="es-419" sz="1800" kern="100">
                <a:effectLst/>
                <a:latin typeface="Aptos" panose="020B0004020202020204" pitchFamily="34" charset="0"/>
                <a:ea typeface="Aptos" panose="020B0004020202020204" pitchFamily="34" charset="0"/>
                <a:cs typeface="Times New Roman" panose="02020603050405020304" pitchFamily="18" charset="0"/>
              </a:rPr>
              <a:t>Artículo 28</a:t>
            </a:r>
          </a:p>
          <a:p>
            <a:pPr marL="0" indent="0" algn="ctr">
              <a:lnSpc>
                <a:spcPct val="115000"/>
              </a:lnSpc>
              <a:spcAft>
                <a:spcPts val="800"/>
              </a:spcAft>
              <a:buNone/>
            </a:pPr>
            <a:r>
              <a:rPr lang="es-419" sz="1800" kern="100">
                <a:effectLst/>
                <a:latin typeface="Aptos" panose="020B0004020202020204" pitchFamily="34" charset="0"/>
                <a:ea typeface="Aptos" panose="020B0004020202020204" pitchFamily="34" charset="0"/>
                <a:cs typeface="Times New Roman" panose="02020603050405020304" pitchFamily="18" charset="0"/>
              </a:rPr>
              <a:t>Normas de Procedimiento para la Imposición en el Origen.</a:t>
            </a:r>
          </a:p>
          <a:p>
            <a:pPr marL="0" indent="0">
              <a:lnSpc>
                <a:spcPct val="115000"/>
              </a:lnSpc>
              <a:spcAft>
                <a:spcPts val="800"/>
              </a:spcAft>
              <a:buNone/>
            </a:pPr>
            <a:endParaRPr lang="es-419" sz="1800" kern="10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15000"/>
              </a:lnSpc>
              <a:spcAft>
                <a:spcPts val="800"/>
              </a:spcAft>
              <a:buNone/>
            </a:pPr>
            <a:r>
              <a:rPr lang="es-419" sz="1800" kern="100">
                <a:effectLst/>
                <a:latin typeface="Aptos" panose="020B0004020202020204" pitchFamily="34" charset="0"/>
                <a:ea typeface="Aptos" panose="020B0004020202020204" pitchFamily="34" charset="0"/>
                <a:cs typeface="Times New Roman" panose="02020603050405020304" pitchFamily="18" charset="0"/>
              </a:rPr>
              <a:t>(1) Si en uno de los Estados Contratantes la imposición sobre dividendos, intereses, regalías u otros componentes de las rentas obtenidos por una personas que es residente del otro Estado Contratante son sometidas a imposición mediante la retención en el lugar de origen, el derecho del primer Estado mencionado de aplicar la retención de la imposición bajo sus leyes nacionales, no deberá ser afectado por las disposiciones de este Acuerdo</a:t>
            </a:r>
            <a:r>
              <a:rPr lang="es-419" sz="1800" kern="100">
                <a:effectLst/>
                <a:highlight>
                  <a:srgbClr val="FFFF00"/>
                </a:highlight>
                <a:latin typeface="Aptos" panose="020B0004020202020204" pitchFamily="34" charset="0"/>
                <a:ea typeface="Aptos" panose="020B0004020202020204" pitchFamily="34" charset="0"/>
                <a:cs typeface="Times New Roman" panose="02020603050405020304" pitchFamily="18" charset="0"/>
              </a:rPr>
              <a:t>. El impuesto retenido en el origen deberá ser reembolsado a instancia del contribuyente si, y en la medida en que, proceda una reducción o la no percepción del mismo en virtud del presente Acuerdo .</a:t>
            </a:r>
          </a:p>
          <a:p>
            <a:pPr marL="0" indent="0">
              <a:buNone/>
            </a:pPr>
            <a:endParaRPr lang="es-419"/>
          </a:p>
          <a:p>
            <a:endParaRPr lang="es-419"/>
          </a:p>
        </p:txBody>
      </p:sp>
    </p:spTree>
    <p:extLst>
      <p:ext uri="{BB962C8B-B14F-4D97-AF65-F5344CB8AC3E}">
        <p14:creationId xmlns:p14="http://schemas.microsoft.com/office/powerpoint/2010/main" val="2839771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3C196-2986-95C5-40B3-F0392D1132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09B166-C947-E02C-E143-887130D638F9}"/>
              </a:ext>
            </a:extLst>
          </p:cNvPr>
          <p:cNvSpPr>
            <a:spLocks noGrp="1"/>
          </p:cNvSpPr>
          <p:nvPr>
            <p:ph type="title"/>
          </p:nvPr>
        </p:nvSpPr>
        <p:spPr>
          <a:xfrm>
            <a:off x="838200" y="365125"/>
            <a:ext cx="10515600" cy="1325563"/>
          </a:xfrm>
        </p:spPr>
        <p:txBody>
          <a:bodyPr anchor="ctr">
            <a:normAutofit/>
          </a:bodyPr>
          <a:lstStyle/>
          <a:p>
            <a:r>
              <a:rPr lang="es-ES_tradnl" dirty="0"/>
              <a:t>CDI con Alemania</a:t>
            </a:r>
          </a:p>
        </p:txBody>
      </p:sp>
      <p:sp>
        <p:nvSpPr>
          <p:cNvPr id="4" name="Marcador de contenido 3">
            <a:extLst>
              <a:ext uri="{FF2B5EF4-FFF2-40B4-BE49-F238E27FC236}">
                <a16:creationId xmlns:a16="http://schemas.microsoft.com/office/drawing/2014/main" id="{1A2F681A-5173-59C6-E9E2-EF5437737759}"/>
              </a:ext>
            </a:extLst>
          </p:cNvPr>
          <p:cNvSpPr>
            <a:spLocks noGrp="1"/>
          </p:cNvSpPr>
          <p:nvPr>
            <p:ph sz="half" idx="1"/>
          </p:nvPr>
        </p:nvSpPr>
        <p:spPr/>
        <p:txBody>
          <a:bodyPr>
            <a:normAutofit/>
          </a:bodyPr>
          <a:lstStyle/>
          <a:p>
            <a:pPr marL="0" indent="0">
              <a:lnSpc>
                <a:spcPct val="115000"/>
              </a:lnSpc>
              <a:spcAft>
                <a:spcPts val="800"/>
              </a:spcAft>
              <a:buNone/>
            </a:pPr>
            <a:r>
              <a:rPr lang="es-419" sz="1800" kern="100">
                <a:effectLst/>
                <a:latin typeface="Aptos" panose="020B0004020202020204" pitchFamily="34" charset="0"/>
                <a:ea typeface="Aptos" panose="020B0004020202020204" pitchFamily="34" charset="0"/>
                <a:cs typeface="Times New Roman" panose="02020603050405020304" pitchFamily="18" charset="0"/>
              </a:rPr>
              <a:t>Artículo 28</a:t>
            </a:r>
          </a:p>
          <a:p>
            <a:pPr marL="0" indent="0" algn="ctr">
              <a:lnSpc>
                <a:spcPct val="115000"/>
              </a:lnSpc>
              <a:spcAft>
                <a:spcPts val="800"/>
              </a:spcAft>
              <a:buNone/>
            </a:pPr>
            <a:r>
              <a:rPr lang="es-419" sz="1800" kern="100">
                <a:effectLst/>
                <a:latin typeface="Aptos" panose="020B0004020202020204" pitchFamily="34" charset="0"/>
                <a:ea typeface="Aptos" panose="020B0004020202020204" pitchFamily="34" charset="0"/>
                <a:cs typeface="Times New Roman" panose="02020603050405020304" pitchFamily="18" charset="0"/>
              </a:rPr>
              <a:t>Normas de Procedimiento para la Imposición en el Origen.</a:t>
            </a:r>
          </a:p>
          <a:p>
            <a:pPr marL="0" indent="0">
              <a:lnSpc>
                <a:spcPct val="115000"/>
              </a:lnSpc>
              <a:spcAft>
                <a:spcPts val="800"/>
              </a:spcAft>
              <a:buNone/>
            </a:pPr>
            <a:endParaRPr lang="es-419" sz="18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s-419" sz="1800" kern="100">
                <a:effectLst/>
                <a:latin typeface="Aptos" panose="020B0004020202020204" pitchFamily="34" charset="0"/>
                <a:ea typeface="Aptos" panose="020B0004020202020204" pitchFamily="34" charset="0"/>
                <a:cs typeface="Times New Roman" panose="02020603050405020304" pitchFamily="18" charset="0"/>
              </a:rPr>
              <a:t>2) Las solicitudes de reembolsos </a:t>
            </a:r>
            <a:r>
              <a:rPr lang="es-419" sz="1800" kern="100">
                <a:effectLst/>
                <a:highlight>
                  <a:srgbClr val="FFFF00"/>
                </a:highlight>
                <a:latin typeface="Aptos" panose="020B0004020202020204" pitchFamily="34" charset="0"/>
                <a:ea typeface="Aptos" panose="020B0004020202020204" pitchFamily="34" charset="0"/>
                <a:cs typeface="Times New Roman" panose="02020603050405020304" pitchFamily="18" charset="0"/>
              </a:rPr>
              <a:t>deben ser presentadas antes del final del cuarto año posterior al año calendario en el cual la retención de la imposición fue aplicada a dividendos, intereses, regalías u otro componente del ingreso.</a:t>
            </a:r>
          </a:p>
          <a:p>
            <a:pPr marL="0" indent="0">
              <a:buNone/>
            </a:pPr>
            <a:r>
              <a:rPr lang="es-419" sz="1800" kern="100">
                <a:effectLst/>
                <a:latin typeface="Aptos" panose="020B0004020202020204" pitchFamily="34" charset="0"/>
                <a:ea typeface="Aptos" panose="020B0004020202020204" pitchFamily="34" charset="0"/>
                <a:cs typeface="Times New Roman" panose="02020603050405020304" pitchFamily="18" charset="0"/>
              </a:rPr>
              <a:t>(4) El Estado Contratante en el cual se generan las porciones del ingreso puede solicitar </a:t>
            </a:r>
            <a:r>
              <a:rPr lang="es-419" sz="1800" kern="100">
                <a:effectLst/>
                <a:highlight>
                  <a:srgbClr val="FFFF00"/>
                </a:highlight>
                <a:latin typeface="Aptos" panose="020B0004020202020204" pitchFamily="34" charset="0"/>
                <a:ea typeface="Aptos" panose="020B0004020202020204" pitchFamily="34" charset="0"/>
                <a:cs typeface="Times New Roman" panose="02020603050405020304" pitchFamily="18" charset="0"/>
              </a:rPr>
              <a:t>un certificado emitido por la autoridad competente sobre la residencia en el otro Estado Contratante .</a:t>
            </a:r>
          </a:p>
          <a:p>
            <a:pPr marL="0" indent="0">
              <a:buNone/>
            </a:pPr>
            <a:endParaRPr lang="es-419"/>
          </a:p>
          <a:p>
            <a:endParaRPr lang="es-419"/>
          </a:p>
        </p:txBody>
      </p:sp>
    </p:spTree>
    <p:extLst>
      <p:ext uri="{BB962C8B-B14F-4D97-AF65-F5344CB8AC3E}">
        <p14:creationId xmlns:p14="http://schemas.microsoft.com/office/powerpoint/2010/main" val="4100037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90CFC-E9A6-9101-F0FA-1BAD7428E2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EDBD38-D4EC-9C0D-C16A-B6916730F90C}"/>
              </a:ext>
            </a:extLst>
          </p:cNvPr>
          <p:cNvSpPr>
            <a:spLocks noGrp="1"/>
          </p:cNvSpPr>
          <p:nvPr>
            <p:ph type="ctrTitle"/>
          </p:nvPr>
        </p:nvSpPr>
        <p:spPr>
          <a:xfrm>
            <a:off x="551233" y="2233437"/>
            <a:ext cx="6219217" cy="2387600"/>
          </a:xfrm>
        </p:spPr>
        <p:txBody>
          <a:bodyPr>
            <a:normAutofit/>
          </a:bodyPr>
          <a:lstStyle/>
          <a:p>
            <a:br>
              <a:rPr lang="es-ES_tradnl" dirty="0"/>
            </a:br>
            <a:r>
              <a:rPr lang="es-ES" dirty="0"/>
              <a:t>CDI con México</a:t>
            </a:r>
            <a:br>
              <a:rPr lang="en-US" dirty="0"/>
            </a:br>
            <a:endParaRPr lang="es-ES_tradnl" dirty="0"/>
          </a:p>
        </p:txBody>
      </p:sp>
      <p:sp>
        <p:nvSpPr>
          <p:cNvPr id="4" name="Subtitle 3">
            <a:extLst>
              <a:ext uri="{FF2B5EF4-FFF2-40B4-BE49-F238E27FC236}">
                <a16:creationId xmlns:a16="http://schemas.microsoft.com/office/drawing/2014/main" id="{AA669B62-53E4-DAC8-9A4F-72386B207B83}"/>
              </a:ext>
            </a:extLst>
          </p:cNvPr>
          <p:cNvSpPr>
            <a:spLocks noGrp="1"/>
          </p:cNvSpPr>
          <p:nvPr>
            <p:ph type="subTitle" idx="1"/>
          </p:nvPr>
        </p:nvSpPr>
        <p:spPr/>
        <p:txBody>
          <a:bodyPr/>
          <a:lstStyle/>
          <a:p>
            <a:r>
              <a:rPr lang="es-ES_tradnl" dirty="0"/>
              <a:t>Subtítulo</a:t>
            </a:r>
          </a:p>
        </p:txBody>
      </p:sp>
      <p:pic>
        <p:nvPicPr>
          <p:cNvPr id="5" name="Marcador de posición de imagen 13">
            <a:extLst>
              <a:ext uri="{FF2B5EF4-FFF2-40B4-BE49-F238E27FC236}">
                <a16:creationId xmlns:a16="http://schemas.microsoft.com/office/drawing/2014/main" id="{4368C12A-4B60-248B-A24E-539E78D88F2A}"/>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l="29219" r="29219"/>
          <a:stretch/>
        </p:blipFill>
        <p:spPr/>
      </p:pic>
    </p:spTree>
    <p:extLst>
      <p:ext uri="{BB962C8B-B14F-4D97-AF65-F5344CB8AC3E}">
        <p14:creationId xmlns:p14="http://schemas.microsoft.com/office/powerpoint/2010/main" val="232434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AB9B7-4066-A1F8-C64D-2AE06990D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A62678-187D-5047-2AAB-CFBFF13A8ED5}"/>
              </a:ext>
            </a:extLst>
          </p:cNvPr>
          <p:cNvSpPr>
            <a:spLocks noGrp="1"/>
          </p:cNvSpPr>
          <p:nvPr>
            <p:ph type="title"/>
          </p:nvPr>
        </p:nvSpPr>
        <p:spPr>
          <a:xfrm>
            <a:off x="838200" y="365125"/>
            <a:ext cx="10515600" cy="1325563"/>
          </a:xfrm>
        </p:spPr>
        <p:txBody>
          <a:bodyPr anchor="ctr">
            <a:normAutofit/>
          </a:bodyPr>
          <a:lstStyle/>
          <a:p>
            <a:r>
              <a:rPr lang="es-ES_tradnl" dirty="0"/>
              <a:t>CDI con México</a:t>
            </a:r>
          </a:p>
        </p:txBody>
      </p:sp>
      <p:sp>
        <p:nvSpPr>
          <p:cNvPr id="4" name="Marcador de contenido 3">
            <a:extLst>
              <a:ext uri="{FF2B5EF4-FFF2-40B4-BE49-F238E27FC236}">
                <a16:creationId xmlns:a16="http://schemas.microsoft.com/office/drawing/2014/main" id="{005049B2-76C8-CC23-7DE1-41F3655ED0CB}"/>
              </a:ext>
            </a:extLst>
          </p:cNvPr>
          <p:cNvSpPr>
            <a:spLocks noGrp="1"/>
          </p:cNvSpPr>
          <p:nvPr>
            <p:ph sz="half" idx="1"/>
          </p:nvPr>
        </p:nvSpPr>
        <p:spPr>
          <a:xfrm>
            <a:off x="838200" y="1253331"/>
            <a:ext cx="10515600" cy="4351338"/>
          </a:xfrm>
        </p:spPr>
        <p:txBody>
          <a:bodyPr/>
          <a:lstStyle/>
          <a:p>
            <a:r>
              <a:rPr lang="es-419" b="1"/>
              <a:t>Firma: </a:t>
            </a:r>
            <a:r>
              <a:rPr lang="es-419"/>
              <a:t>27 de marzo de 2019/MC OCDE.</a:t>
            </a:r>
            <a:endParaRPr lang="es-419" b="1"/>
          </a:p>
          <a:p>
            <a:pPr marL="0" indent="0">
              <a:buNone/>
            </a:pPr>
            <a:endParaRPr lang="es-419" b="1"/>
          </a:p>
          <a:p>
            <a:endParaRPr lang="es-419"/>
          </a:p>
          <a:p>
            <a:endParaRPr lang="es-419"/>
          </a:p>
        </p:txBody>
      </p:sp>
      <p:graphicFrame>
        <p:nvGraphicFramePr>
          <p:cNvPr id="3" name="Tabla 2">
            <a:extLst>
              <a:ext uri="{FF2B5EF4-FFF2-40B4-BE49-F238E27FC236}">
                <a16:creationId xmlns:a16="http://schemas.microsoft.com/office/drawing/2014/main" id="{7A6FF1B9-E4F9-5DF7-E4DC-AACFE50A45DE}"/>
              </a:ext>
            </a:extLst>
          </p:cNvPr>
          <p:cNvGraphicFramePr>
            <a:graphicFrameLocks noGrp="1"/>
          </p:cNvGraphicFramePr>
          <p:nvPr>
            <p:extLst>
              <p:ext uri="{D42A27DB-BD31-4B8C-83A1-F6EECF244321}">
                <p14:modId xmlns:p14="http://schemas.microsoft.com/office/powerpoint/2010/main" val="735125191"/>
              </p:ext>
            </p:extLst>
          </p:nvPr>
        </p:nvGraphicFramePr>
        <p:xfrm>
          <a:off x="1325854" y="2007235"/>
          <a:ext cx="9540292" cy="3632200"/>
        </p:xfrm>
        <a:graphic>
          <a:graphicData uri="http://schemas.openxmlformats.org/drawingml/2006/table">
            <a:tbl>
              <a:tblPr firstRow="1" bandRow="1">
                <a:tableStyleId>{5C22544A-7EE6-4342-B048-85BDC9FD1C3A}</a:tableStyleId>
              </a:tblPr>
              <a:tblGrid>
                <a:gridCol w="1374459">
                  <a:extLst>
                    <a:ext uri="{9D8B030D-6E8A-4147-A177-3AD203B41FA5}">
                      <a16:colId xmlns:a16="http://schemas.microsoft.com/office/drawing/2014/main" val="3804939939"/>
                    </a:ext>
                  </a:extLst>
                </a:gridCol>
                <a:gridCol w="8165833">
                  <a:extLst>
                    <a:ext uri="{9D8B030D-6E8A-4147-A177-3AD203B41FA5}">
                      <a16:colId xmlns:a16="http://schemas.microsoft.com/office/drawing/2014/main" val="2438618777"/>
                    </a:ext>
                  </a:extLst>
                </a:gridCol>
              </a:tblGrid>
              <a:tr h="370840">
                <a:tc>
                  <a:txBody>
                    <a:bodyPr/>
                    <a:lstStyle/>
                    <a:p>
                      <a:pPr algn="ctr"/>
                      <a:r>
                        <a:rPr lang="es-419"/>
                        <a:t>Renta</a:t>
                      </a:r>
                    </a:p>
                  </a:txBody>
                  <a:tcPr/>
                </a:tc>
                <a:tc>
                  <a:txBody>
                    <a:bodyPr/>
                    <a:lstStyle/>
                    <a:p>
                      <a:pPr algn="ctr"/>
                      <a:r>
                        <a:rPr lang="es-419"/>
                        <a:t>Retención en Fuente</a:t>
                      </a:r>
                    </a:p>
                  </a:txBody>
                  <a:tcPr/>
                </a:tc>
                <a:extLst>
                  <a:ext uri="{0D108BD9-81ED-4DB2-BD59-A6C34878D82A}">
                    <a16:rowId xmlns:a16="http://schemas.microsoft.com/office/drawing/2014/main" val="3732825701"/>
                  </a:ext>
                </a:extLst>
              </a:tr>
              <a:tr h="0">
                <a:tc>
                  <a:txBody>
                    <a:bodyPr/>
                    <a:lstStyle/>
                    <a:p>
                      <a:r>
                        <a:rPr lang="es-419" sz="1400" kern="1200">
                          <a:solidFill>
                            <a:schemeClr val="dk1"/>
                          </a:solidFill>
                          <a:latin typeface="+mn-lt"/>
                          <a:ea typeface="+mn-ea"/>
                          <a:cs typeface="+mn-cs"/>
                        </a:rPr>
                        <a:t>Dividendos</a:t>
                      </a:r>
                    </a:p>
                  </a:txBody>
                  <a:tcPr/>
                </a:tc>
                <a:tc>
                  <a:txBody>
                    <a:bodyPr/>
                    <a:lstStyle/>
                    <a:p>
                      <a:pPr algn="just"/>
                      <a:r>
                        <a:rPr lang="es-419" sz="1400" kern="1200">
                          <a:solidFill>
                            <a:schemeClr val="dk1"/>
                          </a:solidFill>
                          <a:latin typeface="+mn-lt"/>
                          <a:ea typeface="+mn-ea"/>
                          <a:cs typeface="+mn-cs"/>
                        </a:rPr>
                        <a:t>12% General.</a:t>
                      </a:r>
                    </a:p>
                    <a:p>
                      <a:pPr algn="just"/>
                      <a:r>
                        <a:rPr lang="es-419" sz="1400" kern="1200">
                          <a:solidFill>
                            <a:schemeClr val="dk1"/>
                          </a:solidFill>
                          <a:latin typeface="+mn-lt"/>
                          <a:ea typeface="+mn-ea"/>
                          <a:cs typeface="+mn-cs"/>
                        </a:rPr>
                        <a:t>5% del importe bruto de los dividendos si el beneficiario efectivo es una sociedad (excluidas las agrupaciones de personas) que posea directamente al menos el 20 por ciento del capital de la sociedad que paga los dividendos;</a:t>
                      </a:r>
                    </a:p>
                  </a:txBody>
                  <a:tcPr/>
                </a:tc>
                <a:extLst>
                  <a:ext uri="{0D108BD9-81ED-4DB2-BD59-A6C34878D82A}">
                    <a16:rowId xmlns:a16="http://schemas.microsoft.com/office/drawing/2014/main" val="1803390141"/>
                  </a:ext>
                </a:extLst>
              </a:tr>
              <a:tr h="0">
                <a:tc>
                  <a:txBody>
                    <a:bodyPr/>
                    <a:lstStyle/>
                    <a:p>
                      <a:r>
                        <a:rPr lang="es-419" sz="1400" kern="1200">
                          <a:solidFill>
                            <a:schemeClr val="dk1"/>
                          </a:solidFill>
                          <a:latin typeface="+mn-lt"/>
                          <a:ea typeface="+mn-ea"/>
                          <a:cs typeface="+mn-cs"/>
                        </a:rPr>
                        <a:t>Intereses</a:t>
                      </a:r>
                    </a:p>
                  </a:txBody>
                  <a:tcPr/>
                </a:tc>
                <a:tc>
                  <a:txBody>
                    <a:bodyPr/>
                    <a:lstStyle/>
                    <a:p>
                      <a:pPr algn="just"/>
                      <a:r>
                        <a:rPr lang="es-419" sz="1400" kern="1200">
                          <a:solidFill>
                            <a:schemeClr val="dk1"/>
                          </a:solidFill>
                          <a:latin typeface="+mn-lt"/>
                          <a:ea typeface="+mn-ea"/>
                          <a:cs typeface="+mn-cs"/>
                        </a:rPr>
                        <a:t>10% General</a:t>
                      </a:r>
                    </a:p>
                    <a:p>
                      <a:r>
                        <a:rPr lang="es-419" sz="1400" kern="1200">
                          <a:solidFill>
                            <a:schemeClr val="dk1"/>
                          </a:solidFill>
                          <a:latin typeface="+mn-lt"/>
                          <a:ea typeface="+mn-ea"/>
                          <a:cs typeface="+mn-cs"/>
                        </a:rPr>
                        <a:t>0%</a:t>
                      </a:r>
                    </a:p>
                    <a:p>
                      <a:r>
                        <a:rPr lang="es-419" sz="1400" kern="1200">
                          <a:solidFill>
                            <a:schemeClr val="dk1"/>
                          </a:solidFill>
                          <a:latin typeface="+mn-lt"/>
                          <a:ea typeface="+mn-ea"/>
                          <a:cs typeface="+mn-cs"/>
                        </a:rPr>
                        <a:t>a) el beneficiario efectivo es un Estado Contratante, una de sus subdivisiones políticas o una de sus entidades locales; o el Banco Central de un Estado Contratante;</a:t>
                      </a:r>
                    </a:p>
                    <a:p>
                      <a:r>
                        <a:rPr lang="es-419" sz="1400" kern="1200">
                          <a:solidFill>
                            <a:schemeClr val="dk1"/>
                          </a:solidFill>
                          <a:latin typeface="+mn-lt"/>
                          <a:ea typeface="+mn-ea"/>
                          <a:cs typeface="+mn-cs"/>
                        </a:rPr>
                        <a:t>b)   los intereses son pagados por cualquiera de las entidades mencionadas en el inciso a);</a:t>
                      </a:r>
                    </a:p>
                    <a:p>
                      <a:r>
                        <a:rPr lang="es-419" sz="1400" kern="1200">
                          <a:solidFill>
                            <a:schemeClr val="dk1"/>
                          </a:solidFill>
                          <a:latin typeface="+mn-lt"/>
                          <a:ea typeface="+mn-ea"/>
                          <a:cs typeface="+mn-cs"/>
                        </a:rPr>
                        <a:t>c)   los intereses proceden de Costa Rica y son pagados respecto de un préstamo por un periodo no menor a tres (3) años otorgado por el Banco Nacional de Comercio Exterior, S. N. C., Nacional Financiera, S. N. C., o el Banco Nacional de Obras y Servicios Públicos, S. N. C., o por cualquier otra institución acordada por las autoridades competentes de los Estados Contratantes.</a:t>
                      </a:r>
                    </a:p>
                  </a:txBody>
                  <a:tcPr/>
                </a:tc>
                <a:extLst>
                  <a:ext uri="{0D108BD9-81ED-4DB2-BD59-A6C34878D82A}">
                    <a16:rowId xmlns:a16="http://schemas.microsoft.com/office/drawing/2014/main" val="243850202"/>
                  </a:ext>
                </a:extLst>
              </a:tr>
              <a:tr h="0">
                <a:tc>
                  <a:txBody>
                    <a:bodyPr/>
                    <a:lstStyle/>
                    <a:p>
                      <a:r>
                        <a:rPr lang="es-419" sz="1400" kern="1200">
                          <a:solidFill>
                            <a:schemeClr val="dk1"/>
                          </a:solidFill>
                          <a:latin typeface="+mn-lt"/>
                          <a:ea typeface="+mn-ea"/>
                          <a:cs typeface="+mn-cs"/>
                        </a:rPr>
                        <a:t>Cánones</a:t>
                      </a:r>
                    </a:p>
                  </a:txBody>
                  <a:tcPr/>
                </a:tc>
                <a:tc>
                  <a:txBody>
                    <a:bodyPr/>
                    <a:lstStyle/>
                    <a:p>
                      <a:pPr algn="just"/>
                      <a:r>
                        <a:rPr lang="es-419" sz="1400" kern="1200">
                          <a:solidFill>
                            <a:schemeClr val="dk1"/>
                          </a:solidFill>
                          <a:latin typeface="+mn-lt"/>
                          <a:ea typeface="+mn-ea"/>
                          <a:cs typeface="+mn-cs"/>
                        </a:rPr>
                        <a:t>10% General</a:t>
                      </a:r>
                    </a:p>
                  </a:txBody>
                  <a:tcPr/>
                </a:tc>
                <a:extLst>
                  <a:ext uri="{0D108BD9-81ED-4DB2-BD59-A6C34878D82A}">
                    <a16:rowId xmlns:a16="http://schemas.microsoft.com/office/drawing/2014/main" val="2197263598"/>
                  </a:ext>
                </a:extLst>
              </a:tr>
            </a:tbl>
          </a:graphicData>
        </a:graphic>
      </p:graphicFrame>
    </p:spTree>
    <p:extLst>
      <p:ext uri="{BB962C8B-B14F-4D97-AF65-F5344CB8AC3E}">
        <p14:creationId xmlns:p14="http://schemas.microsoft.com/office/powerpoint/2010/main" val="2365767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D78EF-B45F-2BC7-B52B-8E8D6FF97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9D220-9C56-8374-1031-D90FC71FC94A}"/>
              </a:ext>
            </a:extLst>
          </p:cNvPr>
          <p:cNvSpPr>
            <a:spLocks noGrp="1"/>
          </p:cNvSpPr>
          <p:nvPr>
            <p:ph type="title"/>
          </p:nvPr>
        </p:nvSpPr>
        <p:spPr>
          <a:xfrm>
            <a:off x="838200" y="365125"/>
            <a:ext cx="10515600" cy="1325563"/>
          </a:xfrm>
        </p:spPr>
        <p:txBody>
          <a:bodyPr anchor="ctr">
            <a:normAutofit/>
          </a:bodyPr>
          <a:lstStyle/>
          <a:p>
            <a:r>
              <a:rPr lang="es-ES_tradnl" dirty="0"/>
              <a:t>CDI con México</a:t>
            </a:r>
          </a:p>
        </p:txBody>
      </p:sp>
      <p:sp>
        <p:nvSpPr>
          <p:cNvPr id="4" name="Marcador de contenido 3">
            <a:extLst>
              <a:ext uri="{FF2B5EF4-FFF2-40B4-BE49-F238E27FC236}">
                <a16:creationId xmlns:a16="http://schemas.microsoft.com/office/drawing/2014/main" id="{99476A34-991F-2CA6-1102-15E0154986C7}"/>
              </a:ext>
            </a:extLst>
          </p:cNvPr>
          <p:cNvSpPr>
            <a:spLocks noGrp="1"/>
          </p:cNvSpPr>
          <p:nvPr>
            <p:ph sz="half" idx="1"/>
          </p:nvPr>
        </p:nvSpPr>
        <p:spPr/>
        <p:txBody>
          <a:bodyPr>
            <a:normAutofit fontScale="92500" lnSpcReduction="20000"/>
          </a:bodyPr>
          <a:lstStyle/>
          <a:p>
            <a:r>
              <a:rPr lang="es-419">
                <a:latin typeface="+mn-lt"/>
              </a:rPr>
              <a:t>Protocolo </a:t>
            </a:r>
          </a:p>
          <a:p>
            <a:pPr marL="0" indent="182880" algn="just">
              <a:spcAft>
                <a:spcPts val="210"/>
              </a:spcAft>
            </a:pPr>
            <a:r>
              <a:rPr lang="es-419" b="0" i="0" u="none" strike="noStrike">
                <a:solidFill>
                  <a:srgbClr val="000000"/>
                </a:solidFill>
                <a:effectLst/>
                <a:latin typeface="+mn-lt"/>
              </a:rPr>
              <a:t>2.</a:t>
            </a:r>
            <a:r>
              <a:rPr lang="es-419" sz="1800" b="0" i="0" u="none" strike="noStrike">
                <a:solidFill>
                  <a:srgbClr val="2F2F2F"/>
                </a:solidFill>
                <a:effectLst/>
                <a:latin typeface="+mn-lt"/>
              </a:rPr>
              <a:t>    </a:t>
            </a:r>
            <a:r>
              <a:rPr lang="es-419" b="0" i="0" u="none" strike="noStrike">
                <a:solidFill>
                  <a:srgbClr val="000000"/>
                </a:solidFill>
                <a:effectLst/>
                <a:latin typeface="+mn-lt"/>
              </a:rPr>
              <a:t>Para efectos del Artículo 6, Bienes inmuebles:</a:t>
            </a:r>
            <a:endParaRPr lang="es-419" b="0" i="0" u="none" strike="noStrike">
              <a:solidFill>
                <a:srgbClr val="2F2F2F"/>
              </a:solidFill>
              <a:effectLst/>
              <a:latin typeface="+mn-lt"/>
            </a:endParaRPr>
          </a:p>
          <a:p>
            <a:pPr marL="0" indent="0" algn="just">
              <a:spcAft>
                <a:spcPts val="210"/>
              </a:spcAft>
              <a:buNone/>
            </a:pPr>
            <a:r>
              <a:rPr lang="es-419" b="0" i="0" u="none" strike="noStrike">
                <a:solidFill>
                  <a:srgbClr val="000000"/>
                </a:solidFill>
                <a:effectLst/>
                <a:latin typeface="+mn-lt"/>
              </a:rPr>
              <a:t>Se entiende que cuando la propiedad de acciones u otros derechos societarios en una sociedad atribuyan directa o indirectamente al propietario de dichas acciones o derechos societarios el derecho al disfrute de los bienes inmuebles poseídos por la sociedad, las rentas derivadas de la utilización directa, arrendamiento o uso en cualquier otra forma de tal derecho de disfrute, pueden someterse a imposición en el Estado Contratante en que los bienes inmuebles estén situados.</a:t>
            </a:r>
            <a:endParaRPr lang="es-419" b="0" i="0" u="none" strike="noStrike">
              <a:solidFill>
                <a:srgbClr val="2F2F2F"/>
              </a:solidFill>
              <a:effectLst/>
              <a:latin typeface="+mn-lt"/>
            </a:endParaRPr>
          </a:p>
          <a:p>
            <a:pPr marL="0" indent="182880" algn="just">
              <a:spcAft>
                <a:spcPts val="210"/>
              </a:spcAft>
            </a:pPr>
            <a:r>
              <a:rPr lang="es-419" b="0" i="0" u="none" strike="noStrike">
                <a:solidFill>
                  <a:srgbClr val="000000"/>
                </a:solidFill>
                <a:effectLst/>
                <a:latin typeface="+mn-lt"/>
              </a:rPr>
              <a:t>3.</a:t>
            </a:r>
            <a:r>
              <a:rPr lang="es-419" sz="1800" b="0" i="0" u="none" strike="noStrike">
                <a:solidFill>
                  <a:srgbClr val="2F2F2F"/>
                </a:solidFill>
                <a:effectLst/>
                <a:latin typeface="+mn-lt"/>
              </a:rPr>
              <a:t>    </a:t>
            </a:r>
            <a:r>
              <a:rPr lang="es-419" b="0" i="0" u="none" strike="noStrike">
                <a:solidFill>
                  <a:srgbClr val="000000"/>
                </a:solidFill>
                <a:effectLst/>
                <a:latin typeface="+mn-lt"/>
              </a:rPr>
              <a:t>Para efectos del Artículo 8, Navegación/aéreo:</a:t>
            </a:r>
            <a:endParaRPr lang="es-419" b="0" i="0" u="none" strike="noStrike">
              <a:solidFill>
                <a:srgbClr val="2F2F2F"/>
              </a:solidFill>
              <a:effectLst/>
              <a:latin typeface="+mn-lt"/>
            </a:endParaRPr>
          </a:p>
          <a:p>
            <a:pPr marL="0" indent="0" algn="just">
              <a:spcAft>
                <a:spcPts val="210"/>
              </a:spcAft>
              <a:buNone/>
            </a:pPr>
            <a:r>
              <a:rPr lang="es-419" b="0" i="0" u="none" strike="noStrike">
                <a:solidFill>
                  <a:srgbClr val="000000"/>
                </a:solidFill>
                <a:effectLst/>
                <a:latin typeface="+mn-lt"/>
              </a:rPr>
              <a:t>Se entiende que los beneficios a que se refiere este Artículo no incluyen los provenientes del uso de cualquier otro medio de transporte.</a:t>
            </a:r>
            <a:endParaRPr lang="es-419" b="0" i="0" u="none" strike="noStrike">
              <a:solidFill>
                <a:srgbClr val="2F2F2F"/>
              </a:solidFill>
              <a:effectLst/>
              <a:latin typeface="+mn-lt"/>
            </a:endParaRPr>
          </a:p>
        </p:txBody>
      </p:sp>
    </p:spTree>
    <p:extLst>
      <p:ext uri="{BB962C8B-B14F-4D97-AF65-F5344CB8AC3E}">
        <p14:creationId xmlns:p14="http://schemas.microsoft.com/office/powerpoint/2010/main" val="2899760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D6F30-92F0-7F75-E3CE-9FC3D909BF28}"/>
            </a:ext>
          </a:extLst>
        </p:cNvPr>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id="{1C90B46F-A6C0-8F4E-F3CD-8E0F2AFD79CD}"/>
              </a:ext>
            </a:extLst>
          </p:cNvPr>
          <p:cNvPicPr>
            <a:picLocks noGrp="1" noChangeAspect="1"/>
          </p:cNvPicPr>
          <p:nvPr>
            <p:ph type="pic" sz="quarter" idx="13"/>
          </p:nvPr>
        </p:nvPicPr>
        <p:blipFill>
          <a:blip r:embed="rId2"/>
          <a:srcRect l="13634" r="13634"/>
          <a:stretch/>
        </p:blipFill>
        <p:spPr/>
      </p:pic>
      <p:sp>
        <p:nvSpPr>
          <p:cNvPr id="3" name="Title 2">
            <a:extLst>
              <a:ext uri="{FF2B5EF4-FFF2-40B4-BE49-F238E27FC236}">
                <a16:creationId xmlns:a16="http://schemas.microsoft.com/office/drawing/2014/main" id="{84433554-3E12-4A4D-FB2A-B4C8419CD128}"/>
              </a:ext>
            </a:extLst>
          </p:cNvPr>
          <p:cNvSpPr>
            <a:spLocks noGrp="1"/>
          </p:cNvSpPr>
          <p:nvPr>
            <p:ph type="ctrTitle"/>
          </p:nvPr>
        </p:nvSpPr>
        <p:spPr>
          <a:xfrm>
            <a:off x="551233" y="2995630"/>
            <a:ext cx="6219217" cy="2387600"/>
          </a:xfrm>
        </p:spPr>
        <p:txBody>
          <a:bodyPr>
            <a:normAutofit fontScale="90000"/>
          </a:bodyPr>
          <a:lstStyle/>
          <a:p>
            <a:br>
              <a:rPr lang="es-ES_tradnl" dirty="0"/>
            </a:br>
            <a:r>
              <a:rPr lang="es-ES_tradnl" dirty="0"/>
              <a:t>Casos Prácticos MC OCDE</a:t>
            </a:r>
            <a:br>
              <a:rPr lang="es-ES_tradnl" dirty="0"/>
            </a:br>
            <a:br>
              <a:rPr lang="es-ES_tradnl" dirty="0"/>
            </a:br>
            <a:br>
              <a:rPr lang="es-ES_tradnl" dirty="0"/>
            </a:br>
            <a:endParaRPr lang="es-ES_tradnl" dirty="0"/>
          </a:p>
        </p:txBody>
      </p:sp>
      <p:sp>
        <p:nvSpPr>
          <p:cNvPr id="5" name="Subtítulo 4">
            <a:extLst>
              <a:ext uri="{FF2B5EF4-FFF2-40B4-BE49-F238E27FC236}">
                <a16:creationId xmlns:a16="http://schemas.microsoft.com/office/drawing/2014/main" id="{20475D5C-7E15-B03D-AD4D-9BB0E2632C44}"/>
              </a:ext>
            </a:extLst>
          </p:cNvPr>
          <p:cNvSpPr>
            <a:spLocks noGrp="1"/>
          </p:cNvSpPr>
          <p:nvPr>
            <p:ph type="subTitle" idx="1"/>
          </p:nvPr>
        </p:nvSpPr>
        <p:spPr/>
        <p:txBody>
          <a:bodyPr/>
          <a:lstStyle/>
          <a:p>
            <a:endParaRPr lang="es-419"/>
          </a:p>
        </p:txBody>
      </p:sp>
    </p:spTree>
    <p:extLst>
      <p:ext uri="{BB962C8B-B14F-4D97-AF65-F5344CB8AC3E}">
        <p14:creationId xmlns:p14="http://schemas.microsoft.com/office/powerpoint/2010/main" val="215109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D682CC-C2BE-BB41-8A97-4103C56EE1BF}"/>
              </a:ext>
            </a:extLst>
          </p:cNvPr>
          <p:cNvSpPr>
            <a:spLocks noGrp="1"/>
          </p:cNvSpPr>
          <p:nvPr>
            <p:ph type="ctrTitle"/>
          </p:nvPr>
        </p:nvSpPr>
        <p:spPr/>
        <p:txBody>
          <a:bodyPr/>
          <a:lstStyle/>
          <a:p>
            <a:r>
              <a:rPr lang="es-ES_tradnl" dirty="0"/>
              <a:t>1.- Introducción</a:t>
            </a:r>
          </a:p>
        </p:txBody>
      </p:sp>
      <p:sp>
        <p:nvSpPr>
          <p:cNvPr id="4" name="Subtitle 3">
            <a:extLst>
              <a:ext uri="{FF2B5EF4-FFF2-40B4-BE49-F238E27FC236}">
                <a16:creationId xmlns:a16="http://schemas.microsoft.com/office/drawing/2014/main" id="{4EC8DEC5-433E-4A48-918E-26C30FEB34A1}"/>
              </a:ext>
            </a:extLst>
          </p:cNvPr>
          <p:cNvSpPr>
            <a:spLocks noGrp="1"/>
          </p:cNvSpPr>
          <p:nvPr>
            <p:ph type="subTitle" idx="1"/>
          </p:nvPr>
        </p:nvSpPr>
        <p:spPr/>
        <p:txBody>
          <a:bodyPr/>
          <a:lstStyle/>
          <a:p>
            <a:r>
              <a:rPr lang="es-ES_tradnl" dirty="0"/>
              <a:t>Subtítulo</a:t>
            </a:r>
          </a:p>
        </p:txBody>
      </p:sp>
      <p:pic>
        <p:nvPicPr>
          <p:cNvPr id="5" name="Marcador de posición de imagen 13">
            <a:extLst>
              <a:ext uri="{FF2B5EF4-FFF2-40B4-BE49-F238E27FC236}">
                <a16:creationId xmlns:a16="http://schemas.microsoft.com/office/drawing/2014/main" id="{2092421E-C140-CAD4-4A7E-70A73EE0C109}"/>
              </a:ext>
            </a:extLst>
          </p:cNvPr>
          <p:cNvPicPr>
            <a:picLocks noGrp="1" noChangeAspect="1"/>
          </p:cNvPicPr>
          <p:nvPr>
            <p:ph type="pic" sz="quarter" idx="13"/>
          </p:nvPr>
        </p:nvPicPr>
        <p:blipFill>
          <a:blip r:embed="rId2"/>
          <a:srcRect l="13623" r="13623"/>
          <a:stretch/>
        </p:blipFill>
        <p:spPr/>
      </p:pic>
    </p:spTree>
    <p:extLst>
      <p:ext uri="{BB962C8B-B14F-4D97-AF65-F5344CB8AC3E}">
        <p14:creationId xmlns:p14="http://schemas.microsoft.com/office/powerpoint/2010/main" val="1246510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4A212-132E-6ABD-D30A-308D74C35D8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759466E-1673-8DFA-C8AB-6C2C09134544}"/>
              </a:ext>
            </a:extLst>
          </p:cNvPr>
          <p:cNvSpPr>
            <a:spLocks noGrp="1"/>
          </p:cNvSpPr>
          <p:nvPr>
            <p:ph type="title"/>
          </p:nvPr>
        </p:nvSpPr>
        <p:spPr/>
        <p:txBody>
          <a:bodyPr>
            <a:normAutofit/>
          </a:bodyPr>
          <a:lstStyle/>
          <a:p>
            <a:r>
              <a:rPr lang="es-419" sz="3000" b="1" i="0" u="none" strike="noStrike" kern="1200" baseline="0">
                <a:solidFill>
                  <a:srgbClr val="9C247B"/>
                </a:solidFill>
                <a:latin typeface="Barlow SemiBold" pitchFamily="2" charset="77"/>
              </a:rPr>
              <a:t>Casos Práctico 1</a:t>
            </a:r>
            <a:endParaRPr lang="es-419" sz="3000"/>
          </a:p>
        </p:txBody>
      </p:sp>
      <p:sp>
        <p:nvSpPr>
          <p:cNvPr id="4" name="object 5">
            <a:extLst>
              <a:ext uri="{FF2B5EF4-FFF2-40B4-BE49-F238E27FC236}">
                <a16:creationId xmlns:a16="http://schemas.microsoft.com/office/drawing/2014/main" id="{9B824FAF-1ED6-2FDA-E27D-4F26D887B430}"/>
              </a:ext>
            </a:extLst>
          </p:cNvPr>
          <p:cNvSpPr txBox="1"/>
          <p:nvPr/>
        </p:nvSpPr>
        <p:spPr>
          <a:xfrm>
            <a:off x="1633548" y="2024888"/>
            <a:ext cx="8844577" cy="3554819"/>
          </a:xfrm>
          <a:prstGeom prst="rect">
            <a:avLst/>
          </a:prstGeom>
        </p:spPr>
        <p:txBody>
          <a:bodyPr vert="horz" wrap="square" lIns="0" tIns="167640" rIns="0" bIns="0" rtlCol="0">
            <a:spAutoFit/>
          </a:bodyPr>
          <a:lstStyle/>
          <a:p>
            <a:pPr marL="500380" algn="just">
              <a:lnSpc>
                <a:spcPct val="100000"/>
              </a:lnSpc>
              <a:spcBef>
                <a:spcPts val="1360"/>
              </a:spcBef>
              <a:tabLst>
                <a:tab pos="836930" algn="l"/>
              </a:tabLst>
            </a:pPr>
            <a:r>
              <a:rPr lang="es-ES" sz="2000" dirty="0">
                <a:latin typeface="Arial MT"/>
                <a:cs typeface="Arial MT"/>
              </a:rPr>
              <a:t>D. Philippe Blanc, de nacionalidad francesa, cuenta con certificado de residencia fiscal en Francia y tiene una vivienda de su propiedad en París, que utiliza cuando visita su país. También tiene una vivienda en Madrid, donde reside su mujer e hijos menores. Sus estancias por motivos profesionales fuera de España a lo largo del año superan los 183 días. El 70% de su patrimonio está en el extranjero, incluyéndose dentro de ese 70% el 100% de la participación en una sociedad extranjera cuyos únicos activos son bienes inmuebles situados en España, y cuyo valor representa el 50% del patrimonio total de D. Philippe. ¿Puede existir conflicto de doble residencia? En caso de respuesta afirmativa, ¿Qué país es el Estado de residencia de D. Philippe?</a:t>
            </a:r>
          </a:p>
        </p:txBody>
      </p:sp>
    </p:spTree>
    <p:extLst>
      <p:ext uri="{BB962C8B-B14F-4D97-AF65-F5344CB8AC3E}">
        <p14:creationId xmlns:p14="http://schemas.microsoft.com/office/powerpoint/2010/main" val="3646925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FFB2B-4C4D-F47B-800F-4B8D70A2613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36355D0-33F4-F2E7-F2BF-0E822DCCF9F3}"/>
              </a:ext>
            </a:extLst>
          </p:cNvPr>
          <p:cNvSpPr>
            <a:spLocks noGrp="1"/>
          </p:cNvSpPr>
          <p:nvPr>
            <p:ph type="title"/>
          </p:nvPr>
        </p:nvSpPr>
        <p:spPr/>
        <p:txBody>
          <a:bodyPr>
            <a:normAutofit/>
          </a:bodyPr>
          <a:lstStyle/>
          <a:p>
            <a:r>
              <a:rPr lang="es-419" sz="3000" b="1" i="0" u="none" strike="noStrike" kern="1200" baseline="0">
                <a:solidFill>
                  <a:srgbClr val="9C247B"/>
                </a:solidFill>
                <a:latin typeface="Barlow SemiBold" pitchFamily="2" charset="77"/>
              </a:rPr>
              <a:t>Casos Práctico 2</a:t>
            </a:r>
            <a:endParaRPr lang="es-419" sz="3000"/>
          </a:p>
        </p:txBody>
      </p:sp>
      <p:sp>
        <p:nvSpPr>
          <p:cNvPr id="4" name="object 5">
            <a:extLst>
              <a:ext uri="{FF2B5EF4-FFF2-40B4-BE49-F238E27FC236}">
                <a16:creationId xmlns:a16="http://schemas.microsoft.com/office/drawing/2014/main" id="{F4EC19E4-07E6-5FA9-B6B2-3D56E3C175DD}"/>
              </a:ext>
            </a:extLst>
          </p:cNvPr>
          <p:cNvSpPr txBox="1"/>
          <p:nvPr/>
        </p:nvSpPr>
        <p:spPr>
          <a:xfrm>
            <a:off x="1633548" y="2024888"/>
            <a:ext cx="8844577" cy="2631490"/>
          </a:xfrm>
          <a:prstGeom prst="rect">
            <a:avLst/>
          </a:prstGeom>
        </p:spPr>
        <p:txBody>
          <a:bodyPr vert="horz" wrap="square" lIns="0" tIns="167640" rIns="0" bIns="0" rtlCol="0">
            <a:spAutoFit/>
          </a:bodyPr>
          <a:lstStyle/>
          <a:p>
            <a:pPr algn="just"/>
            <a:r>
              <a:rPr lang="es-419" sz="2000">
                <a:solidFill>
                  <a:srgbClr val="000000"/>
                </a:solidFill>
                <a:effectLst/>
                <a:latin typeface="Helvetica" pitchFamily="2" charset="0"/>
              </a:rPr>
              <a:t>Don Antonio García, natural de Albacete, reside desde el 2 de enero de 2020 en Marrakech, Marruecos, donde se ha trasladado por motivos laborales. El piso que tenía en Madrid lo arrienda por 1.000 euros al mes a un particular, asumiendo Antonio los gastos de comunidad (50 euros/mes) y el IBI (500 euros/año). Tiene, a su vez, un apartamento en A Coruña para sus vacaciones con un valor catastral revisado de 100.000 euros. ¿Puede España someter a tributación los rendimientos procedentes de los inmuebles? ¿De qué modo tributarán?</a:t>
            </a:r>
          </a:p>
        </p:txBody>
      </p:sp>
    </p:spTree>
    <p:extLst>
      <p:ext uri="{BB962C8B-B14F-4D97-AF65-F5344CB8AC3E}">
        <p14:creationId xmlns:p14="http://schemas.microsoft.com/office/powerpoint/2010/main" val="560635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CC7F0-23BF-A98E-52E6-6DB500822EC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1EB3A00-528C-6EF1-2001-8DEC87ED6D13}"/>
              </a:ext>
            </a:extLst>
          </p:cNvPr>
          <p:cNvSpPr>
            <a:spLocks noGrp="1"/>
          </p:cNvSpPr>
          <p:nvPr>
            <p:ph type="title"/>
          </p:nvPr>
        </p:nvSpPr>
        <p:spPr/>
        <p:txBody>
          <a:bodyPr>
            <a:normAutofit/>
          </a:bodyPr>
          <a:lstStyle/>
          <a:p>
            <a:r>
              <a:rPr lang="es-419" sz="3000" b="1" i="0" u="none" strike="noStrike" kern="1200" baseline="0">
                <a:solidFill>
                  <a:srgbClr val="9C247B"/>
                </a:solidFill>
                <a:latin typeface="Barlow SemiBold" pitchFamily="2" charset="77"/>
              </a:rPr>
              <a:t>Casos Práctico 3</a:t>
            </a:r>
            <a:endParaRPr lang="es-419" sz="3000"/>
          </a:p>
        </p:txBody>
      </p:sp>
      <p:sp>
        <p:nvSpPr>
          <p:cNvPr id="4" name="object 5">
            <a:extLst>
              <a:ext uri="{FF2B5EF4-FFF2-40B4-BE49-F238E27FC236}">
                <a16:creationId xmlns:a16="http://schemas.microsoft.com/office/drawing/2014/main" id="{A1DB68C2-2CF8-80A9-0114-1C2124784199}"/>
              </a:ext>
            </a:extLst>
          </p:cNvPr>
          <p:cNvSpPr txBox="1"/>
          <p:nvPr/>
        </p:nvSpPr>
        <p:spPr>
          <a:xfrm>
            <a:off x="1633548" y="2024888"/>
            <a:ext cx="8844577" cy="1708160"/>
          </a:xfrm>
          <a:prstGeom prst="rect">
            <a:avLst/>
          </a:prstGeom>
        </p:spPr>
        <p:txBody>
          <a:bodyPr vert="horz" wrap="square" lIns="0" tIns="167640" rIns="0" bIns="0" rtlCol="0">
            <a:spAutoFit/>
          </a:bodyPr>
          <a:lstStyle/>
          <a:p>
            <a:r>
              <a:rPr lang="es-419" sz="2000">
                <a:solidFill>
                  <a:srgbClr val="000000"/>
                </a:solidFill>
                <a:effectLst/>
                <a:latin typeface="Helvetica" pitchFamily="2" charset="0"/>
              </a:rPr>
              <a:t>La sociedad FRA, residente fiscal en Francia, recibe en el año 2020 por su participación en la sociedad española ESP la cantidad de 200.000 € en concepto de dividendos. La participación en la sociedad española alcanza el 40% de su capital. ¿Tributarán estos dividendos en España?</a:t>
            </a:r>
          </a:p>
          <a:p>
            <a:pPr algn="just"/>
            <a:endParaRPr lang="es-419" sz="2000">
              <a:solidFill>
                <a:srgbClr val="000000"/>
              </a:solidFill>
              <a:effectLst/>
              <a:latin typeface="Helvetica" pitchFamily="2" charset="0"/>
            </a:endParaRPr>
          </a:p>
        </p:txBody>
      </p:sp>
    </p:spTree>
    <p:extLst>
      <p:ext uri="{BB962C8B-B14F-4D97-AF65-F5344CB8AC3E}">
        <p14:creationId xmlns:p14="http://schemas.microsoft.com/office/powerpoint/2010/main" val="3280629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48C4D-ECD6-AA64-3F5A-378CCFEAEDE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B14117-5283-C08C-CC74-53F9A60DA860}"/>
              </a:ext>
            </a:extLst>
          </p:cNvPr>
          <p:cNvSpPr>
            <a:spLocks noGrp="1"/>
          </p:cNvSpPr>
          <p:nvPr>
            <p:ph type="title"/>
          </p:nvPr>
        </p:nvSpPr>
        <p:spPr/>
        <p:txBody>
          <a:bodyPr>
            <a:normAutofit/>
          </a:bodyPr>
          <a:lstStyle/>
          <a:p>
            <a:r>
              <a:rPr lang="es-419" sz="3000" b="1" i="0" u="none" strike="noStrike" kern="1200" baseline="0">
                <a:solidFill>
                  <a:srgbClr val="9C247B"/>
                </a:solidFill>
                <a:latin typeface="Barlow SemiBold" pitchFamily="2" charset="77"/>
              </a:rPr>
              <a:t>Casos Práctico 4</a:t>
            </a:r>
            <a:endParaRPr lang="es-419" sz="3000"/>
          </a:p>
        </p:txBody>
      </p:sp>
      <p:sp>
        <p:nvSpPr>
          <p:cNvPr id="4" name="object 5">
            <a:extLst>
              <a:ext uri="{FF2B5EF4-FFF2-40B4-BE49-F238E27FC236}">
                <a16:creationId xmlns:a16="http://schemas.microsoft.com/office/drawing/2014/main" id="{143F99D7-676C-9452-C28B-96947F90F42A}"/>
              </a:ext>
            </a:extLst>
          </p:cNvPr>
          <p:cNvSpPr txBox="1"/>
          <p:nvPr/>
        </p:nvSpPr>
        <p:spPr>
          <a:xfrm>
            <a:off x="1633548" y="2024888"/>
            <a:ext cx="8844577" cy="1400383"/>
          </a:xfrm>
          <a:prstGeom prst="rect">
            <a:avLst/>
          </a:prstGeom>
        </p:spPr>
        <p:txBody>
          <a:bodyPr vert="horz" wrap="square" lIns="0" tIns="167640" rIns="0" bIns="0" rtlCol="0">
            <a:spAutoFit/>
          </a:bodyPr>
          <a:lstStyle/>
          <a:p>
            <a:r>
              <a:rPr lang="es-419" sz="2000">
                <a:solidFill>
                  <a:srgbClr val="000000"/>
                </a:solidFill>
                <a:effectLst/>
                <a:latin typeface="Helvetica" pitchFamily="2" charset="0"/>
              </a:rPr>
              <a:t>La sociedad española XXX ha pagado a un proveedor belga 100.000 € por la compra de unas materias primas y 5.000 € en concepto de intereses por el aplazamiento en el pago de la deuda principal. ¿Cómo tributan estas rentas?</a:t>
            </a:r>
          </a:p>
          <a:p>
            <a:pPr algn="just"/>
            <a:endParaRPr lang="es-419" sz="2000">
              <a:solidFill>
                <a:srgbClr val="000000"/>
              </a:solidFill>
              <a:effectLst/>
              <a:latin typeface="Helvetica" pitchFamily="2" charset="0"/>
            </a:endParaRPr>
          </a:p>
        </p:txBody>
      </p:sp>
    </p:spTree>
    <p:extLst>
      <p:ext uri="{BB962C8B-B14F-4D97-AF65-F5344CB8AC3E}">
        <p14:creationId xmlns:p14="http://schemas.microsoft.com/office/powerpoint/2010/main" val="3392550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16F4B-F59A-60AE-5656-78E46AF66C3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AD3266F-C3B9-9FF1-6299-22267FCDB450}"/>
              </a:ext>
            </a:extLst>
          </p:cNvPr>
          <p:cNvSpPr>
            <a:spLocks noGrp="1"/>
          </p:cNvSpPr>
          <p:nvPr>
            <p:ph type="title"/>
          </p:nvPr>
        </p:nvSpPr>
        <p:spPr/>
        <p:txBody>
          <a:bodyPr>
            <a:normAutofit/>
          </a:bodyPr>
          <a:lstStyle/>
          <a:p>
            <a:r>
              <a:rPr lang="es-419" sz="3000" b="1" i="0" u="none" strike="noStrike" kern="1200" baseline="0">
                <a:solidFill>
                  <a:srgbClr val="9C247B"/>
                </a:solidFill>
                <a:latin typeface="Barlow SemiBold" pitchFamily="2" charset="77"/>
              </a:rPr>
              <a:t>Casos Práctico 5</a:t>
            </a:r>
            <a:endParaRPr lang="es-419" sz="3000"/>
          </a:p>
        </p:txBody>
      </p:sp>
      <p:sp>
        <p:nvSpPr>
          <p:cNvPr id="4" name="object 5">
            <a:extLst>
              <a:ext uri="{FF2B5EF4-FFF2-40B4-BE49-F238E27FC236}">
                <a16:creationId xmlns:a16="http://schemas.microsoft.com/office/drawing/2014/main" id="{919C1702-3676-A4F4-B19A-89E39536547F}"/>
              </a:ext>
            </a:extLst>
          </p:cNvPr>
          <p:cNvSpPr txBox="1"/>
          <p:nvPr/>
        </p:nvSpPr>
        <p:spPr>
          <a:xfrm>
            <a:off x="1633548" y="2024888"/>
            <a:ext cx="8844577" cy="2631490"/>
          </a:xfrm>
          <a:prstGeom prst="rect">
            <a:avLst/>
          </a:prstGeom>
        </p:spPr>
        <p:txBody>
          <a:bodyPr vert="horz" wrap="square" lIns="0" tIns="167640" rIns="0" bIns="0" rtlCol="0">
            <a:spAutoFit/>
          </a:bodyPr>
          <a:lstStyle/>
          <a:p>
            <a:pPr algn="just"/>
            <a:r>
              <a:rPr lang="es-419" sz="2000">
                <a:solidFill>
                  <a:srgbClr val="000000"/>
                </a:solidFill>
                <a:effectLst/>
                <a:latin typeface="Helvetica" pitchFamily="2" charset="0"/>
              </a:rPr>
              <a:t>La empresa ABC, residente fiscal en Portugal, cede el uso de tres máquinas de secado a una empresa de Badajoz de procesamiento de corcho, por un período de cuatro meses y un importe de 20.000 €. La empresa portuguesa comunica a la empresa española que no procede retención al tratarse de beneficios empresariales obtenidos sin EP y, por lo tanto, no sujetos en virtud de lo establecido en el art. 7 del CDI entre España y Portugal. ¿Es correcto lo indicado por la empresa portuguesa?</a:t>
            </a:r>
          </a:p>
          <a:p>
            <a:pPr algn="just"/>
            <a:endParaRPr lang="es-419" sz="2000">
              <a:solidFill>
                <a:srgbClr val="000000"/>
              </a:solidFill>
              <a:effectLst/>
              <a:latin typeface="Helvetica" pitchFamily="2" charset="0"/>
            </a:endParaRPr>
          </a:p>
        </p:txBody>
      </p:sp>
    </p:spTree>
    <p:extLst>
      <p:ext uri="{BB962C8B-B14F-4D97-AF65-F5344CB8AC3E}">
        <p14:creationId xmlns:p14="http://schemas.microsoft.com/office/powerpoint/2010/main" val="2949845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EBD11-9824-01CA-61CE-450AFCFF4EC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810A9AD-F2B3-6A58-8C6D-10E69210590B}"/>
              </a:ext>
            </a:extLst>
          </p:cNvPr>
          <p:cNvSpPr>
            <a:spLocks noGrp="1"/>
          </p:cNvSpPr>
          <p:nvPr>
            <p:ph type="title"/>
          </p:nvPr>
        </p:nvSpPr>
        <p:spPr/>
        <p:txBody>
          <a:bodyPr>
            <a:normAutofit/>
          </a:bodyPr>
          <a:lstStyle/>
          <a:p>
            <a:r>
              <a:rPr lang="es-419" sz="3000" b="1" i="0" u="none" strike="noStrike" kern="1200" baseline="0">
                <a:solidFill>
                  <a:srgbClr val="9C247B"/>
                </a:solidFill>
                <a:latin typeface="Barlow SemiBold" pitchFamily="2" charset="77"/>
              </a:rPr>
              <a:t>Casos Práctico 6</a:t>
            </a:r>
            <a:endParaRPr lang="es-419" sz="3000"/>
          </a:p>
        </p:txBody>
      </p:sp>
      <p:sp>
        <p:nvSpPr>
          <p:cNvPr id="4" name="object 5">
            <a:extLst>
              <a:ext uri="{FF2B5EF4-FFF2-40B4-BE49-F238E27FC236}">
                <a16:creationId xmlns:a16="http://schemas.microsoft.com/office/drawing/2014/main" id="{D7A37F08-F5DD-D80C-462F-CCAE702AEDD2}"/>
              </a:ext>
            </a:extLst>
          </p:cNvPr>
          <p:cNvSpPr txBox="1"/>
          <p:nvPr/>
        </p:nvSpPr>
        <p:spPr>
          <a:xfrm>
            <a:off x="1633548" y="2024888"/>
            <a:ext cx="8844577" cy="2323713"/>
          </a:xfrm>
          <a:prstGeom prst="rect">
            <a:avLst/>
          </a:prstGeom>
        </p:spPr>
        <p:txBody>
          <a:bodyPr vert="horz" wrap="square" lIns="0" tIns="167640" rIns="0" bIns="0" rtlCol="0">
            <a:spAutoFit/>
          </a:bodyPr>
          <a:lstStyle/>
          <a:p>
            <a:pPr algn="just"/>
            <a:r>
              <a:rPr lang="es-419" sz="2000">
                <a:solidFill>
                  <a:srgbClr val="000000"/>
                </a:solidFill>
                <a:effectLst/>
                <a:latin typeface="Helvetica" pitchFamily="2" charset="0"/>
              </a:rPr>
              <a:t>La empresa española MUCHOS LIBROS S.A. contrata los servicios de Doña Carla Visconti, profesional italiana residente en Milán, para que le preste servicios de traducción de libros y manuales que edita y distribuye en España. Doña Carla realiza las traducciones desde su casa en Milán y las envía por correo electrónico. ¿Tributan las rentas derivadas de la prestación de estos</a:t>
            </a:r>
          </a:p>
          <a:p>
            <a:pPr algn="just"/>
            <a:r>
              <a:rPr lang="es-419" sz="2000">
                <a:solidFill>
                  <a:srgbClr val="000000"/>
                </a:solidFill>
                <a:effectLst/>
                <a:latin typeface="Helvetica" pitchFamily="2" charset="0"/>
              </a:rPr>
              <a:t>servicios profesionales en España?</a:t>
            </a:r>
          </a:p>
          <a:p>
            <a:pPr algn="just"/>
            <a:endParaRPr lang="es-419" sz="2000">
              <a:solidFill>
                <a:srgbClr val="000000"/>
              </a:solidFill>
              <a:effectLst/>
              <a:latin typeface="Helvetica" pitchFamily="2" charset="0"/>
            </a:endParaRPr>
          </a:p>
        </p:txBody>
      </p:sp>
    </p:spTree>
    <p:extLst>
      <p:ext uri="{BB962C8B-B14F-4D97-AF65-F5344CB8AC3E}">
        <p14:creationId xmlns:p14="http://schemas.microsoft.com/office/powerpoint/2010/main" val="3871227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55D65-6A23-D037-A586-381CCB16AFD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0D7C864-C428-A310-5B2B-79C11ABDB94F}"/>
              </a:ext>
            </a:extLst>
          </p:cNvPr>
          <p:cNvSpPr>
            <a:spLocks noGrp="1"/>
          </p:cNvSpPr>
          <p:nvPr>
            <p:ph type="title"/>
          </p:nvPr>
        </p:nvSpPr>
        <p:spPr/>
        <p:txBody>
          <a:bodyPr>
            <a:normAutofit/>
          </a:bodyPr>
          <a:lstStyle/>
          <a:p>
            <a:r>
              <a:rPr lang="es-419" sz="3000" b="1" i="0" u="none" strike="noStrike" kern="1200" baseline="0">
                <a:solidFill>
                  <a:srgbClr val="9C247B"/>
                </a:solidFill>
                <a:latin typeface="Barlow SemiBold" pitchFamily="2" charset="77"/>
              </a:rPr>
              <a:t>Casos Práctico 7</a:t>
            </a:r>
            <a:endParaRPr lang="es-419" sz="3000"/>
          </a:p>
        </p:txBody>
      </p:sp>
      <p:sp>
        <p:nvSpPr>
          <p:cNvPr id="4" name="object 5">
            <a:extLst>
              <a:ext uri="{FF2B5EF4-FFF2-40B4-BE49-F238E27FC236}">
                <a16:creationId xmlns:a16="http://schemas.microsoft.com/office/drawing/2014/main" id="{E4037EF1-A214-5826-F922-E34947F87C5D}"/>
              </a:ext>
            </a:extLst>
          </p:cNvPr>
          <p:cNvSpPr txBox="1"/>
          <p:nvPr/>
        </p:nvSpPr>
        <p:spPr>
          <a:xfrm>
            <a:off x="1633548" y="2024888"/>
            <a:ext cx="8844577" cy="3554819"/>
          </a:xfrm>
          <a:prstGeom prst="rect">
            <a:avLst/>
          </a:prstGeom>
        </p:spPr>
        <p:txBody>
          <a:bodyPr vert="horz" wrap="square" lIns="0" tIns="167640" rIns="0" bIns="0" rtlCol="0">
            <a:spAutoFit/>
          </a:bodyPr>
          <a:lstStyle/>
          <a:p>
            <a:pPr algn="just"/>
            <a:r>
              <a:rPr lang="es-419" sz="2000">
                <a:solidFill>
                  <a:srgbClr val="000000"/>
                </a:solidFill>
                <a:effectLst/>
                <a:latin typeface="Helvetica" pitchFamily="2" charset="0"/>
              </a:rPr>
              <a:t>Don Arturo Rodríguez, residente en Portugal y médico de profesión, se traslada diariamente a Vigo para trabajar en una clínica privada, regresando a su vivienda habitual, radicada en Portugal, una vez concluida su jornada laboral. La clínica para la que trabaja le paga 70.000 € anuales. ¿Tributan estas rentas en España?</a:t>
            </a:r>
          </a:p>
          <a:p>
            <a:pPr algn="just"/>
            <a:endParaRPr lang="es-419" sz="2000">
              <a:solidFill>
                <a:srgbClr val="000000"/>
              </a:solidFill>
              <a:effectLst/>
              <a:latin typeface="Helvetica" pitchFamily="2" charset="0"/>
            </a:endParaRPr>
          </a:p>
          <a:p>
            <a:pPr algn="just"/>
            <a:r>
              <a:rPr lang="es-419" sz="2000">
                <a:solidFill>
                  <a:srgbClr val="000000"/>
                </a:solidFill>
                <a:effectLst/>
                <a:latin typeface="Helvetica" pitchFamily="2" charset="0"/>
              </a:rPr>
              <a:t>El hermano de don Arturo, Joao Rodríguez, también residente en Portugal, es contratado todos los veranos por una empresa de Vigo como ayudante de máquinas del barco que lleva a los viajeros a las Islas Cíes. Además del salario, le abona diversas cantidades en concepto de gastos de manutención y estancia. ¿Tributan estas rentas en España?</a:t>
            </a:r>
          </a:p>
        </p:txBody>
      </p:sp>
    </p:spTree>
    <p:extLst>
      <p:ext uri="{BB962C8B-B14F-4D97-AF65-F5344CB8AC3E}">
        <p14:creationId xmlns:p14="http://schemas.microsoft.com/office/powerpoint/2010/main" val="1153167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3CD41-EE2A-528E-8A43-8FE70102618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9FC5515-EC5A-294E-D259-1F884170EBA5}"/>
              </a:ext>
            </a:extLst>
          </p:cNvPr>
          <p:cNvSpPr>
            <a:spLocks noGrp="1"/>
          </p:cNvSpPr>
          <p:nvPr>
            <p:ph type="title"/>
          </p:nvPr>
        </p:nvSpPr>
        <p:spPr/>
        <p:txBody>
          <a:bodyPr>
            <a:normAutofit/>
          </a:bodyPr>
          <a:lstStyle/>
          <a:p>
            <a:r>
              <a:rPr lang="es-419" sz="3000" b="1" i="0" u="none" strike="noStrike" kern="1200" baseline="0">
                <a:solidFill>
                  <a:srgbClr val="9C247B"/>
                </a:solidFill>
                <a:latin typeface="Barlow SemiBold" pitchFamily="2" charset="77"/>
              </a:rPr>
              <a:t>Casos Práctico 8</a:t>
            </a:r>
            <a:endParaRPr lang="es-419" sz="3000"/>
          </a:p>
        </p:txBody>
      </p:sp>
      <p:sp>
        <p:nvSpPr>
          <p:cNvPr id="4" name="object 5">
            <a:extLst>
              <a:ext uri="{FF2B5EF4-FFF2-40B4-BE49-F238E27FC236}">
                <a16:creationId xmlns:a16="http://schemas.microsoft.com/office/drawing/2014/main" id="{54877D8B-4060-E247-4B2F-B2D4FD76300F}"/>
              </a:ext>
            </a:extLst>
          </p:cNvPr>
          <p:cNvSpPr txBox="1"/>
          <p:nvPr/>
        </p:nvSpPr>
        <p:spPr>
          <a:xfrm>
            <a:off x="1633548" y="2024888"/>
            <a:ext cx="8844577" cy="1400383"/>
          </a:xfrm>
          <a:prstGeom prst="rect">
            <a:avLst/>
          </a:prstGeom>
        </p:spPr>
        <p:txBody>
          <a:bodyPr vert="horz" wrap="square" lIns="0" tIns="167640" rIns="0" bIns="0" rtlCol="0">
            <a:spAutoFit/>
          </a:bodyPr>
          <a:lstStyle/>
          <a:p>
            <a:pPr algn="just"/>
            <a:r>
              <a:rPr lang="es-419" sz="2000">
                <a:solidFill>
                  <a:srgbClr val="000000"/>
                </a:solidFill>
                <a:effectLst/>
                <a:latin typeface="Helvetica" pitchFamily="2" charset="0"/>
              </a:rPr>
              <a:t>Doña Paula Pinto, trabajadora residente fiscal en Portugal, recibe una pensión satisfecha por la Seguridad Social española generada por su trabajo durante toda su vida laboral en una empresa de Sevilla. ¿Tributa la pensión en España?</a:t>
            </a:r>
          </a:p>
        </p:txBody>
      </p:sp>
    </p:spTree>
    <p:extLst>
      <p:ext uri="{BB962C8B-B14F-4D97-AF65-F5344CB8AC3E}">
        <p14:creationId xmlns:p14="http://schemas.microsoft.com/office/powerpoint/2010/main" val="336008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82EAF-23A5-3EF1-51A4-3F0DAA9B9BA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375021E-A94A-A6F5-F3FE-D8DA876DEBA7}"/>
              </a:ext>
            </a:extLst>
          </p:cNvPr>
          <p:cNvSpPr>
            <a:spLocks noGrp="1"/>
          </p:cNvSpPr>
          <p:nvPr>
            <p:ph type="title"/>
          </p:nvPr>
        </p:nvSpPr>
        <p:spPr/>
        <p:txBody>
          <a:bodyPr>
            <a:normAutofit/>
          </a:bodyPr>
          <a:lstStyle/>
          <a:p>
            <a:r>
              <a:rPr lang="es-419" sz="3000" b="1" i="0" u="none" strike="noStrike" kern="1200" baseline="0">
                <a:solidFill>
                  <a:srgbClr val="9C247B"/>
                </a:solidFill>
                <a:latin typeface="Barlow SemiBold" pitchFamily="2" charset="77"/>
              </a:rPr>
              <a:t>Casos Práctico 9</a:t>
            </a:r>
            <a:endParaRPr lang="es-419" sz="3000"/>
          </a:p>
        </p:txBody>
      </p:sp>
      <p:sp>
        <p:nvSpPr>
          <p:cNvPr id="4" name="object 5">
            <a:extLst>
              <a:ext uri="{FF2B5EF4-FFF2-40B4-BE49-F238E27FC236}">
                <a16:creationId xmlns:a16="http://schemas.microsoft.com/office/drawing/2014/main" id="{4C56B2D9-C2F9-302A-A06C-5518AACFC18D}"/>
              </a:ext>
            </a:extLst>
          </p:cNvPr>
          <p:cNvSpPr txBox="1"/>
          <p:nvPr/>
        </p:nvSpPr>
        <p:spPr>
          <a:xfrm>
            <a:off x="1633548" y="2024888"/>
            <a:ext cx="8844577" cy="1400383"/>
          </a:xfrm>
          <a:prstGeom prst="rect">
            <a:avLst/>
          </a:prstGeom>
        </p:spPr>
        <p:txBody>
          <a:bodyPr vert="horz" wrap="square" lIns="0" tIns="167640" rIns="0" bIns="0" rtlCol="0">
            <a:spAutoFit/>
          </a:bodyPr>
          <a:lstStyle/>
          <a:p>
            <a:r>
              <a:rPr lang="es-419" sz="2000" dirty="0">
                <a:solidFill>
                  <a:srgbClr val="000000"/>
                </a:solidFill>
                <a:effectLst/>
                <a:latin typeface="Helvetica" pitchFamily="2" charset="0"/>
              </a:rPr>
              <a:t>Doña Marguerite Fillon, residente en Francia, cobra una pensión de viudedad por su esposo que fue funcionario del gobierno español. ¿Tributa la pensión en España?</a:t>
            </a:r>
          </a:p>
          <a:p>
            <a:pPr algn="just"/>
            <a:endParaRPr lang="es-419" sz="2000" dirty="0">
              <a:solidFill>
                <a:srgbClr val="000000"/>
              </a:solidFill>
              <a:effectLst/>
              <a:latin typeface="Helvetica" pitchFamily="2" charset="0"/>
            </a:endParaRPr>
          </a:p>
        </p:txBody>
      </p:sp>
    </p:spTree>
    <p:extLst>
      <p:ext uri="{BB962C8B-B14F-4D97-AF65-F5344CB8AC3E}">
        <p14:creationId xmlns:p14="http://schemas.microsoft.com/office/powerpoint/2010/main" val="2459680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6894-9F84-3C46-8F58-80615DE29BDE}"/>
              </a:ext>
            </a:extLst>
          </p:cNvPr>
          <p:cNvSpPr>
            <a:spLocks noGrp="1"/>
          </p:cNvSpPr>
          <p:nvPr>
            <p:ph type="title"/>
          </p:nvPr>
        </p:nvSpPr>
        <p:spPr/>
        <p:txBody>
          <a:bodyPr>
            <a:normAutofit/>
          </a:bodyPr>
          <a:lstStyle/>
          <a:p>
            <a:r>
              <a:rPr lang="es-ES_tradnl" sz="3600" dirty="0"/>
              <a:t>        Eduardo Orozco Martínez</a:t>
            </a:r>
          </a:p>
        </p:txBody>
      </p:sp>
      <p:sp>
        <p:nvSpPr>
          <p:cNvPr id="3" name="Text Placeholder 2">
            <a:extLst>
              <a:ext uri="{FF2B5EF4-FFF2-40B4-BE49-F238E27FC236}">
                <a16:creationId xmlns:a16="http://schemas.microsoft.com/office/drawing/2014/main" id="{83B26991-C936-054B-B2DF-664F103AA050}"/>
              </a:ext>
            </a:extLst>
          </p:cNvPr>
          <p:cNvSpPr>
            <a:spLocks noGrp="1"/>
          </p:cNvSpPr>
          <p:nvPr>
            <p:ph type="body" idx="1"/>
          </p:nvPr>
        </p:nvSpPr>
        <p:spPr/>
        <p:txBody>
          <a:bodyPr>
            <a:normAutofit fontScale="70000" lnSpcReduction="20000"/>
          </a:bodyPr>
          <a:lstStyle/>
          <a:p>
            <a:endParaRPr lang="es-ES_tradnl" dirty="0"/>
          </a:p>
        </p:txBody>
      </p:sp>
      <p:sp>
        <p:nvSpPr>
          <p:cNvPr id="4" name="Text Placeholder 3">
            <a:extLst>
              <a:ext uri="{FF2B5EF4-FFF2-40B4-BE49-F238E27FC236}">
                <a16:creationId xmlns:a16="http://schemas.microsoft.com/office/drawing/2014/main" id="{3C08483C-9096-F64F-9498-C44F57EDF8A6}"/>
              </a:ext>
            </a:extLst>
          </p:cNvPr>
          <p:cNvSpPr>
            <a:spLocks noGrp="1"/>
          </p:cNvSpPr>
          <p:nvPr>
            <p:ph type="body" idx="11"/>
          </p:nvPr>
        </p:nvSpPr>
        <p:spPr/>
        <p:txBody>
          <a:bodyPr/>
          <a:lstStyle/>
          <a:p>
            <a:endParaRPr lang="es-ES_tradnl" dirty="0"/>
          </a:p>
        </p:txBody>
      </p:sp>
      <p:sp>
        <p:nvSpPr>
          <p:cNvPr id="5" name="Text Placeholder 4">
            <a:extLst>
              <a:ext uri="{FF2B5EF4-FFF2-40B4-BE49-F238E27FC236}">
                <a16:creationId xmlns:a16="http://schemas.microsoft.com/office/drawing/2014/main" id="{CCF0E631-34AC-AB42-8E8A-04360F0CE503}"/>
              </a:ext>
            </a:extLst>
          </p:cNvPr>
          <p:cNvSpPr>
            <a:spLocks noGrp="1"/>
          </p:cNvSpPr>
          <p:nvPr>
            <p:ph type="body" sz="quarter" idx="12"/>
          </p:nvPr>
        </p:nvSpPr>
        <p:spPr>
          <a:xfrm>
            <a:off x="831850" y="3428999"/>
            <a:ext cx="4172412" cy="710739"/>
          </a:xfrm>
        </p:spPr>
        <p:txBody>
          <a:bodyPr/>
          <a:lstStyle/>
          <a:p>
            <a:r>
              <a:rPr lang="es-ES_tradnl" dirty="0"/>
              <a:t>eorozco@caroz.es</a:t>
            </a:r>
          </a:p>
        </p:txBody>
      </p:sp>
      <p:pic>
        <p:nvPicPr>
          <p:cNvPr id="7" name="Imagen 6">
            <a:extLst>
              <a:ext uri="{FF2B5EF4-FFF2-40B4-BE49-F238E27FC236}">
                <a16:creationId xmlns:a16="http://schemas.microsoft.com/office/drawing/2014/main" id="{90138573-B2F6-1B69-EF4E-1F11F6D5463C}"/>
              </a:ext>
            </a:extLst>
          </p:cNvPr>
          <p:cNvPicPr>
            <a:picLocks noChangeAspect="1"/>
          </p:cNvPicPr>
          <p:nvPr/>
        </p:nvPicPr>
        <p:blipFill>
          <a:blip r:embed="rId2"/>
          <a:stretch>
            <a:fillRect/>
          </a:stretch>
        </p:blipFill>
        <p:spPr>
          <a:xfrm>
            <a:off x="831850" y="2532791"/>
            <a:ext cx="635000" cy="635000"/>
          </a:xfrm>
          <a:prstGeom prst="rect">
            <a:avLst/>
          </a:prstGeom>
        </p:spPr>
      </p:pic>
      <p:pic>
        <p:nvPicPr>
          <p:cNvPr id="10" name="Imagen 9">
            <a:extLst>
              <a:ext uri="{FF2B5EF4-FFF2-40B4-BE49-F238E27FC236}">
                <a16:creationId xmlns:a16="http://schemas.microsoft.com/office/drawing/2014/main" id="{C6BB7B54-320A-3387-E4C0-4143B4765070}"/>
              </a:ext>
            </a:extLst>
          </p:cNvPr>
          <p:cNvPicPr>
            <a:picLocks noChangeAspect="1"/>
          </p:cNvPicPr>
          <p:nvPr/>
        </p:nvPicPr>
        <p:blipFill>
          <a:blip r:embed="rId3"/>
          <a:stretch>
            <a:fillRect/>
          </a:stretch>
        </p:blipFill>
        <p:spPr>
          <a:xfrm>
            <a:off x="984588" y="3240400"/>
            <a:ext cx="2592147" cy="2592147"/>
          </a:xfrm>
          <a:prstGeom prst="rect">
            <a:avLst/>
          </a:prstGeom>
        </p:spPr>
      </p:pic>
    </p:spTree>
    <p:extLst>
      <p:ext uri="{BB962C8B-B14F-4D97-AF65-F5344CB8AC3E}">
        <p14:creationId xmlns:p14="http://schemas.microsoft.com/office/powerpoint/2010/main" val="81540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E9A6D-A3A4-0B4C-CA13-31EEFE738C9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8B31DC6-DAFF-CD26-BDB3-C6B21DB2FF1C}"/>
              </a:ext>
            </a:extLst>
          </p:cNvPr>
          <p:cNvSpPr>
            <a:spLocks noGrp="1"/>
          </p:cNvSpPr>
          <p:nvPr>
            <p:ph type="title"/>
          </p:nvPr>
        </p:nvSpPr>
        <p:spPr>
          <a:xfrm>
            <a:off x="838200" y="500062"/>
            <a:ext cx="10515600" cy="1325563"/>
          </a:xfrm>
        </p:spPr>
        <p:txBody>
          <a:bodyPr/>
          <a:lstStyle/>
          <a:p>
            <a:r>
              <a:rPr lang="es-419" sz="4400"/>
              <a:t>REGLAS DE DISTRIBUCIÓN DE LA POTESTAD TRIBUTARIA- MC ODCE</a:t>
            </a:r>
            <a:endParaRPr lang="es-419"/>
          </a:p>
        </p:txBody>
      </p:sp>
      <p:graphicFrame>
        <p:nvGraphicFramePr>
          <p:cNvPr id="3" name="Marcador de contenido 2">
            <a:extLst>
              <a:ext uri="{FF2B5EF4-FFF2-40B4-BE49-F238E27FC236}">
                <a16:creationId xmlns:a16="http://schemas.microsoft.com/office/drawing/2014/main" id="{D49F2458-D750-AA10-FD89-286776040EBF}"/>
              </a:ext>
            </a:extLst>
          </p:cNvPr>
          <p:cNvGraphicFramePr>
            <a:graphicFrameLocks noGrp="1"/>
          </p:cNvGraphicFramePr>
          <p:nvPr>
            <p:ph sz="half" idx="1"/>
          </p:nvPr>
        </p:nvGraphicFramePr>
        <p:xfrm>
          <a:off x="838200" y="1825625"/>
          <a:ext cx="10515600" cy="44958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599015716"/>
                    </a:ext>
                  </a:extLst>
                </a:gridCol>
                <a:gridCol w="2628900">
                  <a:extLst>
                    <a:ext uri="{9D8B030D-6E8A-4147-A177-3AD203B41FA5}">
                      <a16:colId xmlns:a16="http://schemas.microsoft.com/office/drawing/2014/main" val="1640418319"/>
                    </a:ext>
                  </a:extLst>
                </a:gridCol>
                <a:gridCol w="2628900">
                  <a:extLst>
                    <a:ext uri="{9D8B030D-6E8A-4147-A177-3AD203B41FA5}">
                      <a16:colId xmlns:a16="http://schemas.microsoft.com/office/drawing/2014/main" val="404948859"/>
                    </a:ext>
                  </a:extLst>
                </a:gridCol>
                <a:gridCol w="2628900">
                  <a:extLst>
                    <a:ext uri="{9D8B030D-6E8A-4147-A177-3AD203B41FA5}">
                      <a16:colId xmlns:a16="http://schemas.microsoft.com/office/drawing/2014/main" val="3657653772"/>
                    </a:ext>
                  </a:extLst>
                </a:gridCol>
              </a:tblGrid>
              <a:tr h="370840">
                <a:tc>
                  <a:txBody>
                    <a:bodyPr/>
                    <a:lstStyle/>
                    <a:p>
                      <a:pPr algn="ctr"/>
                      <a:r>
                        <a:rPr lang="es-419"/>
                        <a:t>Tributación exclusiva en el Estado de Residencia</a:t>
                      </a:r>
                    </a:p>
                  </a:txBody>
                  <a:tcPr/>
                </a:tc>
                <a:tc>
                  <a:txBody>
                    <a:bodyPr/>
                    <a:lstStyle/>
                    <a:p>
                      <a:pPr algn="ctr"/>
                      <a:r>
                        <a:rPr lang="es-419"/>
                        <a:t>Tributación exclusiva en el Estado de la Fuente</a:t>
                      </a:r>
                    </a:p>
                  </a:txBody>
                  <a:tcPr/>
                </a:tc>
                <a:tc>
                  <a:txBody>
                    <a:bodyPr/>
                    <a:lstStyle/>
                    <a:p>
                      <a:pPr algn="ctr"/>
                      <a:r>
                        <a:rPr lang="es-419"/>
                        <a:t>Tributación compartida en ER y EF (con límites)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a:t>Tributación compartida en ER y EF (sin límites)</a:t>
                      </a:r>
                    </a:p>
                    <a:p>
                      <a:pPr algn="ctr"/>
                      <a:endParaRPr lang="es-419"/>
                    </a:p>
                  </a:txBody>
                  <a:tcPr/>
                </a:tc>
                <a:extLst>
                  <a:ext uri="{0D108BD9-81ED-4DB2-BD59-A6C34878D82A}">
                    <a16:rowId xmlns:a16="http://schemas.microsoft.com/office/drawing/2014/main" val="2127407135"/>
                  </a:ext>
                </a:extLst>
              </a:tr>
              <a:tr h="370840">
                <a:tc>
                  <a:txBody>
                    <a:bodyPr/>
                    <a:lstStyle/>
                    <a:p>
                      <a:pPr algn="ctr"/>
                      <a:r>
                        <a:rPr lang="es-419"/>
                        <a:t>Art. 7: Beneficios empresariales</a:t>
                      </a:r>
                    </a:p>
                    <a:p>
                      <a:pPr algn="ctr"/>
                      <a:r>
                        <a:rPr lang="es-419"/>
                        <a:t>(sin EP en el EF).</a:t>
                      </a:r>
                    </a:p>
                  </a:txBody>
                  <a:tcPr/>
                </a:tc>
                <a:tc>
                  <a:txBody>
                    <a:bodyPr/>
                    <a:lstStyle/>
                    <a:p>
                      <a:pPr algn="ctr"/>
                      <a:r>
                        <a:rPr lang="es-419"/>
                        <a:t>Art. 19. Función Pública.</a:t>
                      </a:r>
                    </a:p>
                  </a:txBody>
                  <a:tcPr/>
                </a:tc>
                <a:tc>
                  <a:txBody>
                    <a:bodyPr/>
                    <a:lstStyle/>
                    <a:p>
                      <a:pPr algn="ctr"/>
                      <a:r>
                        <a:rPr lang="es-419"/>
                        <a:t>Art. 10. Dividendos.</a:t>
                      </a:r>
                    </a:p>
                  </a:txBody>
                  <a:tcPr/>
                </a:tc>
                <a:tc>
                  <a:txBody>
                    <a:bodyPr/>
                    <a:lstStyle/>
                    <a:p>
                      <a:pPr algn="ctr"/>
                      <a:r>
                        <a:rPr lang="es-419"/>
                        <a:t>Art. 6 Rentas inmobiliarias.</a:t>
                      </a:r>
                    </a:p>
                  </a:txBody>
                  <a:tcPr/>
                </a:tc>
                <a:extLst>
                  <a:ext uri="{0D108BD9-81ED-4DB2-BD59-A6C34878D82A}">
                    <a16:rowId xmlns:a16="http://schemas.microsoft.com/office/drawing/2014/main" val="338708590"/>
                  </a:ext>
                </a:extLst>
              </a:tr>
              <a:tr h="370840">
                <a:tc>
                  <a:txBody>
                    <a:bodyPr/>
                    <a:lstStyle/>
                    <a:p>
                      <a:pPr algn="ctr"/>
                      <a:r>
                        <a:rPr lang="es-419"/>
                        <a:t>Art. 8 Transporte Internacional Marítimo y aéreo.</a:t>
                      </a:r>
                    </a:p>
                  </a:txBody>
                  <a:tcPr/>
                </a:tc>
                <a:tc>
                  <a:txBody>
                    <a:bodyPr/>
                    <a:lstStyle/>
                    <a:p>
                      <a:pPr algn="ctr"/>
                      <a:endParaRPr lang="es-419"/>
                    </a:p>
                  </a:txBody>
                  <a:tcPr/>
                </a:tc>
                <a:tc>
                  <a:txBody>
                    <a:bodyPr/>
                    <a:lstStyle/>
                    <a:p>
                      <a:pPr algn="ctr"/>
                      <a:r>
                        <a:rPr lang="es-419"/>
                        <a:t>Art. 11. Intereses*.</a:t>
                      </a:r>
                    </a:p>
                  </a:txBody>
                  <a:tcPr/>
                </a:tc>
                <a:tc>
                  <a:txBody>
                    <a:bodyPr/>
                    <a:lstStyle/>
                    <a:p>
                      <a:pPr algn="ctr"/>
                      <a:r>
                        <a:rPr lang="es-419"/>
                        <a:t>Art. 16 Honorarios de consejeros.</a:t>
                      </a:r>
                    </a:p>
                  </a:txBody>
                  <a:tcPr/>
                </a:tc>
                <a:extLst>
                  <a:ext uri="{0D108BD9-81ED-4DB2-BD59-A6C34878D82A}">
                    <a16:rowId xmlns:a16="http://schemas.microsoft.com/office/drawing/2014/main" val="3103318014"/>
                  </a:ext>
                </a:extLst>
              </a:tr>
              <a:tr h="370840">
                <a:tc>
                  <a:txBody>
                    <a:bodyPr/>
                    <a:lstStyle/>
                    <a:p>
                      <a:pPr algn="ctr"/>
                      <a:r>
                        <a:rPr lang="es-419"/>
                        <a:t>Art. 12. Cánones*.</a:t>
                      </a:r>
                    </a:p>
                  </a:txBody>
                  <a:tcPr/>
                </a:tc>
                <a:tc>
                  <a:txBody>
                    <a:bodyPr/>
                    <a:lstStyle/>
                    <a:p>
                      <a:pPr algn="ctr"/>
                      <a:endParaRPr lang="es-419"/>
                    </a:p>
                  </a:txBody>
                  <a:tcPr/>
                </a:tc>
                <a:tc>
                  <a:txBody>
                    <a:bodyPr/>
                    <a:lstStyle/>
                    <a:p>
                      <a:pPr algn="ctr"/>
                      <a:endParaRPr lang="es-419"/>
                    </a:p>
                  </a:txBody>
                  <a:tcPr/>
                </a:tc>
                <a:tc>
                  <a:txBody>
                    <a:bodyPr/>
                    <a:lstStyle/>
                    <a:p>
                      <a:pPr algn="ctr"/>
                      <a:r>
                        <a:rPr lang="es-419"/>
                        <a:t>Art. 17 Artistas y Deportistas.</a:t>
                      </a:r>
                    </a:p>
                  </a:txBody>
                  <a:tcPr/>
                </a:tc>
                <a:extLst>
                  <a:ext uri="{0D108BD9-81ED-4DB2-BD59-A6C34878D82A}">
                    <a16:rowId xmlns:a16="http://schemas.microsoft.com/office/drawing/2014/main" val="1705900429"/>
                  </a:ext>
                </a:extLst>
              </a:tr>
              <a:tr h="370840">
                <a:tc>
                  <a:txBody>
                    <a:bodyPr/>
                    <a:lstStyle/>
                    <a:p>
                      <a:pPr algn="ctr"/>
                      <a:r>
                        <a:rPr lang="es-419"/>
                        <a:t>Art. 18. Pensiones.</a:t>
                      </a:r>
                    </a:p>
                  </a:txBody>
                  <a:tcPr/>
                </a:tc>
                <a:tc>
                  <a:txBody>
                    <a:bodyPr/>
                    <a:lstStyle/>
                    <a:p>
                      <a:pPr algn="ctr"/>
                      <a:endParaRPr lang="es-419"/>
                    </a:p>
                  </a:txBody>
                  <a:tcPr/>
                </a:tc>
                <a:tc>
                  <a:txBody>
                    <a:bodyPr/>
                    <a:lstStyle/>
                    <a:p>
                      <a:pPr algn="ctr"/>
                      <a:endParaRPr lang="es-419"/>
                    </a:p>
                  </a:txBody>
                  <a:tcPr/>
                </a:tc>
                <a:tc>
                  <a:txBody>
                    <a:bodyPr/>
                    <a:lstStyle/>
                    <a:p>
                      <a:pPr algn="ctr"/>
                      <a:endParaRPr lang="es-419"/>
                    </a:p>
                  </a:txBody>
                  <a:tcPr/>
                </a:tc>
                <a:extLst>
                  <a:ext uri="{0D108BD9-81ED-4DB2-BD59-A6C34878D82A}">
                    <a16:rowId xmlns:a16="http://schemas.microsoft.com/office/drawing/2014/main" val="662016263"/>
                  </a:ext>
                </a:extLst>
              </a:tr>
              <a:tr h="370840">
                <a:tc>
                  <a:txBody>
                    <a:bodyPr/>
                    <a:lstStyle/>
                    <a:p>
                      <a:pPr algn="ctr"/>
                      <a:r>
                        <a:rPr lang="es-419"/>
                        <a:t>Art. 20 . Estudiantes.</a:t>
                      </a:r>
                    </a:p>
                  </a:txBody>
                  <a:tcPr/>
                </a:tc>
                <a:tc>
                  <a:txBody>
                    <a:bodyPr/>
                    <a:lstStyle/>
                    <a:p>
                      <a:pPr algn="ctr"/>
                      <a:endParaRPr lang="es-419"/>
                    </a:p>
                  </a:txBody>
                  <a:tcPr/>
                </a:tc>
                <a:tc>
                  <a:txBody>
                    <a:bodyPr/>
                    <a:lstStyle/>
                    <a:p>
                      <a:pPr algn="ctr"/>
                      <a:endParaRPr lang="es-419"/>
                    </a:p>
                  </a:txBody>
                  <a:tcPr/>
                </a:tc>
                <a:tc>
                  <a:txBody>
                    <a:bodyPr/>
                    <a:lstStyle/>
                    <a:p>
                      <a:pPr algn="ctr"/>
                      <a:endParaRPr lang="es-419"/>
                    </a:p>
                  </a:txBody>
                  <a:tcPr/>
                </a:tc>
                <a:extLst>
                  <a:ext uri="{0D108BD9-81ED-4DB2-BD59-A6C34878D82A}">
                    <a16:rowId xmlns:a16="http://schemas.microsoft.com/office/drawing/2014/main" val="3743810701"/>
                  </a:ext>
                </a:extLst>
              </a:tr>
              <a:tr h="370840">
                <a:tc>
                  <a:txBody>
                    <a:bodyPr/>
                    <a:lstStyle/>
                    <a:p>
                      <a:pPr algn="ctr"/>
                      <a:r>
                        <a:rPr lang="es-419"/>
                        <a:t>Art. 21. Otras rentas.</a:t>
                      </a:r>
                    </a:p>
                  </a:txBody>
                  <a:tcPr/>
                </a:tc>
                <a:tc>
                  <a:txBody>
                    <a:bodyPr/>
                    <a:lstStyle/>
                    <a:p>
                      <a:pPr algn="ctr"/>
                      <a:endParaRPr lang="es-419"/>
                    </a:p>
                  </a:txBody>
                  <a:tcPr/>
                </a:tc>
                <a:tc>
                  <a:txBody>
                    <a:bodyPr/>
                    <a:lstStyle/>
                    <a:p>
                      <a:pPr algn="ctr"/>
                      <a:endParaRPr lang="es-419"/>
                    </a:p>
                  </a:txBody>
                  <a:tcPr/>
                </a:tc>
                <a:tc>
                  <a:txBody>
                    <a:bodyPr/>
                    <a:lstStyle/>
                    <a:p>
                      <a:pPr algn="ctr"/>
                      <a:endParaRPr lang="es-419"/>
                    </a:p>
                  </a:txBody>
                  <a:tcPr/>
                </a:tc>
                <a:extLst>
                  <a:ext uri="{0D108BD9-81ED-4DB2-BD59-A6C34878D82A}">
                    <a16:rowId xmlns:a16="http://schemas.microsoft.com/office/drawing/2014/main" val="248221554"/>
                  </a:ext>
                </a:extLst>
              </a:tr>
            </a:tbl>
          </a:graphicData>
        </a:graphic>
      </p:graphicFrame>
      <p:pic>
        <p:nvPicPr>
          <p:cNvPr id="9" name="Gráfico 8" descr="Camera con relleno sólido">
            <a:extLst>
              <a:ext uri="{FF2B5EF4-FFF2-40B4-BE49-F238E27FC236}">
                <a16:creationId xmlns:a16="http://schemas.microsoft.com/office/drawing/2014/main" id="{A8326C60-51B5-083C-CBDA-E0F7BDCA48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9400" y="985058"/>
            <a:ext cx="914400" cy="914400"/>
          </a:xfrm>
          <a:prstGeom prst="rect">
            <a:avLst/>
          </a:prstGeom>
        </p:spPr>
      </p:pic>
      <p:sp>
        <p:nvSpPr>
          <p:cNvPr id="4" name="Rectángulo 3">
            <a:extLst>
              <a:ext uri="{FF2B5EF4-FFF2-40B4-BE49-F238E27FC236}">
                <a16:creationId xmlns:a16="http://schemas.microsoft.com/office/drawing/2014/main" id="{E753090E-CA41-71EF-DC3C-3FC1BE6AF314}"/>
              </a:ext>
            </a:extLst>
          </p:cNvPr>
          <p:cNvSpPr/>
          <p:nvPr/>
        </p:nvSpPr>
        <p:spPr>
          <a:xfrm>
            <a:off x="1221851" y="4587903"/>
            <a:ext cx="1791693" cy="294198"/>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ln w="57150">
                <a:solidFill>
                  <a:srgbClr val="7030A0"/>
                </a:solidFill>
              </a:ln>
            </a:endParaRPr>
          </a:p>
        </p:txBody>
      </p:sp>
      <p:sp>
        <p:nvSpPr>
          <p:cNvPr id="5" name="Rectángulo 4">
            <a:extLst>
              <a:ext uri="{FF2B5EF4-FFF2-40B4-BE49-F238E27FC236}">
                <a16:creationId xmlns:a16="http://schemas.microsoft.com/office/drawing/2014/main" id="{3DE860D1-D313-0B98-2848-2B94EE8E92E3}"/>
              </a:ext>
            </a:extLst>
          </p:cNvPr>
          <p:cNvSpPr/>
          <p:nvPr/>
        </p:nvSpPr>
        <p:spPr>
          <a:xfrm>
            <a:off x="6439233" y="2760429"/>
            <a:ext cx="1901686" cy="292872"/>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ln w="57150">
                <a:solidFill>
                  <a:srgbClr val="7030A0"/>
                </a:solidFill>
              </a:ln>
            </a:endParaRPr>
          </a:p>
        </p:txBody>
      </p:sp>
      <p:sp>
        <p:nvSpPr>
          <p:cNvPr id="6" name="Rectángulo 5">
            <a:extLst>
              <a:ext uri="{FF2B5EF4-FFF2-40B4-BE49-F238E27FC236}">
                <a16:creationId xmlns:a16="http://schemas.microsoft.com/office/drawing/2014/main" id="{232DE1AD-DD93-496C-94BA-060D76AA3F73}"/>
              </a:ext>
            </a:extLst>
          </p:cNvPr>
          <p:cNvSpPr/>
          <p:nvPr/>
        </p:nvSpPr>
        <p:spPr>
          <a:xfrm>
            <a:off x="6439233" y="3680506"/>
            <a:ext cx="1838076" cy="271292"/>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ln w="57150">
                <a:solidFill>
                  <a:srgbClr val="7030A0"/>
                </a:solidFill>
              </a:ln>
            </a:endParaRPr>
          </a:p>
        </p:txBody>
      </p:sp>
      <p:sp>
        <p:nvSpPr>
          <p:cNvPr id="7" name="Rectángulo 6">
            <a:extLst>
              <a:ext uri="{FF2B5EF4-FFF2-40B4-BE49-F238E27FC236}">
                <a16:creationId xmlns:a16="http://schemas.microsoft.com/office/drawing/2014/main" id="{AFA6FD3A-3B4D-46F6-7C84-E10A5FF5F27A}"/>
              </a:ext>
            </a:extLst>
          </p:cNvPr>
          <p:cNvSpPr/>
          <p:nvPr/>
        </p:nvSpPr>
        <p:spPr>
          <a:xfrm>
            <a:off x="1163542" y="4540195"/>
            <a:ext cx="1929515" cy="421420"/>
          </a:xfrm>
          <a:prstGeom prst="rect">
            <a:avLst/>
          </a:prstGeom>
          <a:noFill/>
          <a:ln w="57150">
            <a:solidFill>
              <a:srgbClr val="427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ln w="57150">
                <a:solidFill>
                  <a:srgbClr val="7030A0"/>
                </a:solidFill>
              </a:ln>
              <a:highlight>
                <a:srgbClr val="00FFFF"/>
              </a:highlight>
            </a:endParaRPr>
          </a:p>
        </p:txBody>
      </p:sp>
      <p:sp>
        <p:nvSpPr>
          <p:cNvPr id="10" name="Rectángulo 9">
            <a:extLst>
              <a:ext uri="{FF2B5EF4-FFF2-40B4-BE49-F238E27FC236}">
                <a16:creationId xmlns:a16="http://schemas.microsoft.com/office/drawing/2014/main" id="{C5FDA370-0380-5277-B461-16ECB939EBAC}"/>
              </a:ext>
            </a:extLst>
          </p:cNvPr>
          <p:cNvSpPr/>
          <p:nvPr/>
        </p:nvSpPr>
        <p:spPr>
          <a:xfrm>
            <a:off x="6423332" y="2715371"/>
            <a:ext cx="1989148" cy="409492"/>
          </a:xfrm>
          <a:prstGeom prst="rect">
            <a:avLst/>
          </a:prstGeom>
          <a:noFill/>
          <a:ln w="57150">
            <a:solidFill>
              <a:srgbClr val="427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ln w="57150">
                <a:solidFill>
                  <a:srgbClr val="7030A0"/>
                </a:solidFill>
              </a:ln>
              <a:highlight>
                <a:srgbClr val="00FFFF"/>
              </a:highlight>
            </a:endParaRPr>
          </a:p>
        </p:txBody>
      </p:sp>
    </p:spTree>
    <p:extLst>
      <p:ext uri="{BB962C8B-B14F-4D97-AF65-F5344CB8AC3E}">
        <p14:creationId xmlns:p14="http://schemas.microsoft.com/office/powerpoint/2010/main" val="385096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84024-229F-E8FF-785A-3E37151D188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9D1854F-68E4-0039-B8D7-A4985B20AA35}"/>
              </a:ext>
            </a:extLst>
          </p:cNvPr>
          <p:cNvSpPr>
            <a:spLocks noGrp="1"/>
          </p:cNvSpPr>
          <p:nvPr>
            <p:ph type="title"/>
          </p:nvPr>
        </p:nvSpPr>
        <p:spPr/>
        <p:txBody>
          <a:bodyPr/>
          <a:lstStyle/>
          <a:p>
            <a:r>
              <a:rPr lang="es-419" sz="4400"/>
              <a:t>REGLAS DE DISTRIBUCIÓN DE LA POTESTAD TRIBUTARIA- MC ODCE</a:t>
            </a:r>
            <a:endParaRPr lang="es-419"/>
          </a:p>
        </p:txBody>
      </p:sp>
      <p:graphicFrame>
        <p:nvGraphicFramePr>
          <p:cNvPr id="7" name="Marcador de contenido 6">
            <a:extLst>
              <a:ext uri="{FF2B5EF4-FFF2-40B4-BE49-F238E27FC236}">
                <a16:creationId xmlns:a16="http://schemas.microsoft.com/office/drawing/2014/main" id="{7EAB2114-027F-2959-D610-3773E35031B0}"/>
              </a:ext>
            </a:extLst>
          </p:cNvPr>
          <p:cNvGraphicFramePr>
            <a:graphicFrameLocks noGrp="1"/>
          </p:cNvGraphicFramePr>
          <p:nvPr>
            <p:ph sz="half"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áfico 7" descr="Camera con relleno sólido">
            <a:extLst>
              <a:ext uri="{FF2B5EF4-FFF2-40B4-BE49-F238E27FC236}">
                <a16:creationId xmlns:a16="http://schemas.microsoft.com/office/drawing/2014/main" id="{C1A9A685-06F5-86E5-3696-EB93E8E4DC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88087" y="3429000"/>
            <a:ext cx="914400" cy="914400"/>
          </a:xfrm>
          <a:prstGeom prst="rect">
            <a:avLst/>
          </a:prstGeom>
        </p:spPr>
      </p:pic>
    </p:spTree>
    <p:extLst>
      <p:ext uri="{BB962C8B-B14F-4D97-AF65-F5344CB8AC3E}">
        <p14:creationId xmlns:p14="http://schemas.microsoft.com/office/powerpoint/2010/main" val="370945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22E6A-15CD-654C-DC76-A90427A863F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E3F9847-EBD8-87D1-DE8D-9BEFC39D71FD}"/>
              </a:ext>
            </a:extLst>
          </p:cNvPr>
          <p:cNvSpPr>
            <a:spLocks noGrp="1"/>
          </p:cNvSpPr>
          <p:nvPr>
            <p:ph type="title"/>
          </p:nvPr>
        </p:nvSpPr>
        <p:spPr/>
        <p:txBody>
          <a:bodyPr/>
          <a:lstStyle/>
          <a:p>
            <a:r>
              <a:rPr lang="es-419" sz="4400"/>
              <a:t>REGLAS DE DISTRIBUCIÓN DE LA POTESTAD TRIBUTARIA- MC ODCE</a:t>
            </a:r>
            <a:endParaRPr lang="es-419"/>
          </a:p>
        </p:txBody>
      </p:sp>
      <p:graphicFrame>
        <p:nvGraphicFramePr>
          <p:cNvPr id="7" name="Marcador de contenido 6">
            <a:extLst>
              <a:ext uri="{FF2B5EF4-FFF2-40B4-BE49-F238E27FC236}">
                <a16:creationId xmlns:a16="http://schemas.microsoft.com/office/drawing/2014/main" id="{32AC666D-6BC1-09C8-4BCC-4B9A6368DD74}"/>
              </a:ext>
            </a:extLst>
          </p:cNvPr>
          <p:cNvGraphicFramePr>
            <a:graphicFrameLocks noGrp="1"/>
          </p:cNvGraphicFramePr>
          <p:nvPr>
            <p:ph sz="half"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áfico 2" descr="Camera con relleno sólido">
            <a:extLst>
              <a:ext uri="{FF2B5EF4-FFF2-40B4-BE49-F238E27FC236}">
                <a16:creationId xmlns:a16="http://schemas.microsoft.com/office/drawing/2014/main" id="{0573C1D0-D1AD-F055-F200-5F71D6D29B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37717" y="3362498"/>
            <a:ext cx="914400" cy="914400"/>
          </a:xfrm>
          <a:prstGeom prst="rect">
            <a:avLst/>
          </a:prstGeom>
        </p:spPr>
      </p:pic>
    </p:spTree>
    <p:extLst>
      <p:ext uri="{BB962C8B-B14F-4D97-AF65-F5344CB8AC3E}">
        <p14:creationId xmlns:p14="http://schemas.microsoft.com/office/powerpoint/2010/main" val="60324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262CC-E8B2-D7F0-9E04-CB1A7BE2D6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ED81CB-4F2C-A055-08EE-9A05DCF0523E}"/>
              </a:ext>
            </a:extLst>
          </p:cNvPr>
          <p:cNvSpPr>
            <a:spLocks noGrp="1"/>
          </p:cNvSpPr>
          <p:nvPr>
            <p:ph type="ctrTitle"/>
          </p:nvPr>
        </p:nvSpPr>
        <p:spPr>
          <a:xfrm>
            <a:off x="551234" y="2648168"/>
            <a:ext cx="6219217" cy="2387600"/>
          </a:xfrm>
        </p:spPr>
        <p:txBody>
          <a:bodyPr>
            <a:normAutofit fontScale="90000"/>
          </a:bodyPr>
          <a:lstStyle/>
          <a:p>
            <a:br>
              <a:rPr lang="es-ES_tradnl" dirty="0"/>
            </a:br>
            <a:r>
              <a:rPr lang="es-ES_tradnl" dirty="0"/>
              <a:t>2.- </a:t>
            </a:r>
            <a:r>
              <a:rPr lang="en-US" dirty="0"/>
              <a:t>Antecedentes ONU y diferencias con el MC OCDE</a:t>
            </a:r>
            <a:br>
              <a:rPr lang="en-US" dirty="0"/>
            </a:br>
            <a:endParaRPr lang="es-ES_tradnl" dirty="0"/>
          </a:p>
        </p:txBody>
      </p:sp>
      <p:sp>
        <p:nvSpPr>
          <p:cNvPr id="4" name="Subtitle 3">
            <a:extLst>
              <a:ext uri="{FF2B5EF4-FFF2-40B4-BE49-F238E27FC236}">
                <a16:creationId xmlns:a16="http://schemas.microsoft.com/office/drawing/2014/main" id="{157511DA-41D9-6511-2EE9-6BE1E5104A4D}"/>
              </a:ext>
            </a:extLst>
          </p:cNvPr>
          <p:cNvSpPr>
            <a:spLocks noGrp="1"/>
          </p:cNvSpPr>
          <p:nvPr>
            <p:ph type="subTitle" idx="1"/>
          </p:nvPr>
        </p:nvSpPr>
        <p:spPr/>
        <p:txBody>
          <a:bodyPr/>
          <a:lstStyle/>
          <a:p>
            <a:r>
              <a:rPr lang="es-ES_tradnl" dirty="0"/>
              <a:t>Subtítulo</a:t>
            </a:r>
          </a:p>
        </p:txBody>
      </p:sp>
      <p:pic>
        <p:nvPicPr>
          <p:cNvPr id="5" name="Marcador de posición de imagen 13">
            <a:extLst>
              <a:ext uri="{FF2B5EF4-FFF2-40B4-BE49-F238E27FC236}">
                <a16:creationId xmlns:a16="http://schemas.microsoft.com/office/drawing/2014/main" id="{BE060B32-9169-8356-9D03-A423A317C94B}"/>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5057" r="15057"/>
          <a:stretch/>
        </p:blipFill>
        <p:spPr/>
      </p:pic>
      <p:sp>
        <p:nvSpPr>
          <p:cNvPr id="2" name="CuadroTexto 1">
            <a:extLst>
              <a:ext uri="{FF2B5EF4-FFF2-40B4-BE49-F238E27FC236}">
                <a16:creationId xmlns:a16="http://schemas.microsoft.com/office/drawing/2014/main" id="{3CE93E5E-0B14-6CB9-EB81-BEE43701AB91}"/>
              </a:ext>
            </a:extLst>
          </p:cNvPr>
          <p:cNvSpPr txBox="1"/>
          <p:nvPr/>
        </p:nvSpPr>
        <p:spPr>
          <a:xfrm>
            <a:off x="7196547" y="6874059"/>
            <a:ext cx="5013871" cy="230832"/>
          </a:xfrm>
          <a:prstGeom prst="rect">
            <a:avLst/>
          </a:prstGeom>
          <a:noFill/>
        </p:spPr>
        <p:txBody>
          <a:bodyPr wrap="square" rtlCol="0">
            <a:spAutoFit/>
          </a:bodyPr>
          <a:lstStyle/>
          <a:p>
            <a:r>
              <a:rPr lang="es-419" sz="900">
                <a:hlinkClick r:id="rId3" tooltip="https://amaizo.info/2005/08/28/reformer-les-nations-unies-unilateralisme-service-minimum-et-interdependance/2433"/>
              </a:rPr>
              <a:t>Esta foto</a:t>
            </a:r>
            <a:r>
              <a:rPr lang="es-419" sz="900"/>
              <a:t> de Autor desconocido está bajo licencia </a:t>
            </a:r>
            <a:r>
              <a:rPr lang="es-419" sz="900">
                <a:hlinkClick r:id="rId4" tooltip="https://creativecommons.org/licenses/by-nc-sa/3.0/"/>
              </a:rPr>
              <a:t>CC BY-SA-NC</a:t>
            </a:r>
            <a:endParaRPr lang="es-419" sz="900"/>
          </a:p>
        </p:txBody>
      </p:sp>
    </p:spTree>
    <p:extLst>
      <p:ext uri="{BB962C8B-B14F-4D97-AF65-F5344CB8AC3E}">
        <p14:creationId xmlns:p14="http://schemas.microsoft.com/office/powerpoint/2010/main" val="241283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30D06-A4A6-1E9D-1FDC-927AFBFAC10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8EEC85-6AFF-AD9A-391F-E4644A2D2BDA}"/>
              </a:ext>
            </a:extLst>
          </p:cNvPr>
          <p:cNvSpPr>
            <a:spLocks noGrp="1"/>
          </p:cNvSpPr>
          <p:nvPr>
            <p:ph sz="half" idx="1"/>
          </p:nvPr>
        </p:nvSpPr>
        <p:spPr/>
        <p:txBody>
          <a:bodyPr>
            <a:normAutofit/>
          </a:bodyPr>
          <a:lstStyle/>
          <a:p>
            <a:pPr marL="0" indent="0" algn="just">
              <a:buNone/>
            </a:pPr>
            <a:r>
              <a:rPr lang="en-US" dirty="0"/>
              <a:t> </a:t>
            </a:r>
          </a:p>
        </p:txBody>
      </p:sp>
      <p:graphicFrame>
        <p:nvGraphicFramePr>
          <p:cNvPr id="4" name="Diagrama 3">
            <a:extLst>
              <a:ext uri="{FF2B5EF4-FFF2-40B4-BE49-F238E27FC236}">
                <a16:creationId xmlns:a16="http://schemas.microsoft.com/office/drawing/2014/main" id="{57FD8964-A433-407E-35E9-96BD9E489AA6}"/>
              </a:ext>
            </a:extLst>
          </p:cNvPr>
          <p:cNvGraphicFramePr/>
          <p:nvPr>
            <p:extLst>
              <p:ext uri="{D42A27DB-BD31-4B8C-83A1-F6EECF244321}">
                <p14:modId xmlns:p14="http://schemas.microsoft.com/office/powerpoint/2010/main" val="2124594402"/>
              </p:ext>
            </p:extLst>
          </p:nvPr>
        </p:nvGraphicFramePr>
        <p:xfrm>
          <a:off x="620203" y="540689"/>
          <a:ext cx="10455964" cy="6027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92634E1A-F385-AD7E-ED65-2538CCDA00B5}"/>
              </a:ext>
            </a:extLst>
          </p:cNvPr>
          <p:cNvSpPr txBox="1">
            <a:spLocks/>
          </p:cNvSpPr>
          <p:nvPr/>
        </p:nvSpPr>
        <p:spPr>
          <a:xfrm>
            <a:off x="4054988" y="3384205"/>
            <a:ext cx="9748964" cy="279275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400" b="1" dirty="0"/>
              <a:t>Objetivo primordial: MANTENER LA PAZ</a:t>
            </a:r>
          </a:p>
          <a:p>
            <a:pPr marL="0" indent="0" algn="just">
              <a:buFont typeface="Arial" panose="020B0604020202020204" pitchFamily="34" charset="0"/>
              <a:buNone/>
            </a:pPr>
            <a:r>
              <a:rPr lang="es-ES" sz="2400" dirty="0"/>
              <a:t>Miembros. 193 Naciones</a:t>
            </a:r>
          </a:p>
          <a:p>
            <a:pPr marL="0" indent="0" algn="just">
              <a:buNone/>
            </a:pPr>
            <a:r>
              <a:rPr lang="es-ES" sz="2400" dirty="0"/>
              <a:t>Sede: Nueva York</a:t>
            </a:r>
          </a:p>
          <a:p>
            <a:pPr marL="0" indent="0" algn="just">
              <a:buFont typeface="Arial" panose="020B0604020202020204" pitchFamily="34" charset="0"/>
              <a:buNone/>
            </a:pPr>
            <a:r>
              <a:rPr lang="es-ES" sz="2400" dirty="0"/>
              <a:t>Cinco miembros permanentes con poder de veto:</a:t>
            </a:r>
          </a:p>
          <a:p>
            <a:pPr marL="457200" indent="-457200" algn="just">
              <a:buFont typeface="+mj-lt"/>
              <a:buAutoNum type="arabicPeriod"/>
            </a:pPr>
            <a:r>
              <a:rPr lang="es-ES" sz="2400" dirty="0"/>
              <a:t>China.</a:t>
            </a:r>
          </a:p>
          <a:p>
            <a:pPr marL="457200" indent="-457200" algn="just">
              <a:buFont typeface="+mj-lt"/>
              <a:buAutoNum type="arabicPeriod"/>
            </a:pPr>
            <a:r>
              <a:rPr lang="es-ES" sz="2400" dirty="0"/>
              <a:t>Francia.</a:t>
            </a:r>
          </a:p>
          <a:p>
            <a:pPr marL="457200" indent="-457200" algn="just">
              <a:buFont typeface="+mj-lt"/>
              <a:buAutoNum type="arabicPeriod"/>
            </a:pPr>
            <a:r>
              <a:rPr lang="es-ES" sz="2400" dirty="0"/>
              <a:t>Federación de Rusia.</a:t>
            </a:r>
          </a:p>
          <a:p>
            <a:pPr marL="457200" indent="-457200" algn="just">
              <a:buFont typeface="+mj-lt"/>
              <a:buAutoNum type="arabicPeriod"/>
            </a:pPr>
            <a:r>
              <a:rPr lang="es-ES" sz="2400" dirty="0"/>
              <a:t>Reino Unido de Gran Bretaña e Irlanda del Norte.</a:t>
            </a:r>
          </a:p>
          <a:p>
            <a:pPr marL="457200" indent="-457200" algn="just">
              <a:buFont typeface="+mj-lt"/>
              <a:buAutoNum type="arabicPeriod"/>
            </a:pPr>
            <a:r>
              <a:rPr lang="es-ES" sz="2400" dirty="0"/>
              <a:t>Estados Unidos.</a:t>
            </a:r>
          </a:p>
        </p:txBody>
      </p:sp>
      <p:sp>
        <p:nvSpPr>
          <p:cNvPr id="7" name="Título 6">
            <a:extLst>
              <a:ext uri="{FF2B5EF4-FFF2-40B4-BE49-F238E27FC236}">
                <a16:creationId xmlns:a16="http://schemas.microsoft.com/office/drawing/2014/main" id="{A05DB7C0-D0C6-09BE-FCF3-BCDCCE0CB058}"/>
              </a:ext>
            </a:extLst>
          </p:cNvPr>
          <p:cNvSpPr>
            <a:spLocks noGrp="1"/>
          </p:cNvSpPr>
          <p:nvPr>
            <p:ph type="title"/>
          </p:nvPr>
        </p:nvSpPr>
        <p:spPr/>
        <p:txBody>
          <a:bodyPr/>
          <a:lstStyle/>
          <a:p>
            <a:r>
              <a:rPr lang="es-ES_tradnl" dirty="0"/>
              <a:t>Antecedentes</a:t>
            </a:r>
            <a:endParaRPr lang="es-419"/>
          </a:p>
        </p:txBody>
      </p:sp>
    </p:spTree>
    <p:extLst>
      <p:ext uri="{BB962C8B-B14F-4D97-AF65-F5344CB8AC3E}">
        <p14:creationId xmlns:p14="http://schemas.microsoft.com/office/powerpoint/2010/main" val="1794077097"/>
      </p:ext>
    </p:extLst>
  </p:cSld>
  <p:clrMapOvr>
    <a:masterClrMapping/>
  </p:clrMapOvr>
</p:sld>
</file>

<file path=ppt/theme/theme1.xml><?xml version="1.0" encoding="utf-8"?>
<a:theme xmlns:a="http://schemas.openxmlformats.org/drawingml/2006/main" name="Principal Verde">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131FF56C-BAF6-C942-A89A-7E300801CF1D}"/>
    </a:ext>
  </a:extLst>
</a:theme>
</file>

<file path=ppt/theme/theme2.xml><?xml version="1.0" encoding="utf-8"?>
<a:theme xmlns:a="http://schemas.openxmlformats.org/drawingml/2006/main" name="Principal Azul">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0321E463-9042-E049-8462-9D56BF9D53BA}"/>
    </a:ext>
  </a:extLst>
</a:theme>
</file>

<file path=ppt/theme/theme3.xml><?xml version="1.0" encoding="utf-8"?>
<a:theme xmlns:a="http://schemas.openxmlformats.org/drawingml/2006/main" name="Sección Anaranaj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7F3C2A67-4D81-434B-8437-434C5A7CA9A5}"/>
    </a:ext>
  </a:extLst>
</a:theme>
</file>

<file path=ppt/theme/theme4.xml><?xml version="1.0" encoding="utf-8"?>
<a:theme xmlns:a="http://schemas.openxmlformats.org/drawingml/2006/main" name="Sección Morada">
  <a:themeElements>
    <a:clrScheme name="UCI">
      <a:dk1>
        <a:srgbClr val="000000"/>
      </a:dk1>
      <a:lt1>
        <a:srgbClr val="FFFFFF"/>
      </a:lt1>
      <a:dk2>
        <a:srgbClr val="515354"/>
      </a:dk2>
      <a:lt2>
        <a:srgbClr val="E7E6E6"/>
      </a:lt2>
      <a:accent1>
        <a:srgbClr val="6BAE45"/>
      </a:accent1>
      <a:accent2>
        <a:srgbClr val="4179BB"/>
      </a:accent2>
      <a:accent3>
        <a:srgbClr val="A1A0A0"/>
      </a:accent3>
      <a:accent4>
        <a:srgbClr val="EE9120"/>
      </a:accent4>
      <a:accent5>
        <a:srgbClr val="9C247B"/>
      </a:accent5>
      <a:accent6>
        <a:srgbClr val="CE2041"/>
      </a:accent6>
      <a:hlink>
        <a:srgbClr val="305B8F"/>
      </a:hlink>
      <a:folHlink>
        <a:srgbClr val="8007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27935772-539B-0F4E-AD6B-25A4EB94CA29}"/>
    </a:ext>
  </a:extLst>
</a:theme>
</file>

<file path=ppt/theme/theme5.xml><?xml version="1.0" encoding="utf-8"?>
<a:theme xmlns:a="http://schemas.openxmlformats.org/drawingml/2006/main" name="Sección Rojo Viv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idad para la Cooperación Internacional" id="{CF74F77C-62B1-A245-808C-BBABED72D156}" vid="{03B892B2-1885-4C4A-AE08-7D7466B7CFC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Principal Verde</Template>
  <TotalTime>553</TotalTime>
  <Words>3204</Words>
  <Application>Microsoft Macintosh PowerPoint</Application>
  <PresentationFormat>Panorámica</PresentationFormat>
  <Paragraphs>273</Paragraphs>
  <Slides>49</Slides>
  <Notes>0</Notes>
  <HiddenSlides>0</HiddenSlides>
  <MMClips>0</MMClips>
  <ScaleCrop>false</ScaleCrop>
  <HeadingPairs>
    <vt:vector size="6" baseType="variant">
      <vt:variant>
        <vt:lpstr>Fuentes usadas</vt:lpstr>
      </vt:variant>
      <vt:variant>
        <vt:i4>10</vt:i4>
      </vt:variant>
      <vt:variant>
        <vt:lpstr>Tema</vt:lpstr>
      </vt:variant>
      <vt:variant>
        <vt:i4>5</vt:i4>
      </vt:variant>
      <vt:variant>
        <vt:lpstr>Títulos de diapositiva</vt:lpstr>
      </vt:variant>
      <vt:variant>
        <vt:i4>49</vt:i4>
      </vt:variant>
    </vt:vector>
  </HeadingPairs>
  <TitlesOfParts>
    <vt:vector size="64" baseType="lpstr">
      <vt:lpstr>Aptos</vt:lpstr>
      <vt:lpstr>Arial</vt:lpstr>
      <vt:lpstr>Arial MT</vt:lpstr>
      <vt:lpstr>Barlow</vt:lpstr>
      <vt:lpstr>Barlow Medium</vt:lpstr>
      <vt:lpstr>Barlow SemiBold</vt:lpstr>
      <vt:lpstr>Calibri</vt:lpstr>
      <vt:lpstr>Helvetica</vt:lpstr>
      <vt:lpstr>Verdana!important</vt:lpstr>
      <vt:lpstr>Wingdings</vt:lpstr>
      <vt:lpstr>Principal Verde</vt:lpstr>
      <vt:lpstr>Principal Azul</vt:lpstr>
      <vt:lpstr>Sección Anaranajada</vt:lpstr>
      <vt:lpstr>Sección Morada</vt:lpstr>
      <vt:lpstr>Sección Rojo Vivo</vt:lpstr>
      <vt:lpstr> Particularidades del MC ONU y los CDI de Costa Rica.</vt:lpstr>
      <vt:lpstr>Presentación</vt:lpstr>
      <vt:lpstr>Índice</vt:lpstr>
      <vt:lpstr>1.- Introducción</vt:lpstr>
      <vt:lpstr>REGLAS DE DISTRIBUCIÓN DE LA POTESTAD TRIBUTARIA- MC ODCE</vt:lpstr>
      <vt:lpstr>REGLAS DE DISTRIBUCIÓN DE LA POTESTAD TRIBUTARIA- MC ODCE</vt:lpstr>
      <vt:lpstr>REGLAS DE DISTRIBUCIÓN DE LA POTESTAD TRIBUTARIA- MC ODCE</vt:lpstr>
      <vt:lpstr> 2.- Antecedentes ONU y diferencias con el MC OCDE </vt:lpstr>
      <vt:lpstr>Antecedentes</vt:lpstr>
      <vt:lpstr>Antecedentes – 25 de septiembre de 2015-Agenda 2030</vt:lpstr>
      <vt:lpstr>¿Fiscalidad?</vt:lpstr>
      <vt:lpstr>MC OCDE-MC ONU</vt:lpstr>
      <vt:lpstr>MC OCDE-MC ONU</vt:lpstr>
      <vt:lpstr>MC OCDE-MC ONU</vt:lpstr>
      <vt:lpstr>MC OCDE-MC ONU-Rentas</vt:lpstr>
      <vt:lpstr>MC OCDE-MC ONU-Rentas</vt:lpstr>
      <vt:lpstr>MC OCDE-MC ONU-Definiciones</vt:lpstr>
      <vt:lpstr>MC OCDE-MC ONU</vt:lpstr>
      <vt:lpstr> 3.- Costa Rica y la OCDE</vt:lpstr>
      <vt:lpstr>Costa Rica en la OCDE</vt:lpstr>
      <vt:lpstr>Costa Rica en la OCDE</vt:lpstr>
      <vt:lpstr> 4.- Perculiaridades de los CDI costarricences </vt:lpstr>
      <vt:lpstr> CDI con España </vt:lpstr>
      <vt:lpstr>CDI con España</vt:lpstr>
      <vt:lpstr>CDI con España</vt:lpstr>
      <vt:lpstr>CDI con España</vt:lpstr>
      <vt:lpstr>CDI con España</vt:lpstr>
      <vt:lpstr>CDI con España</vt:lpstr>
      <vt:lpstr>CDI con España</vt:lpstr>
      <vt:lpstr> CDI con Alemania </vt:lpstr>
      <vt:lpstr>CDI con Alemania</vt:lpstr>
      <vt:lpstr>CDI con Alemania</vt:lpstr>
      <vt:lpstr>CDI con Alemania</vt:lpstr>
      <vt:lpstr>CDI con Alemania</vt:lpstr>
      <vt:lpstr>CDI con Alemania</vt:lpstr>
      <vt:lpstr> CDI con México </vt:lpstr>
      <vt:lpstr>CDI con México</vt:lpstr>
      <vt:lpstr>CDI con México</vt:lpstr>
      <vt:lpstr> Casos Prácticos MC OCDE   </vt:lpstr>
      <vt:lpstr>Casos Práctico 1</vt:lpstr>
      <vt:lpstr>Casos Práctico 2</vt:lpstr>
      <vt:lpstr>Casos Práctico 3</vt:lpstr>
      <vt:lpstr>Casos Práctico 4</vt:lpstr>
      <vt:lpstr>Casos Práctico 5</vt:lpstr>
      <vt:lpstr>Casos Práctico 6</vt:lpstr>
      <vt:lpstr>Casos Práctico 7</vt:lpstr>
      <vt:lpstr>Casos Práctico 8</vt:lpstr>
      <vt:lpstr>Casos Práctico 9</vt:lpstr>
      <vt:lpstr>        Eduardo Orozco Martínez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de presentaciones</dc:title>
  <dc:creator>Microsoft Office User</dc:creator>
  <cp:lastModifiedBy>Eduardo Orozco</cp:lastModifiedBy>
  <cp:revision>8</cp:revision>
  <cp:lastPrinted>2018-06-20T11:59:15Z</cp:lastPrinted>
  <dcterms:created xsi:type="dcterms:W3CDTF">2018-06-20T21:30:45Z</dcterms:created>
  <dcterms:modified xsi:type="dcterms:W3CDTF">2024-11-27T12:25:13Z</dcterms:modified>
</cp:coreProperties>
</file>