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8" r:id="rId3"/>
    <p:sldId id="279" r:id="rId4"/>
    <p:sldId id="280" r:id="rId5"/>
    <p:sldId id="281" r:id="rId6"/>
    <p:sldId id="282" r:id="rId7"/>
    <p:sldId id="283" r:id="rId8"/>
    <p:sldId id="284" r:id="rId9"/>
    <p:sldId id="285" r:id="rId10"/>
    <p:sldId id="286" r:id="rId11"/>
    <p:sldId id="306" r:id="rId12"/>
    <p:sldId id="312" r:id="rId13"/>
    <p:sldId id="311" r:id="rId14"/>
    <p:sldId id="307" r:id="rId15"/>
    <p:sldId id="314" r:id="rId16"/>
    <p:sldId id="313" r:id="rId17"/>
    <p:sldId id="287" r:id="rId18"/>
    <p:sldId id="297" r:id="rId19"/>
    <p:sldId id="295" r:id="rId20"/>
    <p:sldId id="288" r:id="rId21"/>
    <p:sldId id="298" r:id="rId22"/>
    <p:sldId id="299" r:id="rId23"/>
    <p:sldId id="315" r:id="rId24"/>
    <p:sldId id="301" r:id="rId25"/>
    <p:sldId id="304" r:id="rId26"/>
    <p:sldId id="316" r:id="rId27"/>
    <p:sldId id="317" r:id="rId28"/>
    <p:sldId id="305" r:id="rId29"/>
    <p:sldId id="318" r:id="rId30"/>
    <p:sldId id="308" r:id="rId31"/>
    <p:sldId id="319" r:id="rId32"/>
    <p:sldId id="320" r:id="rId33"/>
    <p:sldId id="309" r:id="rId34"/>
    <p:sldId id="321" r:id="rId35"/>
    <p:sldId id="310" r:id="rId36"/>
    <p:sldId id="322" r:id="rId37"/>
    <p:sldId id="289" r:id="rId38"/>
    <p:sldId id="290" r:id="rId39"/>
    <p:sldId id="291" r:id="rId40"/>
    <p:sldId id="292" r:id="rId41"/>
    <p:sldId id="293" r:id="rId42"/>
    <p:sldId id="302" r:id="rId43"/>
    <p:sldId id="323" r:id="rId44"/>
    <p:sldId id="303" r:id="rId45"/>
    <p:sldId id="324" r:id="rId4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1785130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265625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4F06919-6311-4DD5-B28D-F780B9BB4A7A}" type="slidenum">
              <a:rPr lang="es-MX" smtClean="0"/>
              <a:t>‹Nº›</a:t>
            </a:fld>
            <a:endParaRPr lang="es-MX"/>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3320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04A6D9F-46C9-4F3B-B2D9-54A923BE4673}" type="datetimeFigureOut">
              <a:rPr lang="es-MX" smtClean="0"/>
              <a:t>13/07/2016</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42392591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04A6D9F-46C9-4F3B-B2D9-54A923BE4673}" type="datetimeFigureOut">
              <a:rPr lang="es-MX" smtClean="0"/>
              <a:t>13/07/2016</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4F06919-6311-4DD5-B28D-F780B9BB4A7A}" type="slidenum">
              <a:rPr lang="es-MX" smtClean="0"/>
              <a:t>‹Nº›</a:t>
            </a:fld>
            <a:endParaRPr lang="es-MX"/>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1459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04A6D9F-46C9-4F3B-B2D9-54A923BE4673}" type="datetimeFigureOut">
              <a:rPr lang="es-MX" smtClean="0"/>
              <a:t>13/07/2016</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4062109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1469268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4186263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2552490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04A6D9F-46C9-4F3B-B2D9-54A923BE4673}" type="datetimeFigureOut">
              <a:rPr lang="es-MX" smtClean="0"/>
              <a:t>13/07/2016</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13111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04A6D9F-46C9-4F3B-B2D9-54A923BE4673}" type="datetimeFigureOut">
              <a:rPr lang="es-MX" smtClean="0"/>
              <a:t>13/07/2016</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5157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04A6D9F-46C9-4F3B-B2D9-54A923BE4673}" type="datetimeFigureOut">
              <a:rPr lang="es-MX" smtClean="0"/>
              <a:t>13/07/2016</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1681968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04A6D9F-46C9-4F3B-B2D9-54A923BE4673}" type="datetimeFigureOut">
              <a:rPr lang="es-MX" smtClean="0"/>
              <a:t>13/07/2016</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270835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A6D9F-46C9-4F3B-B2D9-54A923BE4673}" type="datetimeFigureOut">
              <a:rPr lang="es-MX" smtClean="0"/>
              <a:t>13/07/2016</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3367949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04A6D9F-46C9-4F3B-B2D9-54A923BE4673}" type="datetimeFigureOut">
              <a:rPr lang="es-MX" smtClean="0"/>
              <a:t>13/07/2016</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74594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04A6D9F-46C9-4F3B-B2D9-54A923BE4673}" type="datetimeFigureOut">
              <a:rPr lang="es-MX" smtClean="0"/>
              <a:t>13/07/2016</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E4F06919-6311-4DD5-B28D-F780B9BB4A7A}" type="slidenum">
              <a:rPr lang="es-MX" smtClean="0"/>
              <a:t>‹Nº›</a:t>
            </a:fld>
            <a:endParaRPr lang="es-MX"/>
          </a:p>
        </p:txBody>
      </p:sp>
    </p:spTree>
    <p:extLst>
      <p:ext uri="{BB962C8B-B14F-4D97-AF65-F5344CB8AC3E}">
        <p14:creationId xmlns:p14="http://schemas.microsoft.com/office/powerpoint/2010/main" val="296757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04A6D9F-46C9-4F3B-B2D9-54A923BE4673}" type="datetimeFigureOut">
              <a:rPr lang="es-MX" smtClean="0"/>
              <a:t>13/07/2016</a:t>
            </a:fld>
            <a:endParaRPr lang="es-MX"/>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E4F06919-6311-4DD5-B28D-F780B9BB4A7A}" type="slidenum">
              <a:rPr lang="es-MX" smtClean="0"/>
              <a:t>‹Nº›</a:t>
            </a:fld>
            <a:endParaRPr lang="es-MX"/>
          </a:p>
        </p:txBody>
      </p:sp>
    </p:spTree>
    <p:extLst>
      <p:ext uri="{BB962C8B-B14F-4D97-AF65-F5344CB8AC3E}">
        <p14:creationId xmlns:p14="http://schemas.microsoft.com/office/powerpoint/2010/main" val="1498078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9656" y="980728"/>
            <a:ext cx="8640960" cy="1440160"/>
          </a:xfrm>
        </p:spPr>
        <p:txBody>
          <a:bodyPr>
            <a:noAutofit/>
          </a:bodyPr>
          <a:lstStyle/>
          <a:p>
            <a:endParaRPr lang="es-MX" sz="4000" b="1" i="1" dirty="0">
              <a:effectLst>
                <a:outerShdw blurRad="38100" dist="38100" dir="2700000" algn="tl">
                  <a:srgbClr val="000000">
                    <a:alpha val="43137"/>
                  </a:srgbClr>
                </a:outerShdw>
              </a:effectLst>
            </a:endParaRPr>
          </a:p>
        </p:txBody>
      </p:sp>
      <p:sp>
        <p:nvSpPr>
          <p:cNvPr id="4" name="1 Título"/>
          <p:cNvSpPr txBox="1">
            <a:spLocks/>
          </p:cNvSpPr>
          <p:nvPr/>
        </p:nvSpPr>
        <p:spPr>
          <a:xfrm>
            <a:off x="6153100" y="4425326"/>
            <a:ext cx="2848880" cy="72008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s-MX" sz="1800" b="1" i="1" dirty="0" smtClean="0">
                <a:effectLst>
                  <a:outerShdw blurRad="38100" dist="38100" dir="2700000" algn="tl">
                    <a:srgbClr val="000000">
                      <a:alpha val="43137"/>
                    </a:srgbClr>
                  </a:outerShdw>
                </a:effectLst>
              </a:rPr>
              <a:t>Facilitador: </a:t>
            </a:r>
            <a:r>
              <a:rPr lang="es-MX" sz="1800" b="1" i="1" dirty="0" smtClean="0">
                <a:solidFill>
                  <a:srgbClr val="FF0000"/>
                </a:solidFill>
                <a:effectLst>
                  <a:outerShdw blurRad="38100" dist="38100" dir="2700000" algn="tl">
                    <a:srgbClr val="000000">
                      <a:alpha val="43137"/>
                    </a:srgbClr>
                  </a:outerShdw>
                </a:effectLst>
              </a:rPr>
              <a:t>Gerardo Danilo Soto Gamboa</a:t>
            </a:r>
            <a:endParaRPr lang="es-MX" sz="1800" b="1" i="1" dirty="0">
              <a:solidFill>
                <a:srgbClr val="FF0000"/>
              </a:solidFill>
              <a:effectLst>
                <a:outerShdw blurRad="38100" dist="38100" dir="2700000" algn="tl">
                  <a:srgbClr val="000000">
                    <a:alpha val="43137"/>
                  </a:srgbClr>
                </a:outerShdw>
              </a:effectLst>
            </a:endParaRPr>
          </a:p>
        </p:txBody>
      </p:sp>
      <p:sp>
        <p:nvSpPr>
          <p:cNvPr id="6" name="1 Título"/>
          <p:cNvSpPr txBox="1">
            <a:spLocks/>
          </p:cNvSpPr>
          <p:nvPr/>
        </p:nvSpPr>
        <p:spPr>
          <a:xfrm>
            <a:off x="412305" y="2938094"/>
            <a:ext cx="8492875" cy="10669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MX" sz="2400" b="1" i="1" dirty="0" smtClean="0">
              <a:solidFill>
                <a:srgbClr val="FF0000"/>
              </a:solidFill>
              <a:effectLst>
                <a:outerShdw blurRad="38100" dist="38100" dir="2700000" algn="tl">
                  <a:srgbClr val="000000">
                    <a:alpha val="43137"/>
                  </a:srgbClr>
                </a:outerShdw>
              </a:effectLst>
            </a:endParaRPr>
          </a:p>
          <a:p>
            <a:r>
              <a:rPr lang="es-ES" sz="2800" b="1" dirty="0" smtClean="0"/>
              <a:t>Impuesto de patente municipal, tasas y contribuciones especiales</a:t>
            </a:r>
            <a:endParaRPr lang="es-CR" sz="2800" dirty="0"/>
          </a:p>
        </p:txBody>
      </p:sp>
    </p:spTree>
    <p:extLst>
      <p:ext uri="{BB962C8B-B14F-4D97-AF65-F5344CB8AC3E}">
        <p14:creationId xmlns:p14="http://schemas.microsoft.com/office/powerpoint/2010/main" val="10363794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a:xfrm>
            <a:off x="1475656" y="274638"/>
            <a:ext cx="5184576" cy="1143000"/>
          </a:xfrm>
        </p:spPr>
        <p:txBody>
          <a:bodyPr>
            <a:normAutofit fontScale="90000"/>
          </a:bodyPr>
          <a:lstStyle/>
          <a:p>
            <a:r>
              <a:rPr lang="es-CR" dirty="0" smtClean="0"/>
              <a:t>TRIBUTOS MUNICIPALES</a:t>
            </a:r>
            <a:endParaRPr lang="es-CR" dirty="0"/>
          </a:p>
        </p:txBody>
      </p:sp>
      <p:sp>
        <p:nvSpPr>
          <p:cNvPr id="10" name="Marcador de contenido 9"/>
          <p:cNvSpPr>
            <a:spLocks noGrp="1"/>
          </p:cNvSpPr>
          <p:nvPr>
            <p:ph sz="half" idx="1"/>
          </p:nvPr>
        </p:nvSpPr>
        <p:spPr>
          <a:xfrm>
            <a:off x="1331640" y="1417638"/>
            <a:ext cx="3808307" cy="4486465"/>
          </a:xfrm>
        </p:spPr>
        <p:txBody>
          <a:bodyPr>
            <a:noAutofit/>
          </a:bodyPr>
          <a:lstStyle/>
          <a:p>
            <a:pPr>
              <a:lnSpc>
                <a:spcPct val="80000"/>
              </a:lnSpc>
            </a:pPr>
            <a:r>
              <a:rPr lang="es-ES_tradnl" sz="2000" b="1" dirty="0"/>
              <a:t>Impuesto a la madera:</a:t>
            </a:r>
          </a:p>
          <a:p>
            <a:pPr>
              <a:lnSpc>
                <a:spcPct val="80000"/>
              </a:lnSpc>
            </a:pPr>
            <a:r>
              <a:rPr lang="es-ES" sz="2000" b="1" dirty="0"/>
              <a:t>Impuesto por obras realizadas </a:t>
            </a:r>
            <a:r>
              <a:rPr lang="es-ES_tradnl" sz="2000" b="1" dirty="0"/>
              <a:t> </a:t>
            </a:r>
          </a:p>
          <a:p>
            <a:pPr>
              <a:lnSpc>
                <a:spcPct val="80000"/>
              </a:lnSpc>
            </a:pPr>
            <a:r>
              <a:rPr lang="es-ES" sz="2000" b="1" dirty="0"/>
              <a:t>Impuesto de construcciones</a:t>
            </a:r>
          </a:p>
          <a:p>
            <a:pPr>
              <a:lnSpc>
                <a:spcPct val="80000"/>
              </a:lnSpc>
            </a:pPr>
            <a:r>
              <a:rPr lang="es-ES" sz="2000" b="1" dirty="0"/>
              <a:t>Impuesto s/ </a:t>
            </a:r>
            <a:r>
              <a:rPr lang="es-ES" sz="2000" b="1" dirty="0" err="1"/>
              <a:t>estacionómetros</a:t>
            </a:r>
            <a:endParaRPr lang="es-ES" sz="2000" b="1" dirty="0"/>
          </a:p>
          <a:p>
            <a:pPr>
              <a:lnSpc>
                <a:spcPct val="80000"/>
              </a:lnSpc>
            </a:pPr>
            <a:r>
              <a:rPr lang="es-ES" sz="2000" b="1" dirty="0"/>
              <a:t>Impuesto al cemento</a:t>
            </a:r>
          </a:p>
          <a:p>
            <a:pPr>
              <a:lnSpc>
                <a:spcPct val="80000"/>
              </a:lnSpc>
            </a:pPr>
            <a:r>
              <a:rPr lang="es-ES" sz="2000" b="1" dirty="0"/>
              <a:t>Impuesto al banano</a:t>
            </a:r>
          </a:p>
          <a:p>
            <a:pPr>
              <a:lnSpc>
                <a:spcPct val="80000"/>
              </a:lnSpc>
            </a:pPr>
            <a:r>
              <a:rPr lang="es-ES" sz="2000" b="1" dirty="0"/>
              <a:t>Impuesto s/venta de mercaderías del depósito libre comercial de Golfito.</a:t>
            </a:r>
          </a:p>
          <a:p>
            <a:pPr>
              <a:lnSpc>
                <a:spcPct val="80000"/>
              </a:lnSpc>
            </a:pPr>
            <a:r>
              <a:rPr lang="es-ES" sz="2000" b="1" dirty="0"/>
              <a:t>Transferencia por multas de tránsito. 10% </a:t>
            </a:r>
          </a:p>
          <a:p>
            <a:pPr>
              <a:lnSpc>
                <a:spcPct val="80000"/>
              </a:lnSpc>
            </a:pPr>
            <a:r>
              <a:rPr lang="es-ES" sz="2000" b="1" dirty="0"/>
              <a:t>Sobre c/vehículo automotor (</a:t>
            </a:r>
            <a:r>
              <a:rPr lang="en-US" sz="2000" b="1" dirty="0">
                <a:cs typeface="Arial" panose="020B0604020202020204" pitchFamily="34" charset="0"/>
              </a:rPr>
              <a:t>¢</a:t>
            </a:r>
            <a:r>
              <a:rPr lang="es-ES" sz="2000" b="1" dirty="0"/>
              <a:t>200</a:t>
            </a:r>
            <a:r>
              <a:rPr lang="es-ES" sz="2000" b="1" dirty="0" smtClean="0"/>
              <a:t>)</a:t>
            </a:r>
            <a:endParaRPr lang="es-ES" sz="2000" b="1" dirty="0">
              <a:solidFill>
                <a:schemeClr val="accent2"/>
              </a:solidFill>
            </a:endParaRPr>
          </a:p>
          <a:p>
            <a:pPr>
              <a:lnSpc>
                <a:spcPct val="80000"/>
              </a:lnSpc>
            </a:pPr>
            <a:endParaRPr lang="es-ES_tradnl" sz="2000" dirty="0">
              <a:solidFill>
                <a:schemeClr val="accent2"/>
              </a:solidFill>
            </a:endParaRPr>
          </a:p>
          <a:p>
            <a:endParaRPr lang="es-CR" sz="2000" dirty="0"/>
          </a:p>
        </p:txBody>
      </p:sp>
      <p:sp>
        <p:nvSpPr>
          <p:cNvPr id="11" name="Marcador de contenido 10"/>
          <p:cNvSpPr>
            <a:spLocks noGrp="1"/>
          </p:cNvSpPr>
          <p:nvPr>
            <p:ph sz="half" idx="2"/>
          </p:nvPr>
        </p:nvSpPr>
        <p:spPr>
          <a:xfrm>
            <a:off x="5337307" y="1417638"/>
            <a:ext cx="3051117" cy="4486465"/>
          </a:xfrm>
        </p:spPr>
        <p:txBody>
          <a:bodyPr>
            <a:normAutofit fontScale="92500" lnSpcReduction="20000"/>
          </a:bodyPr>
          <a:lstStyle/>
          <a:p>
            <a:pPr>
              <a:lnSpc>
                <a:spcPct val="80000"/>
              </a:lnSpc>
            </a:pPr>
            <a:r>
              <a:rPr lang="es-ES" b="1" dirty="0"/>
              <a:t>Canon Zona Marítimo Terrestre</a:t>
            </a:r>
          </a:p>
          <a:p>
            <a:pPr>
              <a:lnSpc>
                <a:spcPct val="80000"/>
              </a:lnSpc>
            </a:pPr>
            <a:r>
              <a:rPr lang="es-ES" b="1" dirty="0"/>
              <a:t>Fondo Vial Municipal (mantenimiento caminos)</a:t>
            </a:r>
          </a:p>
          <a:p>
            <a:pPr>
              <a:lnSpc>
                <a:spcPct val="80000"/>
              </a:lnSpc>
            </a:pPr>
            <a:r>
              <a:rPr lang="es-ES" b="1" dirty="0"/>
              <a:t>Impuesto por destace de ganado vacuno y porcino</a:t>
            </a:r>
          </a:p>
          <a:p>
            <a:pPr>
              <a:lnSpc>
                <a:spcPct val="80000"/>
              </a:lnSpc>
            </a:pPr>
            <a:r>
              <a:rPr lang="es-ES" b="1" dirty="0"/>
              <a:t>Impuesto </a:t>
            </a:r>
            <a:r>
              <a:rPr lang="es-ES" sz="2200" b="1" dirty="0"/>
              <a:t>s/espectáculos</a:t>
            </a:r>
            <a:r>
              <a:rPr lang="es-ES" b="1" dirty="0"/>
              <a:t> públicos (5% valor c/tiquete)</a:t>
            </a:r>
          </a:p>
          <a:p>
            <a:pPr>
              <a:lnSpc>
                <a:spcPct val="80000"/>
              </a:lnSpc>
            </a:pPr>
            <a:r>
              <a:rPr lang="es-ES" b="1" dirty="0"/>
              <a:t>Servicio de cementerio: derechos, inhumaciones y exhumaciones.</a:t>
            </a:r>
          </a:p>
          <a:p>
            <a:pPr>
              <a:lnSpc>
                <a:spcPct val="80000"/>
              </a:lnSpc>
            </a:pPr>
            <a:r>
              <a:rPr lang="es-ES" b="1" dirty="0"/>
              <a:t>Explotación de canteras (arena, piedra, lastre y derivados de éstos)</a:t>
            </a:r>
          </a:p>
          <a:p>
            <a:pPr>
              <a:lnSpc>
                <a:spcPct val="80000"/>
              </a:lnSpc>
            </a:pPr>
            <a:r>
              <a:rPr lang="es-ES" b="1" dirty="0"/>
              <a:t>Timbre </a:t>
            </a:r>
            <a:r>
              <a:rPr lang="es-ES" b="1" dirty="0" smtClean="0"/>
              <a:t>Municipal</a:t>
            </a:r>
            <a:endParaRPr lang="es-ES" b="1" dirty="0"/>
          </a:p>
        </p:txBody>
      </p:sp>
    </p:spTree>
    <p:extLst>
      <p:ext uri="{BB962C8B-B14F-4D97-AF65-F5344CB8AC3E}">
        <p14:creationId xmlns:p14="http://schemas.microsoft.com/office/powerpoint/2010/main" val="300003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945201" y="188640"/>
            <a:ext cx="6589199" cy="576064"/>
          </a:xfrm>
        </p:spPr>
        <p:txBody>
          <a:bodyPr>
            <a:normAutofit fontScale="90000"/>
          </a:bodyPr>
          <a:lstStyle/>
          <a:p>
            <a:r>
              <a:rPr lang="es-CR" dirty="0" smtClean="0"/>
              <a:t>POTESTADES MUNICIPALES</a:t>
            </a:r>
            <a:endParaRPr lang="es-CR" dirty="0"/>
          </a:p>
        </p:txBody>
      </p:sp>
      <p:sp>
        <p:nvSpPr>
          <p:cNvPr id="6" name="Marcador de contenido 5"/>
          <p:cNvSpPr>
            <a:spLocks noGrp="1"/>
          </p:cNvSpPr>
          <p:nvPr>
            <p:ph idx="1"/>
          </p:nvPr>
        </p:nvSpPr>
        <p:spPr>
          <a:xfrm>
            <a:off x="1187624" y="908720"/>
            <a:ext cx="7956375" cy="5949280"/>
          </a:xfrm>
        </p:spPr>
        <p:txBody>
          <a:bodyPr>
            <a:normAutofit/>
          </a:bodyPr>
          <a:lstStyle/>
          <a:p>
            <a:pPr algn="just"/>
            <a:r>
              <a:rPr lang="es-CR" b="1" i="1" dirty="0"/>
              <a:t>DE LA POTESTAD TRIBUTARIA DE LAS MUNICIPALIDADES.-</a:t>
            </a:r>
            <a:r>
              <a:rPr lang="es-CR" i="1" dirty="0"/>
              <a:t> Con anterioridad, y en forma reiterada, esta Sala ha reconocido que en virtud de lo dispuesto en el artículo 170 de la Constitución Política, las </a:t>
            </a:r>
            <a:r>
              <a:rPr lang="es-CR" b="1" i="1" dirty="0"/>
              <a:t>municipal</a:t>
            </a:r>
            <a:r>
              <a:rPr lang="es-CR" i="1" dirty="0"/>
              <a:t>idades son entidades autónomas, lo cual se traduce, en la capacidad que tienen para decidir libremente y bajo su propia responsabilidad, todo lo referente a la organización de su circunscripción territorial (el cantón, en nuestro caso), y obviamente, en la materia que es de su competencia. Esta autonomía encuentra sustento jurídico en el carácter electoral y representativo de su Gobierno (Concejo y Alcalde) que se eligen cada cuatro años. Expresión de esa autonomía de que gozan las </a:t>
            </a:r>
            <a:r>
              <a:rPr lang="es-CR" b="1" i="1" dirty="0"/>
              <a:t>municipal</a:t>
            </a:r>
            <a:r>
              <a:rPr lang="es-CR" i="1" dirty="0"/>
              <a:t>idades (de gobierno o de segundo grado), según mandato constitucional, es que se reconoce en ellas la capacidad para que libremente –esto es con absoluta independencia del </a:t>
            </a:r>
            <a:r>
              <a:rPr lang="es-CR" i="1" dirty="0" err="1"/>
              <a:t>PoderEjecutivo</a:t>
            </a:r>
            <a:r>
              <a:rPr lang="es-CR" i="1" dirty="0"/>
              <a:t>– organice internamente sus dependencias, gestione –libremente– las materias de su competencia, determine –libremente– sus políticas de acción (fines y metas), </a:t>
            </a:r>
            <a:endParaRPr lang="es-CR" dirty="0"/>
          </a:p>
        </p:txBody>
      </p:sp>
    </p:spTree>
    <p:extLst>
      <p:ext uri="{BB962C8B-B14F-4D97-AF65-F5344CB8AC3E}">
        <p14:creationId xmlns:p14="http://schemas.microsoft.com/office/powerpoint/2010/main" val="3217530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404664"/>
            <a:ext cx="6589199" cy="219446"/>
          </a:xfrm>
        </p:spPr>
        <p:txBody>
          <a:bodyPr>
            <a:normAutofit fontScale="90000"/>
          </a:bodyPr>
          <a:lstStyle/>
          <a:p>
            <a:endParaRPr lang="es-CR" dirty="0"/>
          </a:p>
        </p:txBody>
      </p:sp>
      <p:sp>
        <p:nvSpPr>
          <p:cNvPr id="3" name="Marcador de contenido 2"/>
          <p:cNvSpPr>
            <a:spLocks noGrp="1"/>
          </p:cNvSpPr>
          <p:nvPr>
            <p:ph idx="1"/>
          </p:nvPr>
        </p:nvSpPr>
        <p:spPr>
          <a:xfrm>
            <a:off x="1331640" y="764704"/>
            <a:ext cx="7632847" cy="5904656"/>
          </a:xfrm>
        </p:spPr>
        <p:txBody>
          <a:bodyPr>
            <a:normAutofit/>
          </a:bodyPr>
          <a:lstStyle/>
          <a:p>
            <a:pPr lvl="0" algn="just">
              <a:buClr>
                <a:srgbClr val="A53010"/>
              </a:buClr>
            </a:pPr>
            <a:r>
              <a:rPr lang="es-CR" i="1" dirty="0">
                <a:solidFill>
                  <a:prstClr val="black">
                    <a:lumMod val="75000"/>
                    <a:lumOff val="25000"/>
                  </a:prstClr>
                </a:solidFill>
              </a:rPr>
              <a:t>y planes y programas a cargo del propio gobierno local, por lo que va unida a la </a:t>
            </a:r>
            <a:r>
              <a:rPr lang="es-CR" b="1" i="1" dirty="0">
                <a:solidFill>
                  <a:prstClr val="black">
                    <a:lumMod val="75000"/>
                    <a:lumOff val="25000"/>
                  </a:prstClr>
                </a:solidFill>
              </a:rPr>
              <a:t>potestad</a:t>
            </a:r>
            <a:r>
              <a:rPr lang="es-CR" i="1" dirty="0">
                <a:solidFill>
                  <a:prstClr val="black">
                    <a:lumMod val="75000"/>
                    <a:lumOff val="25000"/>
                  </a:prstClr>
                </a:solidFill>
              </a:rPr>
              <a:t> de la </a:t>
            </a:r>
            <a:r>
              <a:rPr lang="es-CR" b="1" i="1" dirty="0">
                <a:solidFill>
                  <a:prstClr val="black">
                    <a:lumMod val="75000"/>
                    <a:lumOff val="25000"/>
                  </a:prstClr>
                </a:solidFill>
              </a:rPr>
              <a:t>municipal</a:t>
            </a:r>
            <a:r>
              <a:rPr lang="es-CR" i="1" dirty="0">
                <a:solidFill>
                  <a:prstClr val="black">
                    <a:lumMod val="75000"/>
                    <a:lumOff val="25000"/>
                  </a:prstClr>
                </a:solidFill>
              </a:rPr>
              <a:t>idad para dictar su propio presupuesto, expresión de las políticas previamente definidas por el Concejo, capacidad, que a su vez, es política; y por supuesto, también implica el reconocimiento de la </a:t>
            </a:r>
            <a:r>
              <a:rPr lang="es-CR" b="1" i="1" dirty="0">
                <a:solidFill>
                  <a:prstClr val="black">
                    <a:lumMod val="75000"/>
                    <a:lumOff val="25000"/>
                  </a:prstClr>
                </a:solidFill>
              </a:rPr>
              <a:t>potestad</a:t>
            </a:r>
            <a:r>
              <a:rPr lang="es-CR" i="1" dirty="0">
                <a:solidFill>
                  <a:prstClr val="black">
                    <a:lumMod val="75000"/>
                    <a:lumOff val="25000"/>
                  </a:prstClr>
                </a:solidFill>
              </a:rPr>
              <a:t> </a:t>
            </a:r>
            <a:r>
              <a:rPr lang="es-CR" b="1" i="1" dirty="0">
                <a:solidFill>
                  <a:prstClr val="black">
                    <a:lumMod val="75000"/>
                    <a:lumOff val="25000"/>
                  </a:prstClr>
                </a:solidFill>
              </a:rPr>
              <a:t>tributaria</a:t>
            </a:r>
            <a:r>
              <a:rPr lang="es-CR" i="1" dirty="0">
                <a:solidFill>
                  <a:prstClr val="black">
                    <a:lumMod val="75000"/>
                    <a:lumOff val="25000"/>
                  </a:prstClr>
                </a:solidFill>
              </a:rPr>
              <a:t>, la cual comprende, la </a:t>
            </a:r>
            <a:r>
              <a:rPr lang="es-CR" b="1" i="1" dirty="0">
                <a:solidFill>
                  <a:prstClr val="black">
                    <a:lumMod val="75000"/>
                    <a:lumOff val="25000"/>
                  </a:prstClr>
                </a:solidFill>
              </a:rPr>
              <a:t>exclusividad en la iniciativa en la materia tributaria y su recaudación</a:t>
            </a:r>
            <a:r>
              <a:rPr lang="es-CR" i="1" dirty="0">
                <a:solidFill>
                  <a:prstClr val="black">
                    <a:lumMod val="75000"/>
                    <a:lumOff val="25000"/>
                  </a:prstClr>
                </a:solidFill>
              </a:rPr>
              <a:t> –tal y como se indicó en la sentencia número 2003-15391, de las quince horas cincuenta y siete minutos del diecinueve de diciembre del dos mil tres–; con lo cual abarca una </a:t>
            </a:r>
            <a:r>
              <a:rPr lang="es-CR" b="1" i="1" dirty="0">
                <a:solidFill>
                  <a:prstClr val="black">
                    <a:lumMod val="75000"/>
                    <a:lumOff val="25000"/>
                  </a:prstClr>
                </a:solidFill>
              </a:rPr>
              <a:t>autonomía política</a:t>
            </a:r>
            <a:r>
              <a:rPr lang="es-CR" i="1" dirty="0">
                <a:solidFill>
                  <a:prstClr val="black">
                    <a:lumMod val="75000"/>
                    <a:lumOff val="25000"/>
                  </a:prstClr>
                </a:solidFill>
              </a:rPr>
              <a:t>, </a:t>
            </a:r>
            <a:r>
              <a:rPr lang="es-CR" b="1" i="1" dirty="0">
                <a:solidFill>
                  <a:prstClr val="black">
                    <a:lumMod val="75000"/>
                    <a:lumOff val="25000"/>
                  </a:prstClr>
                </a:solidFill>
              </a:rPr>
              <a:t>normativa y administrativa y tributaria,</a:t>
            </a:r>
            <a:r>
              <a:rPr lang="es-CR" i="1" dirty="0">
                <a:solidFill>
                  <a:prstClr val="black">
                    <a:lumMod val="75000"/>
                    <a:lumOff val="25000"/>
                  </a:prstClr>
                </a:solidFill>
              </a:rPr>
              <a:t> como lo ha considerado esta Sala con anterioridad (en sentencias número 2934-93 y 5277- 99, entre otras). En relación con la última (que es la que interesa en esta acción), se entiende que está referida a dos aspectos fundamentales: </a:t>
            </a:r>
            <a:r>
              <a:rPr lang="es-CR" b="1" i="1" dirty="0">
                <a:solidFill>
                  <a:prstClr val="black">
                    <a:lumMod val="75000"/>
                    <a:lumOff val="25000"/>
                  </a:prstClr>
                </a:solidFill>
              </a:rPr>
              <a:t>en primer lugar, </a:t>
            </a:r>
            <a:r>
              <a:rPr lang="es-CR" i="1" dirty="0">
                <a:solidFill>
                  <a:prstClr val="black">
                    <a:lumMod val="75000"/>
                    <a:lumOff val="25000"/>
                  </a:prstClr>
                </a:solidFill>
              </a:rPr>
              <a:t>se refiere a la </a:t>
            </a:r>
            <a:r>
              <a:rPr lang="es-CR" b="1" i="1" dirty="0">
                <a:solidFill>
                  <a:prstClr val="black">
                    <a:lumMod val="75000"/>
                    <a:lumOff val="25000"/>
                  </a:prstClr>
                </a:solidFill>
              </a:rPr>
              <a:t>potestad de iniciativa para definir la creación, modificación, extinción o exención de los tributos municipales</a:t>
            </a:r>
            <a:r>
              <a:rPr lang="es-CR" i="1" dirty="0">
                <a:solidFill>
                  <a:prstClr val="black">
                    <a:lumMod val="75000"/>
                    <a:lumOff val="25000"/>
                  </a:prstClr>
                </a:solidFill>
              </a:rPr>
              <a:t>, en tanto está sujeta a la aprobación de la Asamblea Legislativa por ley, como lo prevé el inciso 13) del artículo 121 de la Constitución Política, y desarrolla el artículo 68 del vigente Código </a:t>
            </a:r>
            <a:r>
              <a:rPr lang="es-CR" b="1" i="1" dirty="0">
                <a:solidFill>
                  <a:prstClr val="black">
                    <a:lumMod val="75000"/>
                    <a:lumOff val="25000"/>
                  </a:prstClr>
                </a:solidFill>
              </a:rPr>
              <a:t>Municipal</a:t>
            </a:r>
            <a:r>
              <a:rPr lang="es-CR" i="1" dirty="0" smtClean="0">
                <a:solidFill>
                  <a:prstClr val="black">
                    <a:lumMod val="75000"/>
                    <a:lumOff val="25000"/>
                  </a:prstClr>
                </a:solidFill>
              </a:rPr>
              <a:t>:</a:t>
            </a:r>
            <a:endParaRPr lang="es-CR" dirty="0"/>
          </a:p>
        </p:txBody>
      </p:sp>
    </p:spTree>
    <p:extLst>
      <p:ext uri="{BB962C8B-B14F-4D97-AF65-F5344CB8AC3E}">
        <p14:creationId xmlns:p14="http://schemas.microsoft.com/office/powerpoint/2010/main" val="3403951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48680"/>
            <a:ext cx="6589199" cy="75430"/>
          </a:xfrm>
        </p:spPr>
        <p:txBody>
          <a:bodyPr>
            <a:normAutofit fontScale="90000"/>
          </a:bodyPr>
          <a:lstStyle/>
          <a:p>
            <a:endParaRPr lang="es-CR" dirty="0"/>
          </a:p>
        </p:txBody>
      </p:sp>
      <p:sp>
        <p:nvSpPr>
          <p:cNvPr id="3" name="Marcador de contenido 2"/>
          <p:cNvSpPr>
            <a:spLocks noGrp="1"/>
          </p:cNvSpPr>
          <p:nvPr>
            <p:ph idx="1"/>
          </p:nvPr>
        </p:nvSpPr>
        <p:spPr>
          <a:xfrm>
            <a:off x="1331640" y="624110"/>
            <a:ext cx="7560839" cy="5973242"/>
          </a:xfrm>
        </p:spPr>
        <p:txBody>
          <a:bodyPr>
            <a:normAutofit/>
          </a:bodyPr>
          <a:lstStyle/>
          <a:p>
            <a:pPr algn="just"/>
            <a:r>
              <a:rPr lang="es-CR" i="1" dirty="0"/>
              <a:t>"La </a:t>
            </a:r>
            <a:r>
              <a:rPr lang="es-CR" b="1" i="1" dirty="0"/>
              <a:t>municipal</a:t>
            </a:r>
            <a:r>
              <a:rPr lang="es-CR" i="1" dirty="0"/>
              <a:t>idad acordará sus respectivos presupuestos, propondrá sus tributos a la Asamblea Legislativa y fijará las tasas y precios de los servicios </a:t>
            </a:r>
            <a:r>
              <a:rPr lang="es-CR" b="1" i="1" dirty="0"/>
              <a:t>municipal</a:t>
            </a:r>
            <a:r>
              <a:rPr lang="es-CR" i="1" dirty="0"/>
              <a:t>es. Sólo la </a:t>
            </a:r>
            <a:r>
              <a:rPr lang="es-CR" b="1" i="1" dirty="0"/>
              <a:t>municipal</a:t>
            </a:r>
            <a:r>
              <a:rPr lang="es-CR" i="1" dirty="0"/>
              <a:t>idad previa ley que la autorice, podrá dictar exoneraciones de los tributos señalados."</a:t>
            </a:r>
            <a:endParaRPr lang="es-CR" dirty="0"/>
          </a:p>
          <a:p>
            <a:pPr algn="just"/>
            <a:r>
              <a:rPr lang="es-CR" i="1" dirty="0"/>
              <a:t>Al efecto debe considerarse que el ejercicio de la función legislativa ha sido reservada en forma exclusiva y excluyente a la Asamblea Legislativa (por delegación de la población –artículo 105 constitucional–), con lo cual, se debe entender que esa autonomía </a:t>
            </a:r>
            <a:r>
              <a:rPr lang="es-CR" b="1" i="1" dirty="0"/>
              <a:t>tributaria</a:t>
            </a:r>
            <a:r>
              <a:rPr lang="es-CR" i="1" dirty="0"/>
              <a:t> </a:t>
            </a:r>
            <a:r>
              <a:rPr lang="es-CR" b="1" i="1" dirty="0"/>
              <a:t>municipal</a:t>
            </a:r>
            <a:r>
              <a:rPr lang="es-CR" i="1" dirty="0"/>
              <a:t> está referida a </a:t>
            </a:r>
            <a:r>
              <a:rPr lang="es-CR" i="1" dirty="0" err="1"/>
              <a:t>la</a:t>
            </a:r>
            <a:r>
              <a:rPr lang="es-CR" b="1" i="1" dirty="0" err="1"/>
              <a:t>exclusividad</a:t>
            </a:r>
            <a:r>
              <a:rPr lang="es-CR" b="1" i="1" dirty="0"/>
              <a:t> de la iniciativa</a:t>
            </a:r>
            <a:r>
              <a:rPr lang="es-CR" i="1" dirty="0"/>
              <a:t>, sin que pueda el legislador introducirle reformas o variaciones, o lo que es lo mismo, no tiene poder de enmienda, por cuanto se trata de un </a:t>
            </a:r>
            <a:r>
              <a:rPr lang="es-CR" b="1" i="1" dirty="0"/>
              <a:t>acto </a:t>
            </a:r>
            <a:r>
              <a:rPr lang="es-CR" b="1" i="1" dirty="0" err="1"/>
              <a:t>autorizatorio</a:t>
            </a:r>
            <a:r>
              <a:rPr lang="es-CR" b="1" i="1" dirty="0"/>
              <a:t> de parte del órgano parlamentario (a través de la ley)</a:t>
            </a:r>
            <a:r>
              <a:rPr lang="es-CR" i="1" dirty="0"/>
              <a:t>, como bien lo ha considerado este Tribunal en su jurisprudencia:</a:t>
            </a:r>
            <a:endParaRPr lang="es-CR" dirty="0"/>
          </a:p>
          <a:p>
            <a:pPr marL="0" indent="0" algn="just">
              <a:buNone/>
            </a:pPr>
            <a:endParaRPr lang="es-CR" i="1" dirty="0"/>
          </a:p>
          <a:p>
            <a:pPr marL="0" indent="0" algn="just">
              <a:buNone/>
            </a:pPr>
            <a:r>
              <a:rPr lang="es-CR" b="1" dirty="0"/>
              <a:t>Sentencia: 18874    Expediente: 08-014196-0007-CO   </a:t>
            </a:r>
            <a:br>
              <a:rPr lang="es-CR" b="1" dirty="0"/>
            </a:br>
            <a:r>
              <a:rPr lang="es-CR" b="1" dirty="0"/>
              <a:t>Fecha: 19/12/2008   Hora: 01:24:00 p.m. </a:t>
            </a:r>
            <a:br>
              <a:rPr lang="es-CR" b="1" dirty="0"/>
            </a:br>
            <a:r>
              <a:rPr lang="es-CR" b="1" dirty="0"/>
              <a:t>Emitido por: Sala Constitucional</a:t>
            </a:r>
            <a:endParaRPr lang="es-CR" dirty="0"/>
          </a:p>
          <a:p>
            <a:endParaRPr lang="es-CR" dirty="0"/>
          </a:p>
        </p:txBody>
      </p:sp>
    </p:spTree>
    <p:extLst>
      <p:ext uri="{BB962C8B-B14F-4D97-AF65-F5344CB8AC3E}">
        <p14:creationId xmlns:p14="http://schemas.microsoft.com/office/powerpoint/2010/main" val="3895043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116632"/>
            <a:ext cx="6589199" cy="720080"/>
          </a:xfrm>
        </p:spPr>
        <p:txBody>
          <a:bodyPr/>
          <a:lstStyle/>
          <a:p>
            <a:r>
              <a:rPr lang="es-CR" dirty="0" smtClean="0"/>
              <a:t>POTESTADES MUNICIPALES</a:t>
            </a:r>
            <a:endParaRPr lang="es-CR" dirty="0"/>
          </a:p>
        </p:txBody>
      </p:sp>
      <p:sp>
        <p:nvSpPr>
          <p:cNvPr id="3" name="Marcador de contenido 2"/>
          <p:cNvSpPr>
            <a:spLocks noGrp="1"/>
          </p:cNvSpPr>
          <p:nvPr>
            <p:ph idx="1"/>
          </p:nvPr>
        </p:nvSpPr>
        <p:spPr>
          <a:xfrm>
            <a:off x="1043609" y="836712"/>
            <a:ext cx="8100392" cy="6021288"/>
          </a:xfrm>
        </p:spPr>
        <p:txBody>
          <a:bodyPr>
            <a:normAutofit/>
          </a:bodyPr>
          <a:lstStyle/>
          <a:p>
            <a:pPr algn="just"/>
            <a:r>
              <a:rPr lang="es-CR" i="1" dirty="0"/>
              <a:t>"Las </a:t>
            </a:r>
            <a:r>
              <a:rPr lang="es-CR" b="1" i="1" dirty="0"/>
              <a:t>Municipal</a:t>
            </a:r>
            <a:r>
              <a:rPr lang="es-CR" i="1" dirty="0"/>
              <a:t>idades no hacen a la Asamblea Legislativa una mera proposición, sino que deben poder someterle verdaderas fijaciones impositivas. Esto significa que el acto impositivo </a:t>
            </a:r>
            <a:r>
              <a:rPr lang="es-CR" b="1" i="1" dirty="0"/>
              <a:t>municipal</a:t>
            </a:r>
            <a:r>
              <a:rPr lang="es-CR" i="1" dirty="0"/>
              <a:t> es terminal y definitivo, creador del impuesto en un procedimiento tributario abierto al efecto por </a:t>
            </a:r>
            <a:r>
              <a:rPr lang="es-CR" i="1" dirty="0" err="1"/>
              <a:t>cada</a:t>
            </a:r>
            <a:r>
              <a:rPr lang="es-CR" b="1" i="1" dirty="0" err="1"/>
              <a:t>municipal</a:t>
            </a:r>
            <a:r>
              <a:rPr lang="es-CR" i="1" dirty="0" err="1"/>
              <a:t>idad</a:t>
            </a:r>
            <a:r>
              <a:rPr lang="es-CR" i="1" dirty="0"/>
              <a:t>, no inicial en un presunto procedimiento legislativo con igual función, como si fuera una simple proposición sujeta a la voluntad constitutiva y libre del legislador. Por consiguiente, la fijación </a:t>
            </a:r>
            <a:r>
              <a:rPr lang="es-CR" b="1" i="1" dirty="0"/>
              <a:t>tributaria</a:t>
            </a:r>
            <a:r>
              <a:rPr lang="es-CR" i="1" dirty="0"/>
              <a:t> </a:t>
            </a:r>
            <a:r>
              <a:rPr lang="es-CR" b="1" i="1" dirty="0"/>
              <a:t>municipal</a:t>
            </a:r>
            <a:r>
              <a:rPr lang="es-CR" i="1" dirty="0"/>
              <a:t> enmarca la materia del pronunciamiento legislativo, cuya función es tutelar y no constitutiva del impuesto </a:t>
            </a:r>
            <a:r>
              <a:rPr lang="es-CR" b="1" i="1" dirty="0"/>
              <a:t>municipal</a:t>
            </a:r>
            <a:r>
              <a:rPr lang="es-CR" i="1" dirty="0"/>
              <a:t>, y cuyo resultado consecuente sólo puede ser la autorización o desautorización de lo propuesto, no la sustitución de la voluntad </a:t>
            </a:r>
            <a:r>
              <a:rPr lang="es-CR" b="1" i="1" dirty="0"/>
              <a:t>municipal</a:t>
            </a:r>
            <a:r>
              <a:rPr lang="es-CR" i="1" dirty="0"/>
              <a:t>" (sentencia número 1631-91, de las quince horas quince minutos del veintiuno de agosto de mil novecientos noventa y uno, criterio reiterado en las número 0140-94, de las quince horas cincuenta y un minutos del once de enero de mil novecientos noventa y cuatro; 2494-94, de las catorce horas cincuenta y cuatro minutos del doce de julio de mil novecientos noventa y cuatro; 4496-94; 4497-94, de las quince horas treinta y nueve minutos del veintitrés de agosto de mil novecientos noventa y cuatro; </a:t>
            </a:r>
            <a:endParaRPr lang="es-CR" dirty="0"/>
          </a:p>
        </p:txBody>
      </p:sp>
    </p:spTree>
    <p:extLst>
      <p:ext uri="{BB962C8B-B14F-4D97-AF65-F5344CB8AC3E}">
        <p14:creationId xmlns:p14="http://schemas.microsoft.com/office/powerpoint/2010/main" val="258581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78391"/>
            <a:ext cx="6589199" cy="45719"/>
          </a:xfrm>
        </p:spPr>
        <p:txBody>
          <a:bodyPr>
            <a:normAutofit fontScale="90000"/>
          </a:bodyPr>
          <a:lstStyle/>
          <a:p>
            <a:endParaRPr lang="es-CR" dirty="0"/>
          </a:p>
        </p:txBody>
      </p:sp>
      <p:sp>
        <p:nvSpPr>
          <p:cNvPr id="3" name="Marcador de contenido 2"/>
          <p:cNvSpPr>
            <a:spLocks noGrp="1"/>
          </p:cNvSpPr>
          <p:nvPr>
            <p:ph idx="1"/>
          </p:nvPr>
        </p:nvSpPr>
        <p:spPr>
          <a:xfrm>
            <a:off x="1547664" y="692696"/>
            <a:ext cx="7344815" cy="5976664"/>
          </a:xfrm>
        </p:spPr>
        <p:txBody>
          <a:bodyPr>
            <a:normAutofit fontScale="92500" lnSpcReduction="10000"/>
          </a:bodyPr>
          <a:lstStyle/>
          <a:p>
            <a:pPr algn="just"/>
            <a:r>
              <a:rPr lang="es-CR" i="1" dirty="0"/>
              <a:t>4510-94, de las catorce horas cincuenta y un minutos del veinticuatro de agosto de mil novecientos noventa y cuatro; 4512-94, de las catorce horas cincuenta y siete minutos del veinticuatro de agosto de mil novecientos noventa y cuatro; 6362-94, de las quince horas treinta y nueve minutos del primero de noviembre de mil novecientos noventa y cuatro; 1269-95, quince horas cuarenta y ocho minutos del siete de marzo de mil novecientos noventa y cinco; 2311-95, de las dieciséis horas doce minutos del nueve de mayo de mil novecientos noventa y cinco; 2631-95, de las dieciséis horas tres minutos del veintitrés mayo mil novecientos noventa y cinco; 1974-96, de las nueve horas del treinta de abril de mil novecientos noventa y seis; 4982-96, de las diez horas doce minutos del veinte de setiembre de mil novecientos noventa y seis, 5047-97, de las nueve horas treinta y seis minutos del veintinueve de agosto de mil novecientos noventa y siete, y 5445-99, de las catorce horas treinta minutos del catorce de julio de mil novecientos noventa y nueve).</a:t>
            </a:r>
            <a:endParaRPr lang="es-CR" dirty="0"/>
          </a:p>
          <a:p>
            <a:pPr algn="just"/>
            <a:r>
              <a:rPr lang="es-CR" i="1" dirty="0"/>
              <a:t>Y </a:t>
            </a:r>
            <a:r>
              <a:rPr lang="es-CR" b="1" i="1" dirty="0"/>
              <a:t>en segundo lugar,</a:t>
            </a:r>
            <a:r>
              <a:rPr lang="es-CR" i="1" dirty="0"/>
              <a:t> </a:t>
            </a:r>
            <a:r>
              <a:rPr lang="es-CR" b="1" i="1" dirty="0"/>
              <a:t>comprende el ulterior poder de recaudación</a:t>
            </a:r>
            <a:r>
              <a:rPr lang="es-CR" i="1" dirty="0"/>
              <a:t>, con lo cual las </a:t>
            </a:r>
            <a:r>
              <a:rPr lang="es-CR" b="1" i="1" dirty="0"/>
              <a:t>municipal</a:t>
            </a:r>
            <a:r>
              <a:rPr lang="es-CR" i="1" dirty="0"/>
              <a:t>idades se constituyen en verdaderas Administraciones </a:t>
            </a:r>
            <a:r>
              <a:rPr lang="es-CR" b="1" i="1" dirty="0"/>
              <a:t>Tributaria</a:t>
            </a:r>
            <a:r>
              <a:rPr lang="es-CR" i="1" dirty="0"/>
              <a:t>s, con todas las prerrogativas que ello implica, conforme a las disposiciones pertinentes del ordenamiento jurídico tributario.</a:t>
            </a:r>
            <a:endParaRPr lang="es-CR" dirty="0"/>
          </a:p>
          <a:p>
            <a:endParaRPr lang="es-CR" dirty="0"/>
          </a:p>
        </p:txBody>
      </p:sp>
    </p:spTree>
    <p:extLst>
      <p:ext uri="{BB962C8B-B14F-4D97-AF65-F5344CB8AC3E}">
        <p14:creationId xmlns:p14="http://schemas.microsoft.com/office/powerpoint/2010/main" val="1371445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404664"/>
            <a:ext cx="6589199" cy="219446"/>
          </a:xfrm>
        </p:spPr>
        <p:txBody>
          <a:bodyPr>
            <a:normAutofit fontScale="90000"/>
          </a:bodyPr>
          <a:lstStyle/>
          <a:p>
            <a:endParaRPr lang="es-CR" dirty="0"/>
          </a:p>
        </p:txBody>
      </p:sp>
      <p:sp>
        <p:nvSpPr>
          <p:cNvPr id="3" name="Marcador de contenido 2"/>
          <p:cNvSpPr>
            <a:spLocks noGrp="1"/>
          </p:cNvSpPr>
          <p:nvPr>
            <p:ph idx="1"/>
          </p:nvPr>
        </p:nvSpPr>
        <p:spPr>
          <a:xfrm>
            <a:off x="1475657" y="624110"/>
            <a:ext cx="7488832" cy="6045250"/>
          </a:xfrm>
        </p:spPr>
        <p:txBody>
          <a:bodyPr>
            <a:normAutofit fontScale="85000" lnSpcReduction="10000"/>
          </a:bodyPr>
          <a:lstStyle/>
          <a:p>
            <a:pPr algn="just"/>
            <a:r>
              <a:rPr lang="es-CR" b="1" i="1" dirty="0"/>
              <a:t>V.- CONTINUACIÓN.-</a:t>
            </a:r>
            <a:r>
              <a:rPr lang="es-CR" i="1" dirty="0"/>
              <a:t> Por ello es que, en atención a que</a:t>
            </a:r>
            <a:endParaRPr lang="es-CR" dirty="0"/>
          </a:p>
          <a:p>
            <a:pPr marL="0" indent="0" algn="just">
              <a:buNone/>
            </a:pPr>
            <a:r>
              <a:rPr lang="es-CR" i="1" dirty="0"/>
              <a:t>"[...] cada </a:t>
            </a:r>
            <a:r>
              <a:rPr lang="es-CR" b="1" i="1" dirty="0"/>
              <a:t>municipal</a:t>
            </a:r>
            <a:r>
              <a:rPr lang="es-CR" i="1" dirty="0"/>
              <a:t>idad es libre e independiente para definir los límites de su propio poder impositivo, así como el sistema de imposición, en lo que respecta a la base imponible, cobro y recolección; motivo por el cual existen los más variados sistemas tributarios, dependiendo de </a:t>
            </a:r>
            <a:r>
              <a:rPr lang="es-CR" i="1" dirty="0" err="1"/>
              <a:t>la</a:t>
            </a:r>
            <a:r>
              <a:rPr lang="es-CR" b="1" i="1" dirty="0" err="1"/>
              <a:t>municipal</a:t>
            </a:r>
            <a:r>
              <a:rPr lang="es-CR" i="1" dirty="0" err="1"/>
              <a:t>idad</a:t>
            </a:r>
            <a:r>
              <a:rPr lang="es-CR" i="1" dirty="0"/>
              <a:t> de que se trate" (sentencia número 0620-2001).</a:t>
            </a:r>
            <a:endParaRPr lang="es-CR" dirty="0"/>
          </a:p>
          <a:p>
            <a:pPr marL="0" indent="0" algn="just">
              <a:buNone/>
            </a:pPr>
            <a:r>
              <a:rPr lang="es-CR" i="1" dirty="0"/>
              <a:t>Es absolutamente lógico y, además congruente con los elementos que conforman las </a:t>
            </a:r>
            <a:r>
              <a:rPr lang="es-CR" b="1" i="1" dirty="0"/>
              <a:t>municipal</a:t>
            </a:r>
            <a:r>
              <a:rPr lang="es-CR" i="1" dirty="0"/>
              <a:t>idades, circunscribir el ejercicio de su </a:t>
            </a:r>
            <a:r>
              <a:rPr lang="es-CR" b="1" i="1" dirty="0" err="1"/>
              <a:t>potestadtributaria</a:t>
            </a:r>
            <a:r>
              <a:rPr lang="es-CR" i="1" dirty="0"/>
              <a:t> a uno de sus elementos delimitadores, esto es, a su circunscripción territorial, el cantón respectivo, como lo dispone expresamente el propio artículo 169 constitucional, y lo consideró este Tribunal en forma expresa en la citada sentencia número 2003-15391, de donde la competencia y </a:t>
            </a:r>
            <a:r>
              <a:rPr lang="es-CR" i="1" dirty="0" err="1"/>
              <a:t>gestión</a:t>
            </a:r>
            <a:r>
              <a:rPr lang="es-CR" b="1" i="1" dirty="0" err="1"/>
              <a:t>municipal</a:t>
            </a:r>
            <a:r>
              <a:rPr lang="es-CR" i="1" dirty="0"/>
              <a:t> está limitada a ese ámbito territorial; con lo cual, una eventual extensión de un determinado gobierno local a otras </a:t>
            </a:r>
            <a:r>
              <a:rPr lang="es-CR" b="1" i="1" dirty="0"/>
              <a:t>municipal</a:t>
            </a:r>
            <a:r>
              <a:rPr lang="es-CR" i="1" dirty="0"/>
              <a:t>idades del sistema impositivo, irremediablemente se traduce en una lesión a la autonomía de las otras </a:t>
            </a:r>
            <a:r>
              <a:rPr lang="es-CR" b="1" i="1" dirty="0"/>
              <a:t>municipal</a:t>
            </a:r>
            <a:r>
              <a:rPr lang="es-CR" i="1" dirty="0"/>
              <a:t>idades "afectadas", en tanto, aún cuando derive de norma de una norma legal, la misma no puede desconocer y exceder el ámbito territorial de la competencia del gobierno local que promovió su aprobación por parte de la Asamblea Legislativa; así como puede enervar la </a:t>
            </a:r>
            <a:r>
              <a:rPr lang="es-CR" b="1" i="1" dirty="0"/>
              <a:t>potestad</a:t>
            </a:r>
            <a:r>
              <a:rPr lang="es-CR" i="1" dirty="0"/>
              <a:t> </a:t>
            </a:r>
            <a:r>
              <a:rPr lang="es-CR" b="1" i="1" dirty="0"/>
              <a:t>tributaria</a:t>
            </a:r>
            <a:r>
              <a:rPr lang="es-CR" i="1" dirty="0"/>
              <a:t> del resto de las </a:t>
            </a:r>
            <a:r>
              <a:rPr lang="es-CR" b="1" i="1" dirty="0"/>
              <a:t>municipal</a:t>
            </a:r>
            <a:r>
              <a:rPr lang="es-CR" i="1" dirty="0"/>
              <a:t>idades, ambos presupuestos, con absoluto fundamento en normas constitucionales (169 y 170, respectivamente). En aplicación de tales principios constitucionales es que no resulta posible establecer una vinculación normativa de un sistema tributario local a otro gobierno corporativo que no haya participado en su iniciativa, si no es con lesión a esos principios y normas constitucionales (autonomía </a:t>
            </a:r>
            <a:r>
              <a:rPr lang="es-CR" b="1" i="1" dirty="0"/>
              <a:t>tributaria</a:t>
            </a:r>
            <a:r>
              <a:rPr lang="es-CR" i="1" dirty="0"/>
              <a:t> y competencia local circunscrita al ámbito territorial</a:t>
            </a:r>
            <a:endParaRPr lang="es-CR" dirty="0"/>
          </a:p>
          <a:p>
            <a:endParaRPr lang="es-CR" dirty="0"/>
          </a:p>
        </p:txBody>
      </p:sp>
    </p:spTree>
    <p:extLst>
      <p:ext uri="{BB962C8B-B14F-4D97-AF65-F5344CB8AC3E}">
        <p14:creationId xmlns:p14="http://schemas.microsoft.com/office/powerpoint/2010/main" val="1667414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1942414" y="274638"/>
            <a:ext cx="4645809" cy="1143000"/>
          </a:xfrm>
        </p:spPr>
        <p:txBody>
          <a:bodyPr/>
          <a:lstStyle/>
          <a:p>
            <a:r>
              <a:rPr lang="es-CR" dirty="0" smtClean="0"/>
              <a:t>PATENTE MUNICIPAL</a:t>
            </a:r>
            <a:endParaRPr lang="es-CR" dirty="0"/>
          </a:p>
        </p:txBody>
      </p:sp>
      <p:sp>
        <p:nvSpPr>
          <p:cNvPr id="6" name="Marcador de contenido 5"/>
          <p:cNvSpPr>
            <a:spLocks noGrp="1"/>
          </p:cNvSpPr>
          <p:nvPr>
            <p:ph idx="1"/>
          </p:nvPr>
        </p:nvSpPr>
        <p:spPr>
          <a:xfrm>
            <a:off x="1187624" y="1124744"/>
            <a:ext cx="7632847" cy="4786478"/>
          </a:xfrm>
        </p:spPr>
        <p:txBody>
          <a:bodyPr/>
          <a:lstStyle/>
          <a:p>
            <a:pPr algn="just"/>
            <a:r>
              <a:rPr lang="es-ES" sz="2800" dirty="0"/>
              <a:t>Es un impuesto Municipal que se rige por ley especial para cada una de las Municipalidades</a:t>
            </a:r>
          </a:p>
          <a:p>
            <a:pPr algn="just"/>
            <a:r>
              <a:rPr lang="es-ES" sz="2800" dirty="0"/>
              <a:t>Toda actividad lucrativa que se ejerza en un territorio Municipal, debe tener licencia Municipal, que se obtiene pagando un impuesto.</a:t>
            </a:r>
          </a:p>
          <a:p>
            <a:pPr algn="just"/>
            <a:r>
              <a:rPr lang="es-ES" sz="2800" dirty="0"/>
              <a:t>Impuesto: Se paga mientras se ejerce la actividad lucrativa o se posea la licencia.</a:t>
            </a:r>
          </a:p>
          <a:p>
            <a:endParaRPr lang="es-CR" dirty="0"/>
          </a:p>
        </p:txBody>
      </p:sp>
    </p:spTree>
    <p:extLst>
      <p:ext uri="{BB962C8B-B14F-4D97-AF65-F5344CB8AC3E}">
        <p14:creationId xmlns:p14="http://schemas.microsoft.com/office/powerpoint/2010/main" val="3952286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1945201" y="332656"/>
            <a:ext cx="6589199" cy="820252"/>
          </a:xfrm>
        </p:spPr>
        <p:txBody>
          <a:bodyPr>
            <a:normAutofit/>
          </a:bodyPr>
          <a:lstStyle/>
          <a:p>
            <a:pPr marL="484632" algn="ctr" fontAlgn="auto">
              <a:spcAft>
                <a:spcPts val="0"/>
              </a:spcAft>
              <a:defRPr/>
            </a:pPr>
            <a:r>
              <a:rPr lang="es-CR" dirty="0">
                <a:solidFill>
                  <a:schemeClr val="accent1">
                    <a:tint val="83000"/>
                    <a:satMod val="150000"/>
                  </a:schemeClr>
                </a:solidFill>
              </a:rPr>
              <a:t>Objeto del impuesto</a:t>
            </a:r>
            <a:endParaRPr lang="es-ES" dirty="0">
              <a:solidFill>
                <a:schemeClr val="accent1">
                  <a:tint val="83000"/>
                  <a:satMod val="150000"/>
                </a:schemeClr>
              </a:solidFill>
            </a:endParaRPr>
          </a:p>
        </p:txBody>
      </p:sp>
      <p:sp>
        <p:nvSpPr>
          <p:cNvPr id="25603" name="Rectangle 3"/>
          <p:cNvSpPr>
            <a:spLocks noGrp="1" noChangeArrowheads="1"/>
          </p:cNvSpPr>
          <p:nvPr>
            <p:ph idx="1"/>
          </p:nvPr>
        </p:nvSpPr>
        <p:spPr>
          <a:xfrm>
            <a:off x="1042988" y="1052736"/>
            <a:ext cx="7772400" cy="5805263"/>
          </a:xfrm>
        </p:spPr>
        <p:txBody>
          <a:bodyPr>
            <a:normAutofit fontScale="70000" lnSpcReduction="20000"/>
          </a:bodyPr>
          <a:lstStyle/>
          <a:p>
            <a:pPr marL="447675" indent="-382588" algn="just">
              <a:lnSpc>
                <a:spcPct val="90000"/>
              </a:lnSpc>
              <a:buFont typeface="Wingdings 2" panose="05020102010507070707" pitchFamily="18" charset="2"/>
              <a:buChar char=""/>
            </a:pPr>
            <a:r>
              <a:rPr lang="es-CR" sz="2800" dirty="0" smtClean="0"/>
              <a:t>El objeto del impuesto de patentes viene dado por el artículo no. 1 de la ley.</a:t>
            </a:r>
          </a:p>
          <a:p>
            <a:pPr marL="447675" indent="-382588">
              <a:lnSpc>
                <a:spcPct val="90000"/>
              </a:lnSpc>
              <a:buFont typeface="Wingdings 2" panose="05020102010507070707" pitchFamily="18" charset="2"/>
              <a:buChar char=""/>
            </a:pPr>
            <a:endParaRPr lang="es-CR" sz="2800" dirty="0" smtClean="0"/>
          </a:p>
          <a:p>
            <a:pPr marL="447675" indent="-382588" algn="just">
              <a:lnSpc>
                <a:spcPct val="90000"/>
              </a:lnSpc>
              <a:buFont typeface="Wingdings 2" panose="05020102010507070707" pitchFamily="18" charset="2"/>
              <a:buChar char=""/>
            </a:pPr>
            <a:r>
              <a:rPr lang="es-ES" sz="2800" dirty="0"/>
              <a:t>Todas las personas físicas o jurídicas que se dediquen al ejercicio de cualquier tipo de actividad lucrativa, en el Cantón Central de San José y hayan obtenido la respectiva licencia, pagarán a la Municipalidad de San José el impuesto de patentes que las faculte para llevar a cabo esas actividades. Cuando la actividad lucrativa principal se desarrolle fuera del Cantón Central de San José, pero el contribuyente realice también actividades lucrativas en este Cantón por medio de sucursales, agencias o similares a juicio de la Municipalidad, las personas físicas o jurídicas que operen en ese nivel, deberán pagar a la Municipalidad de San José, el impuesto que se determine, porcentualmente, entre las municipalidades involucradas, de conformidad con lo declarado en un informe porcentual aclaratorio por parte del patentado, donde se demuestre lo percibido por concepto de ingresos en cada Municipalidad: los datos serán verificados por la Municipalidad de San José, en las otras Municipalidades. (Reformada por ley 7548 del 29-9-95). </a:t>
            </a:r>
            <a:endParaRPr lang="es-ES" sz="2800" dirty="0" smtClean="0"/>
          </a:p>
        </p:txBody>
      </p:sp>
      <p:sp>
        <p:nvSpPr>
          <p:cNvPr id="25604"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dirty="0">
              <a:solidFill>
                <a:schemeClr val="tx2"/>
              </a:solidFill>
            </a:endParaRPr>
          </a:p>
        </p:txBody>
      </p:sp>
      <p:sp>
        <p:nvSpPr>
          <p:cNvPr id="25605"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2D5B4C-F435-4BE5-97CD-0B564AB73EE4}" type="slidenum">
              <a:rPr lang="es-ES">
                <a:solidFill>
                  <a:schemeClr val="tx2"/>
                </a:solidFill>
              </a:rPr>
              <a:pPr eaLnBrk="1" hangingPunct="1"/>
              <a:t>18</a:t>
            </a:fld>
            <a:endParaRPr lang="es-ES">
              <a:solidFill>
                <a:schemeClr val="tx2"/>
              </a:solidFill>
            </a:endParaRPr>
          </a:p>
        </p:txBody>
      </p:sp>
    </p:spTree>
    <p:extLst>
      <p:ext uri="{BB962C8B-B14F-4D97-AF65-F5344CB8AC3E}">
        <p14:creationId xmlns:p14="http://schemas.microsoft.com/office/powerpoint/2010/main" val="3859167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4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dirty="0">
              <a:solidFill>
                <a:schemeClr val="tx2"/>
              </a:solidFill>
            </a:endParaRPr>
          </a:p>
        </p:txBody>
      </p:sp>
      <p:sp>
        <p:nvSpPr>
          <p:cNvPr id="22531"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FFE076-89BB-408C-A947-BF534B4F5D8F}" type="slidenum">
              <a:rPr lang="es-ES">
                <a:solidFill>
                  <a:schemeClr val="tx2"/>
                </a:solidFill>
              </a:rPr>
              <a:pPr eaLnBrk="1" hangingPunct="1"/>
              <a:t>19</a:t>
            </a:fld>
            <a:endParaRPr lang="es-ES">
              <a:solidFill>
                <a:schemeClr val="tx2"/>
              </a:solidFill>
            </a:endParaRPr>
          </a:p>
        </p:txBody>
      </p:sp>
      <p:sp>
        <p:nvSpPr>
          <p:cNvPr id="21506" name="6 Título"/>
          <p:cNvSpPr>
            <a:spLocks noGrp="1"/>
          </p:cNvSpPr>
          <p:nvPr>
            <p:ph type="title" idx="4294967295"/>
          </p:nvPr>
        </p:nvSpPr>
        <p:spPr>
          <a:xfrm>
            <a:off x="2378075" y="609600"/>
            <a:ext cx="6765925" cy="1143000"/>
          </a:xfrm>
        </p:spPr>
        <p:txBody>
          <a:bodyPr>
            <a:normAutofit fontScale="90000"/>
          </a:bodyPr>
          <a:lstStyle/>
          <a:p>
            <a:pPr marL="484632" fontAlgn="auto">
              <a:spcAft>
                <a:spcPts val="0"/>
              </a:spcAft>
              <a:defRPr/>
            </a:pPr>
            <a:r>
              <a:rPr lang="es-ES" smtClean="0">
                <a:solidFill>
                  <a:schemeClr val="accent1">
                    <a:tint val="83000"/>
                    <a:satMod val="150000"/>
                  </a:schemeClr>
                </a:solidFill>
              </a:rPr>
              <a:t>¿Quienes son los obligados?</a:t>
            </a:r>
          </a:p>
        </p:txBody>
      </p:sp>
      <p:sp>
        <p:nvSpPr>
          <p:cNvPr id="21507" name="7 Marcador de contenido"/>
          <p:cNvSpPr>
            <a:spLocks noGrp="1"/>
          </p:cNvSpPr>
          <p:nvPr>
            <p:ph idx="4294967295"/>
          </p:nvPr>
        </p:nvSpPr>
        <p:spPr>
          <a:xfrm>
            <a:off x="1403648" y="1255594"/>
            <a:ext cx="7560840" cy="4981717"/>
          </a:xfrm>
        </p:spPr>
        <p:txBody>
          <a:bodyPr>
            <a:normAutofit/>
          </a:bodyPr>
          <a:lstStyle/>
          <a:p>
            <a:pPr marL="447675" indent="-382588" algn="just">
              <a:buFont typeface="Wingdings 2" panose="05020102010507070707" pitchFamily="18" charset="2"/>
              <a:buChar char=""/>
            </a:pPr>
            <a:r>
              <a:rPr lang="es-CR" sz="3200" dirty="0" smtClean="0"/>
              <a:t>El sujeto pasivo del impuesto lo será la persona física o jurídica que realice una actividad lucrativa en un determinado cantón  y que  están</a:t>
            </a:r>
            <a:r>
              <a:rPr lang="es-ES" sz="3200" dirty="0" smtClean="0"/>
              <a:t> obligadas al pago de un impuesto municipal.</a:t>
            </a:r>
          </a:p>
          <a:p>
            <a:pPr marL="447675" indent="-382588" algn="just">
              <a:buFont typeface="Wingdings 2" panose="05020102010507070707" pitchFamily="18" charset="2"/>
              <a:buChar char=""/>
            </a:pPr>
            <a:r>
              <a:rPr lang="es-ES" sz="3200" dirty="0" smtClean="0"/>
              <a:t>Los propietarios de bienes inmuebles según la condición que señale la ley respectiva</a:t>
            </a:r>
          </a:p>
          <a:p>
            <a:pPr marL="447675" indent="-382588" algn="just">
              <a:buFont typeface="Wingdings 2" panose="05020102010507070707" pitchFamily="18" charset="2"/>
              <a:buChar char=""/>
            </a:pPr>
            <a:endParaRPr lang="es-ES" sz="3200" dirty="0" smtClean="0"/>
          </a:p>
        </p:txBody>
      </p:sp>
    </p:spTree>
    <p:extLst>
      <p:ext uri="{BB962C8B-B14F-4D97-AF65-F5344CB8AC3E}">
        <p14:creationId xmlns:p14="http://schemas.microsoft.com/office/powerpoint/2010/main" val="3807898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fade">
                                      <p:cBhvr>
                                        <p:cTn id="12" dur="2000"/>
                                        <p:tgtEl>
                                          <p:spTgt spid="21507">
                                            <p:txEl>
                                              <p:pRg st="0" end="0"/>
                                            </p:txEl>
                                          </p:spTgt>
                                        </p:tgtEl>
                                      </p:cBhvr>
                                    </p:animEffect>
                                  </p:childTnLst>
                                  <p:subTnLst>
                                    <p:animClr clrSpc="rgb" dir="cw">
                                      <p:cBhvr override="childStyle">
                                        <p:cTn dur="1" fill="hold" display="0" masterRel="nextClick" afterEffect="1"/>
                                        <p:tgtEl>
                                          <p:spTgt spid="21507">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fade">
                                      <p:cBhvr>
                                        <p:cTn id="17" dur="2000"/>
                                        <p:tgtEl>
                                          <p:spTgt spid="21507">
                                            <p:txEl>
                                              <p:pRg st="1" end="1"/>
                                            </p:txEl>
                                          </p:spTgt>
                                        </p:tgtEl>
                                      </p:cBhvr>
                                    </p:animEffect>
                                  </p:childTnLst>
                                  <p:subTnLst>
                                    <p:animClr clrSpc="rgb" dir="cw">
                                      <p:cBhvr override="childStyle">
                                        <p:cTn dur="1" fill="hold" display="0" masterRel="nextClick" afterEffect="1"/>
                                        <p:tgtEl>
                                          <p:spTgt spid="21507">
                                            <p:txEl>
                                              <p:pRg st="1" end="1"/>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83768" y="260990"/>
            <a:ext cx="4104456" cy="1143000"/>
          </a:xfrm>
        </p:spPr>
        <p:txBody>
          <a:bodyPr>
            <a:normAutofit fontScale="90000"/>
          </a:bodyPr>
          <a:lstStyle/>
          <a:p>
            <a:r>
              <a:rPr lang="es-ES" dirty="0" smtClean="0"/>
              <a:t>MUNICIPALIDADES:</a:t>
            </a:r>
            <a:br>
              <a:rPr lang="es-ES" dirty="0" smtClean="0"/>
            </a:br>
            <a:endParaRPr lang="es-CR" dirty="0"/>
          </a:p>
        </p:txBody>
      </p:sp>
      <p:sp>
        <p:nvSpPr>
          <p:cNvPr id="3" name="Marcador de contenido 2"/>
          <p:cNvSpPr>
            <a:spLocks noGrp="1"/>
          </p:cNvSpPr>
          <p:nvPr>
            <p:ph idx="1"/>
          </p:nvPr>
        </p:nvSpPr>
        <p:spPr>
          <a:xfrm>
            <a:off x="1331640" y="1403990"/>
            <a:ext cx="7704855" cy="4507232"/>
          </a:xfrm>
        </p:spPr>
        <p:txBody>
          <a:bodyPr/>
          <a:lstStyle/>
          <a:p>
            <a:r>
              <a:rPr lang="es-ES" sz="2800" dirty="0" smtClean="0"/>
              <a:t>Son </a:t>
            </a:r>
            <a:r>
              <a:rPr lang="es-ES" sz="2800" dirty="0"/>
              <a:t>un componentes del sector público,  con autonomía.</a:t>
            </a:r>
          </a:p>
          <a:p>
            <a:r>
              <a:rPr lang="es-ES" sz="2800" dirty="0"/>
              <a:t>Se encuentran dentro del marco de las finanzas nacionales.</a:t>
            </a:r>
          </a:p>
          <a:p>
            <a:r>
              <a:rPr lang="es-ES" sz="2800" dirty="0"/>
              <a:t>Son Administración Tributaria</a:t>
            </a:r>
          </a:p>
          <a:p>
            <a:r>
              <a:rPr lang="es-ES" sz="2800" dirty="0"/>
              <a:t>Administran impuestos, tasas, contribuciones especiales </a:t>
            </a:r>
          </a:p>
          <a:p>
            <a:endParaRPr lang="es-CR" dirty="0"/>
          </a:p>
        </p:txBody>
      </p:sp>
    </p:spTree>
    <p:extLst>
      <p:ext uri="{BB962C8B-B14F-4D97-AF65-F5344CB8AC3E}">
        <p14:creationId xmlns:p14="http://schemas.microsoft.com/office/powerpoint/2010/main" val="32131091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NATURALEZA JURÍDICA</a:t>
            </a:r>
            <a:endParaRPr lang="es-CR" dirty="0"/>
          </a:p>
        </p:txBody>
      </p:sp>
      <p:sp>
        <p:nvSpPr>
          <p:cNvPr id="3" name="Marcador de contenido 2"/>
          <p:cNvSpPr>
            <a:spLocks noGrp="1"/>
          </p:cNvSpPr>
          <p:nvPr>
            <p:ph idx="1"/>
          </p:nvPr>
        </p:nvSpPr>
        <p:spPr>
          <a:xfrm>
            <a:off x="1403649" y="1484784"/>
            <a:ext cx="7560840" cy="5256584"/>
          </a:xfrm>
        </p:spPr>
        <p:txBody>
          <a:bodyPr/>
          <a:lstStyle/>
          <a:p>
            <a:pPr algn="just">
              <a:lnSpc>
                <a:spcPct val="90000"/>
              </a:lnSpc>
            </a:pPr>
            <a:r>
              <a:rPr lang="es-MX" sz="3200" b="1" dirty="0"/>
              <a:t>CODIGO MUNICIPAL- ARTÍCULOS 79, 80, 81, 81 BIS, 82 Y 83</a:t>
            </a:r>
          </a:p>
          <a:p>
            <a:pPr algn="just">
              <a:lnSpc>
                <a:spcPct val="90000"/>
              </a:lnSpc>
            </a:pPr>
            <a:r>
              <a:rPr lang="es-MX" sz="3200" dirty="0"/>
              <a:t>81 LEYES Específicas Y SUS RESPECTIVOS REGLAMENTOS .</a:t>
            </a:r>
          </a:p>
          <a:p>
            <a:pPr algn="just">
              <a:lnSpc>
                <a:spcPct val="90000"/>
              </a:lnSpc>
            </a:pPr>
            <a:r>
              <a:rPr lang="es-MX" sz="3200" dirty="0"/>
              <a:t>Ley Ministerio de Salud en productos farmacéuticos, expendio de alimentos, operación de salones de belleza.</a:t>
            </a:r>
          </a:p>
          <a:p>
            <a:pPr algn="just">
              <a:lnSpc>
                <a:spcPct val="90000"/>
              </a:lnSpc>
            </a:pPr>
            <a:r>
              <a:rPr lang="es-MX" sz="3200" dirty="0"/>
              <a:t>Regulaciones de MINAE, MOPT, SEGURIDAD PÙBLICA, </a:t>
            </a:r>
          </a:p>
          <a:p>
            <a:endParaRPr lang="es-CR" dirty="0"/>
          </a:p>
        </p:txBody>
      </p:sp>
    </p:spTree>
    <p:extLst>
      <p:ext uri="{BB962C8B-B14F-4D97-AF65-F5344CB8AC3E}">
        <p14:creationId xmlns:p14="http://schemas.microsoft.com/office/powerpoint/2010/main" val="987796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FORMA DE CÁLCULO</a:t>
            </a:r>
            <a:endParaRPr lang="es-CR" dirty="0"/>
          </a:p>
        </p:txBody>
      </p:sp>
      <p:sp>
        <p:nvSpPr>
          <p:cNvPr id="3" name="Marcador de contenido 2"/>
          <p:cNvSpPr>
            <a:spLocks noGrp="1"/>
          </p:cNvSpPr>
          <p:nvPr>
            <p:ph idx="1"/>
          </p:nvPr>
        </p:nvSpPr>
        <p:spPr>
          <a:xfrm>
            <a:off x="1331640" y="1412776"/>
            <a:ext cx="7560839" cy="5184576"/>
          </a:xfrm>
        </p:spPr>
        <p:txBody>
          <a:bodyPr>
            <a:normAutofit/>
          </a:bodyPr>
          <a:lstStyle/>
          <a:p>
            <a:pPr algn="just"/>
            <a:r>
              <a:rPr lang="es-ES" dirty="0"/>
              <a:t>Cada año, a más tardar el 15 de enero, las personas a que se refiere el artículo primero de esta ley presentarán, ante la Municipalidad de San José, una declaración jurada que indique el monto de las ventas o los ingresos brutos y el impuesto trimestral que deba pagar por concepto de patente, conforme el artículo 14 de esta ley. La Municipalidad de San José determinará los procedimientos que, de acuerdo con sus recursos, posibiliten una adecuada entrega del formulario, para que cada contribuyente determine el impuesto de patentes, que le corresponde pagar trimestralmente en el siguiente período anual. Los contribuyentes remitirán directamente a la Municipalidad de San José, el formulario, en el que se indique el monto del impuesto de patentes que les corresponde pagar por trimestre durante el siguiente período anual, una vez que ese formulario haya sido sellado por la Dirección General de la Tributación Directa. (Reformada por ley 7548 del 29-9-95).</a:t>
            </a:r>
            <a:endParaRPr lang="es-CR" dirty="0"/>
          </a:p>
        </p:txBody>
      </p:sp>
    </p:spTree>
    <p:extLst>
      <p:ext uri="{BB962C8B-B14F-4D97-AF65-F5344CB8AC3E}">
        <p14:creationId xmlns:p14="http://schemas.microsoft.com/office/powerpoint/2010/main" val="17625348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188640"/>
            <a:ext cx="6589199" cy="720080"/>
          </a:xfrm>
        </p:spPr>
        <p:txBody>
          <a:bodyPr/>
          <a:lstStyle/>
          <a:p>
            <a:r>
              <a:rPr lang="es-CR" dirty="0" smtClean="0"/>
              <a:t>TARIFA</a:t>
            </a:r>
            <a:endParaRPr lang="es-CR" dirty="0"/>
          </a:p>
        </p:txBody>
      </p:sp>
      <p:sp>
        <p:nvSpPr>
          <p:cNvPr id="3" name="Marcador de contenido 2"/>
          <p:cNvSpPr>
            <a:spLocks noGrp="1"/>
          </p:cNvSpPr>
          <p:nvPr>
            <p:ph idx="1"/>
          </p:nvPr>
        </p:nvSpPr>
        <p:spPr>
          <a:xfrm>
            <a:off x="1619672" y="908720"/>
            <a:ext cx="7524328" cy="5932024"/>
          </a:xfrm>
        </p:spPr>
        <p:txBody>
          <a:bodyPr>
            <a:normAutofit fontScale="92500" lnSpcReduction="20000"/>
          </a:bodyPr>
          <a:lstStyle/>
          <a:p>
            <a:pPr algn="just"/>
            <a:r>
              <a:rPr lang="es-ES" dirty="0"/>
              <a:t>Artículo 14. - Por las actividades lucrativas que seguidamente se señalan, comprendidas en la clasificación internacional de actividades económicas, los patentados pagarán conforme al procedimiento del artículo 5 y de acuerdo con la tarifa señalada</a:t>
            </a:r>
            <a:r>
              <a:rPr lang="es-ES" dirty="0" smtClean="0"/>
              <a:t>.</a:t>
            </a:r>
          </a:p>
          <a:p>
            <a:pPr algn="just"/>
            <a:r>
              <a:rPr lang="es-ES" dirty="0" smtClean="0"/>
              <a:t> </a:t>
            </a:r>
            <a:r>
              <a:rPr lang="es-ES" dirty="0"/>
              <a:t>a) Agricultura y Ganadería. Comprenderá toda clase de actividades, siembra y recolección de productos agrícolas, de granjas lecheras, avícolas y porcinas, y cualquier otro tipo de actividad agropecuaria. </a:t>
            </a:r>
            <a:endParaRPr lang="es-ES" dirty="0" smtClean="0"/>
          </a:p>
          <a:p>
            <a:pPr algn="just"/>
            <a:r>
              <a:rPr lang="es-ES" dirty="0" smtClean="0"/>
              <a:t>b</a:t>
            </a:r>
            <a:r>
              <a:rPr lang="es-ES" dirty="0"/>
              <a:t>) Industria. (manufacturera o extractiva). Se refiere al conjunto de operaciones materiales ejecutadas para la obtención, transformación o transporte de uno o varios productos. Comprenderá la transformación mecánica o química, de sustancias inorgánicas en productos nuevos, mediante procesos mecanizados o no en fábricas o domicilios. Implicará tanto la fabricación de productos como los talleres de reparación y acondicionamiento. Comprenderá además, la extracción de minerales metálicos y no metálicos que se encuentren en la naturaleza en estado sólido, líquido o gaseoso; los trabajos de explotación mineral, la construcción, reparación o demolición de todo tipo de edificios, las instalaciones, las vías de transporte para personas, vehículos y similares, las imprentas, las editoriales y los establecimientos similares que presten sus servicios a las imprentas. En general, se referirá tanto a los productos finales de alta movilidad como a los que no la tienen, esto es, mercaderías, valores, construcciones y bienes muebles e inmuebles. .. (Reformada por ley 7275 del 27-11- 91) </a:t>
            </a:r>
            <a:endParaRPr lang="es-ES" dirty="0" smtClean="0"/>
          </a:p>
        </p:txBody>
      </p:sp>
    </p:spTree>
    <p:extLst>
      <p:ext uri="{BB962C8B-B14F-4D97-AF65-F5344CB8AC3E}">
        <p14:creationId xmlns:p14="http://schemas.microsoft.com/office/powerpoint/2010/main" val="3723803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624110"/>
            <a:ext cx="6589199" cy="68586"/>
          </a:xfrm>
        </p:spPr>
        <p:txBody>
          <a:bodyPr>
            <a:normAutofit fontScale="90000"/>
          </a:bodyPr>
          <a:lstStyle/>
          <a:p>
            <a:endParaRPr lang="es-CR" dirty="0"/>
          </a:p>
        </p:txBody>
      </p:sp>
      <p:sp>
        <p:nvSpPr>
          <p:cNvPr id="3" name="Marcador de contenido 2"/>
          <p:cNvSpPr>
            <a:spLocks noGrp="1"/>
          </p:cNvSpPr>
          <p:nvPr>
            <p:ph idx="1"/>
          </p:nvPr>
        </p:nvSpPr>
        <p:spPr>
          <a:xfrm>
            <a:off x="1475656" y="332656"/>
            <a:ext cx="7416823" cy="6408712"/>
          </a:xfrm>
        </p:spPr>
        <p:txBody>
          <a:bodyPr>
            <a:noAutofit/>
          </a:bodyPr>
          <a:lstStyle/>
          <a:p>
            <a:pPr lvl="0" algn="just">
              <a:buClr>
                <a:srgbClr val="A53010"/>
              </a:buClr>
            </a:pPr>
            <a:r>
              <a:rPr lang="es-ES" sz="1500" dirty="0">
                <a:solidFill>
                  <a:prstClr val="black">
                    <a:lumMod val="75000"/>
                    <a:lumOff val="25000"/>
                  </a:prstClr>
                </a:solidFill>
              </a:rPr>
              <a:t>c) Comercio: Comprenderá la compra y la venta de toda clase de mercaderías, propiedades, bonos, monedas y otros bienes. Incluirá los actos de valoración de bienes económicos según la oferta y la demanda, esto es, casas de representación, comisionistas, agencias, corredores de bolsa, instituciones bancarias, instituciones de seguro y establecimientos financieros tales como casas de banca, de cambio, financieras, de crédito, similares y en general, todo lo que involucre transacciones de mercado de cualquier tipo. (Reformada por ley 7548 del 29-9-95)</a:t>
            </a:r>
          </a:p>
          <a:p>
            <a:pPr lvl="0" algn="just">
              <a:buClr>
                <a:srgbClr val="A53010"/>
              </a:buClr>
            </a:pPr>
            <a:r>
              <a:rPr lang="es-ES" sz="1500" dirty="0">
                <a:solidFill>
                  <a:prstClr val="black">
                    <a:lumMod val="75000"/>
                    <a:lumOff val="25000"/>
                  </a:prstClr>
                </a:solidFill>
              </a:rPr>
              <a:t> d) Servicios. Comprenderá los servicios prestados al sector privado o al sector público o ambos, que serán atendidos por organizaciones o personas privadas. Incluirá, entre otros, el transporte, el almacenaje, las comunicaciones, los establecimientos privados de enseñanza y los de esparcimiento, los hoteles y hospedaje de todo tipo, los estacionamientos de vehículos, las agencias, los representantes de casas extranjeras, las barberías y establecimientos de belleza o estética, las agencias de publicidad y en general toda clase de servicios profesionales o de otra naturaleza, prestados en forma renumerada.</a:t>
            </a:r>
          </a:p>
          <a:p>
            <a:pPr lvl="0" algn="just">
              <a:buClr>
                <a:srgbClr val="A53010"/>
              </a:buClr>
            </a:pPr>
            <a:r>
              <a:rPr lang="es-ES" sz="1500" dirty="0">
                <a:solidFill>
                  <a:prstClr val="black">
                    <a:lumMod val="75000"/>
                    <a:lumOff val="25000"/>
                  </a:prstClr>
                </a:solidFill>
              </a:rPr>
              <a:t> La renta liquida gravable y las ventas o los ingresos brutos anuales determinarán el monto del impuesto de patente que le corresponde pagar a cada contribuyente. (Reformada por ley 7548 del 29-9-95) Se aplicara el cero coma veinticinco por ciento ( 0,25% ) para el primer año; el cero coma treinta por ciento ( 0,30% ) durante el segundo año y el cero coma treinta y cinco por ciento ( 0,35% ), a partir del tercer año, sobre las ventas o ingresos brutos. Esta suma, dividida entre cuatro, determinará el impuesto trimestral por pagar. (Reformada por ley 7548 del 29-9-95) </a:t>
            </a:r>
            <a:endParaRPr lang="es-CR" sz="1500" dirty="0">
              <a:solidFill>
                <a:prstClr val="black">
                  <a:lumMod val="75000"/>
                  <a:lumOff val="25000"/>
                </a:prstClr>
              </a:solidFill>
            </a:endParaRPr>
          </a:p>
          <a:p>
            <a:pPr marL="0" indent="0">
              <a:buNone/>
            </a:pPr>
            <a:endParaRPr lang="es-CR" sz="1500" dirty="0"/>
          </a:p>
        </p:txBody>
      </p:sp>
    </p:spTree>
    <p:extLst>
      <p:ext uri="{BB962C8B-B14F-4D97-AF65-F5344CB8AC3E}">
        <p14:creationId xmlns:p14="http://schemas.microsoft.com/office/powerpoint/2010/main" val="1025439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marL="484632" fontAlgn="auto">
              <a:spcAft>
                <a:spcPts val="0"/>
              </a:spcAft>
              <a:defRPr/>
            </a:pPr>
            <a:r>
              <a:rPr lang="es-ES_tradnl" dirty="0" smtClean="0">
                <a:solidFill>
                  <a:schemeClr val="tx1"/>
                </a:solidFill>
              </a:rPr>
              <a:t>Deberes tributarios</a:t>
            </a:r>
            <a:br>
              <a:rPr lang="es-ES_tradnl" dirty="0" smtClean="0">
                <a:solidFill>
                  <a:schemeClr val="tx1"/>
                </a:solidFill>
              </a:rPr>
            </a:br>
            <a:r>
              <a:rPr lang="es-ES_tradnl" dirty="0" smtClean="0">
                <a:solidFill>
                  <a:schemeClr val="tx1"/>
                </a:solidFill>
              </a:rPr>
              <a:t>Impuesto a las patentes</a:t>
            </a:r>
            <a:endParaRPr lang="es-ES" dirty="0" smtClean="0">
              <a:solidFill>
                <a:schemeClr val="tx1"/>
              </a:solidFill>
            </a:endParaRPr>
          </a:p>
        </p:txBody>
      </p:sp>
      <p:sp>
        <p:nvSpPr>
          <p:cNvPr id="27654" name="Rectangle 6"/>
          <p:cNvSpPr>
            <a:spLocks noGrp="1" noChangeArrowheads="1"/>
          </p:cNvSpPr>
          <p:nvPr>
            <p:ph idx="1"/>
          </p:nvPr>
        </p:nvSpPr>
        <p:spPr>
          <a:xfrm>
            <a:off x="250825" y="1981200"/>
            <a:ext cx="4321175" cy="3895725"/>
          </a:xfrm>
        </p:spPr>
        <p:txBody>
          <a:bodyPr>
            <a:normAutofit fontScale="92500" lnSpcReduction="10000"/>
          </a:bodyPr>
          <a:lstStyle/>
          <a:p>
            <a:pPr marL="448056" indent="-384048" algn="just" fontAlgn="auto">
              <a:spcAft>
                <a:spcPts val="0"/>
              </a:spcAft>
              <a:buClr>
                <a:schemeClr val="tx1"/>
              </a:buClr>
              <a:buFont typeface="Wingdings" panose="05000000000000000000" pitchFamily="2" charset="2"/>
              <a:buChar char="ü"/>
              <a:defRPr/>
            </a:pPr>
            <a:r>
              <a:rPr lang="es-MX" sz="2800" smtClean="0"/>
              <a:t>Formales: </a:t>
            </a:r>
            <a:r>
              <a:rPr lang="es-MX" sz="2400" smtClean="0"/>
              <a:t>Inscripción,</a:t>
            </a:r>
            <a:r>
              <a:rPr lang="es-MX" sz="2800" smtClean="0"/>
              <a:t> </a:t>
            </a:r>
            <a:r>
              <a:rPr lang="es-MX" sz="2400" smtClean="0"/>
              <a:t>presentación de declaraciones, domicilio, determinación de la O.T.</a:t>
            </a:r>
          </a:p>
          <a:p>
            <a:pPr marL="448056" indent="-384048" algn="just" fontAlgn="auto">
              <a:spcAft>
                <a:spcPts val="0"/>
              </a:spcAft>
              <a:buClr>
                <a:schemeClr val="tx1"/>
              </a:buClr>
              <a:buFont typeface="Wingdings" panose="05000000000000000000" pitchFamily="2" charset="2"/>
              <a:buChar char="ü"/>
              <a:defRPr/>
            </a:pPr>
            <a:r>
              <a:rPr lang="es-MX" sz="2800" smtClean="0"/>
              <a:t>Materiales: </a:t>
            </a:r>
            <a:r>
              <a:rPr lang="es-MX" sz="2400" smtClean="0"/>
              <a:t>Pago del impuesto</a:t>
            </a:r>
            <a:endParaRPr lang="es-ES" sz="2400" smtClean="0"/>
          </a:p>
          <a:p>
            <a:pPr marL="448056" indent="-384048" algn="just" fontAlgn="auto">
              <a:spcAft>
                <a:spcPts val="0"/>
              </a:spcAft>
              <a:buClr>
                <a:schemeClr val="tx1"/>
              </a:buClr>
              <a:buFont typeface="Wingdings" panose="05000000000000000000" pitchFamily="2" charset="2"/>
              <a:buChar char="ü"/>
              <a:defRPr/>
            </a:pPr>
            <a:r>
              <a:rPr lang="es-MX" sz="2800" smtClean="0"/>
              <a:t>Administración del impuesto:</a:t>
            </a:r>
            <a:r>
              <a:rPr lang="es-MX" sz="2400" smtClean="0"/>
              <a:t> según Reglamento de cada Municipalidad.</a:t>
            </a:r>
          </a:p>
        </p:txBody>
      </p:sp>
      <p:sp>
        <p:nvSpPr>
          <p:cNvPr id="1029" name="6 Marcador de pie de página"/>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solidFill>
                  <a:schemeClr val="tx2"/>
                </a:solidFill>
              </a:rPr>
              <a:t>MMZ/UCI</a:t>
            </a:r>
          </a:p>
        </p:txBody>
      </p:sp>
      <p:sp>
        <p:nvSpPr>
          <p:cNvPr id="1030" name="5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1D5BB8-2C8B-425F-AE93-03526315A6EB}" type="slidenum">
              <a:rPr lang="es-ES">
                <a:solidFill>
                  <a:schemeClr val="tx2"/>
                </a:solidFill>
              </a:rPr>
              <a:pPr eaLnBrk="1" hangingPunct="1"/>
              <a:t>24</a:t>
            </a:fld>
            <a:endParaRPr lang="es-ES">
              <a:solidFill>
                <a:schemeClr val="tx2"/>
              </a:solidFill>
            </a:endParaRPr>
          </a:p>
        </p:txBody>
      </p:sp>
      <p:graphicFrame>
        <p:nvGraphicFramePr>
          <p:cNvPr id="1026" name="Object 7"/>
          <p:cNvGraphicFramePr>
            <a:graphicFrameLocks noGrp="1" noChangeAspect="1"/>
          </p:cNvGraphicFramePr>
          <p:nvPr>
            <p:ph sz="quarter" idx="4294967295"/>
          </p:nvPr>
        </p:nvGraphicFramePr>
        <p:xfrm>
          <a:off x="0" y="6073775"/>
          <a:ext cx="268288" cy="176213"/>
        </p:xfrm>
        <a:graphic>
          <a:graphicData uri="http://schemas.openxmlformats.org/presentationml/2006/ole">
            <mc:AlternateContent xmlns:mc="http://schemas.openxmlformats.org/markup-compatibility/2006">
              <mc:Choice xmlns:v="urn:schemas-microsoft-com:vml" Requires="v">
                <p:oleObj spid="_x0000_s1040" name="Gráfico" r:id="rId3" imgW="1600077" imgH="914400" progId="MSGraph.Chart.8">
                  <p:embed followColorScheme="full"/>
                </p:oleObj>
              </mc:Choice>
              <mc:Fallback>
                <p:oleObj name="Gráfico" r:id="rId3" imgW="1600077" imgH="914400" progId="MSGraph.Chart.8">
                  <p:embed followColorScheme="full"/>
                  <p:pic>
                    <p:nvPicPr>
                      <p:cNvPr id="0" name=""/>
                      <p:cNvPicPr>
                        <a:picLocks noChangeAspect="1" noChangeArrowheads="1"/>
                      </p:cNvPicPr>
                      <p:nvPr/>
                    </p:nvPicPr>
                    <p:blipFill>
                      <a:blip r:embed="rId4"/>
                      <a:srcRect/>
                      <a:stretch>
                        <a:fillRect/>
                      </a:stretch>
                    </p:blipFill>
                    <p:spPr bwMode="auto">
                      <a:xfrm>
                        <a:off x="0" y="6073775"/>
                        <a:ext cx="268288" cy="176213"/>
                      </a:xfrm>
                      <a:prstGeom prst="rect">
                        <a:avLst/>
                      </a:prstGeom>
                    </p:spPr>
                  </p:pic>
                </p:oleObj>
              </mc:Fallback>
            </mc:AlternateContent>
          </a:graphicData>
        </a:graphic>
      </p:graphicFrame>
      <p:sp>
        <p:nvSpPr>
          <p:cNvPr id="27651" name="Rectangle 3"/>
          <p:cNvSpPr>
            <a:spLocks noGrp="1" noChangeArrowheads="1"/>
          </p:cNvSpPr>
          <p:nvPr>
            <p:ph type="body" sz="half" idx="4294967295"/>
          </p:nvPr>
        </p:nvSpPr>
        <p:spPr>
          <a:xfrm>
            <a:off x="4899025" y="1981200"/>
            <a:ext cx="4244975" cy="4114800"/>
          </a:xfrm>
        </p:spPr>
        <p:txBody>
          <a:bodyPr>
            <a:normAutofit lnSpcReduction="10000"/>
          </a:bodyPr>
          <a:lstStyle/>
          <a:p>
            <a:pPr>
              <a:buClr>
                <a:schemeClr val="tx1"/>
              </a:buClr>
              <a:buFont typeface="Wingdings" panose="05000000000000000000" pitchFamily="2" charset="2"/>
              <a:buChar char="ü"/>
            </a:pPr>
            <a:r>
              <a:rPr lang="es-MX" sz="2800" smtClean="0"/>
              <a:t>Gestión del impuesto:</a:t>
            </a:r>
          </a:p>
          <a:p>
            <a:r>
              <a:rPr lang="es-MX" sz="2400" smtClean="0"/>
              <a:t>Base de contribuyentes</a:t>
            </a:r>
          </a:p>
          <a:p>
            <a:r>
              <a:rPr lang="es-MX" sz="2400" smtClean="0"/>
              <a:t>Procedimiento de Inscripción ( </a:t>
            </a:r>
            <a:r>
              <a:rPr lang="es-MX" sz="2000" smtClean="0"/>
              <a:t>según Ley de cada Municipalidad)</a:t>
            </a:r>
          </a:p>
          <a:p>
            <a:pPr algn="just">
              <a:buClr>
                <a:schemeClr val="tx1"/>
              </a:buClr>
              <a:buFont typeface="Wingdings" panose="05000000000000000000" pitchFamily="2" charset="2"/>
              <a:buChar char="ü"/>
            </a:pPr>
            <a:r>
              <a:rPr lang="es-MX" sz="2400" smtClean="0"/>
              <a:t>Atención de peticiones, consultas, reclamos</a:t>
            </a:r>
          </a:p>
          <a:p>
            <a:pPr algn="just">
              <a:buClr>
                <a:schemeClr val="tx1"/>
              </a:buClr>
              <a:buFont typeface="Wingdings" panose="05000000000000000000" pitchFamily="2" charset="2"/>
              <a:buChar char="ü"/>
            </a:pPr>
            <a:r>
              <a:rPr lang="es-MX" sz="2400" smtClean="0"/>
              <a:t>Inspectores Municipales -</a:t>
            </a:r>
            <a:r>
              <a:rPr lang="es-MX" sz="2000" smtClean="0"/>
              <a:t>estar al día en el pago.</a:t>
            </a:r>
            <a:endParaRPr lang="es-ES" sz="2400" smtClean="0"/>
          </a:p>
        </p:txBody>
      </p:sp>
    </p:spTree>
    <p:extLst>
      <p:ext uri="{BB962C8B-B14F-4D97-AF65-F5344CB8AC3E}">
        <p14:creationId xmlns:p14="http://schemas.microsoft.com/office/powerpoint/2010/main" val="8668581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20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fade">
                                      <p:cBhvr>
                                        <p:cTn id="12" dur="2000"/>
                                        <p:tgtEl>
                                          <p:spTgt spid="27651">
                                            <p:txEl>
                                              <p:pRg st="0" end="0"/>
                                            </p:txEl>
                                          </p:spTgt>
                                        </p:tgtEl>
                                      </p:cBhvr>
                                    </p:animEffect>
                                  </p:childTnLst>
                                  <p:subTnLst>
                                    <p:animClr clrSpc="rgb" dir="cw">
                                      <p:cBhvr override="childStyle">
                                        <p:cTn dur="1" fill="hold" display="0" masterRel="nextClick" afterEffect="1"/>
                                        <p:tgtEl>
                                          <p:spTgt spid="27651">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fade">
                                      <p:cBhvr>
                                        <p:cTn id="17" dur="2000"/>
                                        <p:tgtEl>
                                          <p:spTgt spid="27651">
                                            <p:txEl>
                                              <p:pRg st="1" end="1"/>
                                            </p:txEl>
                                          </p:spTgt>
                                        </p:tgtEl>
                                      </p:cBhvr>
                                    </p:animEffect>
                                  </p:childTnLst>
                                  <p:subTnLst>
                                    <p:animClr clrSpc="rgb" dir="cw">
                                      <p:cBhvr override="childStyle">
                                        <p:cTn dur="1" fill="hold" display="0" masterRel="nextClick" afterEffect="1"/>
                                        <p:tgtEl>
                                          <p:spTgt spid="27651">
                                            <p:txEl>
                                              <p:pRg st="1" end="1"/>
                                            </p:txEl>
                                          </p:spTgt>
                                        </p:tgtEl>
                                        <p:attrNameLst>
                                          <p:attrName>ppt_c</p:attrName>
                                        </p:attrNameLst>
                                      </p:cBhvr>
                                      <p:to>
                                        <a:schemeClr val="bg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651">
                                            <p:txEl>
                                              <p:pRg st="2" end="2"/>
                                            </p:txEl>
                                          </p:spTgt>
                                        </p:tgtEl>
                                        <p:attrNameLst>
                                          <p:attrName>style.visibility</p:attrName>
                                        </p:attrNameLst>
                                      </p:cBhvr>
                                      <p:to>
                                        <p:strVal val="visible"/>
                                      </p:to>
                                    </p:set>
                                    <p:animEffect transition="in" filter="fade">
                                      <p:cBhvr>
                                        <p:cTn id="22" dur="2000"/>
                                        <p:tgtEl>
                                          <p:spTgt spid="27651">
                                            <p:txEl>
                                              <p:pRg st="2" end="2"/>
                                            </p:txEl>
                                          </p:spTgt>
                                        </p:tgtEl>
                                      </p:cBhvr>
                                    </p:animEffect>
                                  </p:childTnLst>
                                  <p:subTnLst>
                                    <p:animClr clrSpc="rgb" dir="cw">
                                      <p:cBhvr override="childStyle">
                                        <p:cTn dur="1" fill="hold" display="0" masterRel="nextClick" afterEffect="1"/>
                                        <p:tgtEl>
                                          <p:spTgt spid="27651">
                                            <p:txEl>
                                              <p:pRg st="2" end="2"/>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7651">
                                            <p:txEl>
                                              <p:pRg st="3" end="3"/>
                                            </p:txEl>
                                          </p:spTgt>
                                        </p:tgtEl>
                                        <p:attrNameLst>
                                          <p:attrName>style.visibility</p:attrName>
                                        </p:attrNameLst>
                                      </p:cBhvr>
                                      <p:to>
                                        <p:strVal val="visible"/>
                                      </p:to>
                                    </p:set>
                                    <p:animEffect transition="in" filter="fade">
                                      <p:cBhvr>
                                        <p:cTn id="27" dur="2000"/>
                                        <p:tgtEl>
                                          <p:spTgt spid="27651">
                                            <p:txEl>
                                              <p:pRg st="3" end="3"/>
                                            </p:txEl>
                                          </p:spTgt>
                                        </p:tgtEl>
                                      </p:cBhvr>
                                    </p:animEffect>
                                  </p:childTnLst>
                                  <p:subTnLst>
                                    <p:animClr clrSpc="rgb" dir="cw">
                                      <p:cBhvr override="childStyle">
                                        <p:cTn dur="1" fill="hold" display="0" masterRel="nextClick" afterEffect="1"/>
                                        <p:tgtEl>
                                          <p:spTgt spid="27651">
                                            <p:txEl>
                                              <p:pRg st="3" end="3"/>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7651">
                                            <p:txEl>
                                              <p:pRg st="4" end="4"/>
                                            </p:txEl>
                                          </p:spTgt>
                                        </p:tgtEl>
                                        <p:attrNameLst>
                                          <p:attrName>style.visibility</p:attrName>
                                        </p:attrNameLst>
                                      </p:cBhvr>
                                      <p:to>
                                        <p:strVal val="visible"/>
                                      </p:to>
                                    </p:set>
                                    <p:animEffect transition="in" filter="fade">
                                      <p:cBhvr>
                                        <p:cTn id="32" dur="2000"/>
                                        <p:tgtEl>
                                          <p:spTgt spid="27651">
                                            <p:txEl>
                                              <p:pRg st="4" end="4"/>
                                            </p:txEl>
                                          </p:spTgt>
                                        </p:tgtEl>
                                      </p:cBhvr>
                                    </p:animEffect>
                                  </p:childTnLst>
                                  <p:subTnLst>
                                    <p:animClr clrSpc="rgb" dir="cw">
                                      <p:cBhvr override="childStyle">
                                        <p:cTn dur="1" fill="hold" display="0" masterRel="nextClick" afterEffect="1"/>
                                        <p:tgtEl>
                                          <p:spTgt spid="27651">
                                            <p:txEl>
                                              <p:pRg st="4" end="4"/>
                                            </p:txEl>
                                          </p:spTgt>
                                        </p:tgtEl>
                                        <p:attrNameLst>
                                          <p:attrName>ppt_c</p:attrName>
                                        </p:attrNameLst>
                                      </p:cBhvr>
                                      <p:to>
                                        <a:schemeClr val="bg2"/>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7654">
                                            <p:txEl>
                                              <p:pRg st="0" end="0"/>
                                            </p:txEl>
                                          </p:spTgt>
                                        </p:tgtEl>
                                        <p:attrNameLst>
                                          <p:attrName>style.visibility</p:attrName>
                                        </p:attrNameLst>
                                      </p:cBhvr>
                                      <p:to>
                                        <p:strVal val="visible"/>
                                      </p:to>
                                    </p:set>
                                    <p:animEffect transition="in" filter="fade">
                                      <p:cBhvr>
                                        <p:cTn id="37" dur="2000"/>
                                        <p:tgtEl>
                                          <p:spTgt spid="27654">
                                            <p:txEl>
                                              <p:pRg st="0" end="0"/>
                                            </p:txEl>
                                          </p:spTgt>
                                        </p:tgtEl>
                                      </p:cBhvr>
                                    </p:animEffect>
                                  </p:childTnLst>
                                  <p:subTnLst>
                                    <p:animClr clrSpc="rgb" dir="cw">
                                      <p:cBhvr override="childStyle">
                                        <p:cTn dur="1" fill="hold" display="0" masterRel="nextClick" afterEffect="1"/>
                                        <p:tgtEl>
                                          <p:spTgt spid="27654">
                                            <p:txEl>
                                              <p:pRg st="0" end="0"/>
                                            </p:txEl>
                                          </p:spTgt>
                                        </p:tgtEl>
                                        <p:attrNameLst>
                                          <p:attrName>ppt_c</p:attrName>
                                        </p:attrNameLst>
                                      </p:cBhvr>
                                      <p:to>
                                        <a:schemeClr val="bg2"/>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7654">
                                            <p:txEl>
                                              <p:pRg st="1" end="1"/>
                                            </p:txEl>
                                          </p:spTgt>
                                        </p:tgtEl>
                                        <p:attrNameLst>
                                          <p:attrName>style.visibility</p:attrName>
                                        </p:attrNameLst>
                                      </p:cBhvr>
                                      <p:to>
                                        <p:strVal val="visible"/>
                                      </p:to>
                                    </p:set>
                                    <p:animEffect transition="in" filter="fade">
                                      <p:cBhvr>
                                        <p:cTn id="42" dur="2000"/>
                                        <p:tgtEl>
                                          <p:spTgt spid="27654">
                                            <p:txEl>
                                              <p:pRg st="1" end="1"/>
                                            </p:txEl>
                                          </p:spTgt>
                                        </p:tgtEl>
                                      </p:cBhvr>
                                    </p:animEffect>
                                  </p:childTnLst>
                                  <p:subTnLst>
                                    <p:animClr clrSpc="rgb" dir="cw">
                                      <p:cBhvr override="childStyle">
                                        <p:cTn dur="1" fill="hold" display="0" masterRel="nextClick" afterEffect="1"/>
                                        <p:tgtEl>
                                          <p:spTgt spid="27654">
                                            <p:txEl>
                                              <p:pRg st="1" end="1"/>
                                            </p:txEl>
                                          </p:spTgt>
                                        </p:tgtEl>
                                        <p:attrNameLst>
                                          <p:attrName>ppt_c</p:attrName>
                                        </p:attrNameLst>
                                      </p:cBhvr>
                                      <p:to>
                                        <a:schemeClr val="bg2"/>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7654">
                                            <p:txEl>
                                              <p:pRg st="2" end="2"/>
                                            </p:txEl>
                                          </p:spTgt>
                                        </p:tgtEl>
                                        <p:attrNameLst>
                                          <p:attrName>style.visibility</p:attrName>
                                        </p:attrNameLst>
                                      </p:cBhvr>
                                      <p:to>
                                        <p:strVal val="visible"/>
                                      </p:to>
                                    </p:set>
                                    <p:animEffect transition="in" filter="fade">
                                      <p:cBhvr>
                                        <p:cTn id="47" dur="2000"/>
                                        <p:tgtEl>
                                          <p:spTgt spid="27654">
                                            <p:txEl>
                                              <p:pRg st="2" end="2"/>
                                            </p:txEl>
                                          </p:spTgt>
                                        </p:tgtEl>
                                      </p:cBhvr>
                                    </p:animEffect>
                                  </p:childTnLst>
                                  <p:subTnLst>
                                    <p:animClr clrSpc="rgb" dir="cw">
                                      <p:cBhvr override="childStyle">
                                        <p:cTn dur="1" fill="hold" display="0" masterRel="nextClick" afterEffect="1"/>
                                        <p:tgtEl>
                                          <p:spTgt spid="27654">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4" grpId="0" build="p"/>
      <p:bldP spid="2765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332656"/>
            <a:ext cx="6589199" cy="864096"/>
          </a:xfrm>
        </p:spPr>
        <p:txBody>
          <a:bodyPr>
            <a:normAutofit fontScale="90000"/>
          </a:bodyPr>
          <a:lstStyle/>
          <a:p>
            <a:r>
              <a:rPr lang="es-CR" dirty="0" smtClean="0"/>
              <a:t>EXPENDEDORES DE COMBUSTIBLE</a:t>
            </a:r>
            <a:endParaRPr lang="es-CR" dirty="0"/>
          </a:p>
        </p:txBody>
      </p:sp>
      <p:sp>
        <p:nvSpPr>
          <p:cNvPr id="3" name="Marcador de contenido 2"/>
          <p:cNvSpPr>
            <a:spLocks noGrp="1"/>
          </p:cNvSpPr>
          <p:nvPr>
            <p:ph idx="1"/>
          </p:nvPr>
        </p:nvSpPr>
        <p:spPr>
          <a:xfrm>
            <a:off x="1187625" y="1340768"/>
            <a:ext cx="7956376" cy="5517232"/>
          </a:xfrm>
        </p:spPr>
        <p:txBody>
          <a:bodyPr>
            <a:normAutofit fontScale="92500" lnSpcReduction="20000"/>
          </a:bodyPr>
          <a:lstStyle/>
          <a:p>
            <a:pPr algn="just"/>
            <a:r>
              <a:rPr lang="es-CR" dirty="0"/>
              <a:t>Primeramente, habremos de referir a la sentencia número 06991-1999 de las 16:33 horas del 08 de setiembre de 1999. Esta fue dictada en conocimiento de una acción de inconstitucionalidad en la que se requería se declarasen disconformes con el derecho de la Constitución, artículos de la ley de </a:t>
            </a:r>
            <a:r>
              <a:rPr lang="es-CR" b="1" dirty="0"/>
              <a:t>Patente</a:t>
            </a:r>
            <a:r>
              <a:rPr lang="es-CR" dirty="0"/>
              <a:t>s de Actividades Lucrativas de la </a:t>
            </a:r>
            <a:r>
              <a:rPr lang="es-CR" b="1" dirty="0"/>
              <a:t>Municipal</a:t>
            </a:r>
            <a:r>
              <a:rPr lang="es-CR" dirty="0"/>
              <a:t>idad del Cantón Central de San José bajo el argumento de que: </a:t>
            </a:r>
            <a:r>
              <a:rPr lang="es-CR" i="1" dirty="0"/>
              <a:t>“...</a:t>
            </a:r>
            <a:r>
              <a:rPr lang="es-CR" dirty="0"/>
              <a:t> </a:t>
            </a:r>
            <a:r>
              <a:rPr lang="es-CR" i="1" dirty="0"/>
              <a:t>los artículos 5 y 7 de la Ley 5694 establecen como factores determinantes para la fijación del monto del impuesto de </a:t>
            </a:r>
            <a:r>
              <a:rPr lang="es-CR" b="1" i="1" dirty="0"/>
              <a:t>patente</a:t>
            </a:r>
            <a:r>
              <a:rPr lang="es-CR" i="1" dirty="0"/>
              <a:t>s, las ventas o los </a:t>
            </a:r>
            <a:r>
              <a:rPr lang="es-CR" b="1" dirty="0"/>
              <a:t>ingresos brutos </a:t>
            </a:r>
            <a:r>
              <a:rPr lang="es-CR" i="1" dirty="0"/>
              <a:t>que perciban las personas físicas o jurídicas afectas al impuesto, entendidas éstas como el volumen de ventas una vez deducido el impuesto que establece la Ley de Impuesto de Ventas. Consideran que ello resulta inconstitucional porque se lesiona la garantía del principio de </a:t>
            </a:r>
            <a:r>
              <a:rPr lang="es-CR" b="1" dirty="0"/>
              <a:t>razonabilidad </a:t>
            </a:r>
            <a:r>
              <a:rPr lang="es-CR" i="1" dirty="0"/>
              <a:t>de las leyes y el principio de </a:t>
            </a:r>
            <a:r>
              <a:rPr lang="es-CR" b="1" dirty="0"/>
              <a:t>igualdad </a:t>
            </a:r>
            <a:r>
              <a:rPr lang="es-CR" i="1" dirty="0"/>
              <a:t>en la distribución de las cargas públicas, lo que a su vez tiene produce que el impuesto aludido tenga un </a:t>
            </a:r>
            <a:r>
              <a:rPr lang="es-CR" b="1" dirty="0"/>
              <a:t>efecto confiscatorio </a:t>
            </a:r>
            <a:r>
              <a:rPr lang="es-CR" i="1" dirty="0"/>
              <a:t>de la renta del comerciante como producto de su actividad mercantil y, a la vez constituye desviación de poder, </a:t>
            </a:r>
            <a:r>
              <a:rPr lang="es-CR" b="1" dirty="0"/>
              <a:t>ya que al utilizar los conceptos de ventas o ingresos brutos y excluir el de ingresos netos del comerciante, se impide a éste restar los gastos legítimos en que ha incurrido con motivo de su actividad comercial previo a la determinación o cálculo del impuesto</a:t>
            </a:r>
            <a:r>
              <a:rPr lang="es-CR" b="1" i="1" dirty="0"/>
              <a:t>...</a:t>
            </a:r>
            <a:r>
              <a:rPr lang="es-CR" dirty="0"/>
              <a:t> </a:t>
            </a:r>
            <a:r>
              <a:rPr lang="es-CR" i="1" dirty="0"/>
              <a:t>”</a:t>
            </a:r>
            <a:r>
              <a:rPr lang="es-CR" dirty="0"/>
              <a:t>. (El resaltado no es del original). Véase como se quiera o no, de manera indirecta lo alegado en esa oportunidad comprende lo alegado por las accionantes en el caso que nos ocupa. </a:t>
            </a:r>
          </a:p>
        </p:txBody>
      </p:sp>
    </p:spTree>
    <p:extLst>
      <p:ext uri="{BB962C8B-B14F-4D97-AF65-F5344CB8AC3E}">
        <p14:creationId xmlns:p14="http://schemas.microsoft.com/office/powerpoint/2010/main" val="2451254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260648"/>
            <a:ext cx="6589199" cy="363462"/>
          </a:xfrm>
        </p:spPr>
        <p:txBody>
          <a:bodyPr>
            <a:normAutofit fontScale="90000"/>
          </a:bodyPr>
          <a:lstStyle/>
          <a:p>
            <a:endParaRPr lang="es-CR" dirty="0"/>
          </a:p>
        </p:txBody>
      </p:sp>
      <p:sp>
        <p:nvSpPr>
          <p:cNvPr id="3" name="Marcador de contenido 2"/>
          <p:cNvSpPr>
            <a:spLocks noGrp="1"/>
          </p:cNvSpPr>
          <p:nvPr>
            <p:ph idx="1"/>
          </p:nvPr>
        </p:nvSpPr>
        <p:spPr>
          <a:xfrm>
            <a:off x="1547665" y="624110"/>
            <a:ext cx="6986736" cy="6045250"/>
          </a:xfrm>
        </p:spPr>
        <p:txBody>
          <a:bodyPr>
            <a:normAutofit fontScale="85000" lnSpcReduction="10000"/>
          </a:bodyPr>
          <a:lstStyle/>
          <a:p>
            <a:pPr algn="just"/>
            <a:r>
              <a:rPr lang="es-CR" dirty="0"/>
              <a:t>En esa oportunidad, la Sala Constitucional efectuó una síntesis de sentencias anteriores que abordaron el tema en cuestión, mencionó primero, que sobre el impuesto de </a:t>
            </a:r>
            <a:r>
              <a:rPr lang="es-CR" b="1" dirty="0"/>
              <a:t>patente</a:t>
            </a:r>
            <a:r>
              <a:rPr lang="es-CR" dirty="0"/>
              <a:t> </a:t>
            </a:r>
            <a:r>
              <a:rPr lang="es-CR" b="1" dirty="0"/>
              <a:t>municipal</a:t>
            </a:r>
            <a:r>
              <a:rPr lang="es-CR" dirty="0"/>
              <a:t>, se habría hecho la distinción de conceptos que debe obrar respecto de lo que se conoce como licencia y </a:t>
            </a:r>
            <a:r>
              <a:rPr lang="es-CR" b="1" dirty="0"/>
              <a:t>patente</a:t>
            </a:r>
            <a:r>
              <a:rPr lang="es-CR" dirty="0"/>
              <a:t> indicando que las actividades comerciales o lucrativas, no se pueden ejercer sin obtener, de previo, una licencia de la </a:t>
            </a:r>
            <a:r>
              <a:rPr lang="es-CR" b="1" dirty="0"/>
              <a:t>municipal</a:t>
            </a:r>
            <a:r>
              <a:rPr lang="es-CR" dirty="0"/>
              <a:t>idad correspondiente (</a:t>
            </a:r>
            <a:r>
              <a:rPr lang="es-CR" i="1" dirty="0"/>
              <a:t>acto administrativo que habilita al particular para ejercer la respectiva actividad) </a:t>
            </a:r>
            <a:r>
              <a:rPr lang="es-CR" dirty="0"/>
              <a:t>y por otro lado, que el sujeto que obtiene la misma debe pagar un impuesto </a:t>
            </a:r>
            <a:r>
              <a:rPr lang="es-CR" b="1" i="1" dirty="0"/>
              <a:t>“</a:t>
            </a:r>
            <a:r>
              <a:rPr lang="es-CR" b="1" dirty="0"/>
              <a:t>a la actividad lucrativa </a:t>
            </a:r>
            <a:r>
              <a:rPr lang="es-CR" b="1" i="1" dirty="0"/>
              <a:t>“</a:t>
            </a:r>
            <a:r>
              <a:rPr lang="es-CR" dirty="0"/>
              <a:t>, que puede ser diverso en cada municipio incluso respecto de su base impositiva, al no existir un sistema único al respecto, y que el Código </a:t>
            </a:r>
            <a:r>
              <a:rPr lang="es-CR" b="1" dirty="0"/>
              <a:t>Municipal</a:t>
            </a:r>
            <a:r>
              <a:rPr lang="es-CR" dirty="0"/>
              <a:t> ha llamado </a:t>
            </a:r>
            <a:r>
              <a:rPr lang="es-CR" i="1" dirty="0"/>
              <a:t>"Impuesto de </a:t>
            </a:r>
            <a:r>
              <a:rPr lang="es-CR" b="1" i="1" dirty="0"/>
              <a:t>Patente</a:t>
            </a:r>
            <a:r>
              <a:rPr lang="es-CR" i="1" dirty="0"/>
              <a:t>", </a:t>
            </a:r>
            <a:r>
              <a:rPr lang="es-CR" dirty="0"/>
              <a:t>que grava toda actividad lucrativa que se ejerza en el Cantón, no así las utilidades que reporte. También identificó la base finalista que justifica la existencia del Tributo, a partir de: “</a:t>
            </a:r>
            <a:r>
              <a:rPr lang="es-CR" i="1" dirty="0"/>
              <a:t>la imperiosa necesidad de sufragar el costo de los servicios públicos que el particular recibe de la </a:t>
            </a:r>
            <a:r>
              <a:rPr lang="es-CR" b="1" i="1" dirty="0"/>
              <a:t>municipal</a:t>
            </a:r>
            <a:r>
              <a:rPr lang="es-CR" i="1" dirty="0"/>
              <a:t>idad; es decir, que los negocios comerciales o las actividades lucrativas, según la nomenclatura que utiliza nuestro Código </a:t>
            </a:r>
            <a:r>
              <a:rPr lang="es-CR" b="1" i="1" dirty="0"/>
              <a:t>Municipal</a:t>
            </a:r>
            <a:r>
              <a:rPr lang="es-CR" i="1" dirty="0"/>
              <a:t>, se ven altamente beneficiados con la seguridad, el orden, el aseo y la actividad </a:t>
            </a:r>
            <a:r>
              <a:rPr lang="es-CR" b="1" i="1" dirty="0"/>
              <a:t>municipal</a:t>
            </a:r>
            <a:r>
              <a:rPr lang="es-CR" i="1" dirty="0"/>
              <a:t> en general, por lo que deben contribuir con el Gobierno Local”</a:t>
            </a:r>
            <a:r>
              <a:rPr lang="es-CR" dirty="0"/>
              <a:t>. Lleva enorme interés observar lo que sobre los artículos de ley impugnados y siempre desarrollando la base </a:t>
            </a:r>
            <a:r>
              <a:rPr lang="es-CR" dirty="0" err="1"/>
              <a:t>legitimante</a:t>
            </a:r>
            <a:r>
              <a:rPr lang="es-CR" dirty="0"/>
              <a:t> de su creación legislativa, expresó el Alto Tribunal de Control Constitucional en aquella oportunidad</a:t>
            </a:r>
            <a:r>
              <a:rPr lang="es-CR" dirty="0" smtClean="0"/>
              <a:t>:</a:t>
            </a:r>
            <a:endParaRPr lang="es-CR" dirty="0"/>
          </a:p>
        </p:txBody>
      </p:sp>
    </p:spTree>
    <p:extLst>
      <p:ext uri="{BB962C8B-B14F-4D97-AF65-F5344CB8AC3E}">
        <p14:creationId xmlns:p14="http://schemas.microsoft.com/office/powerpoint/2010/main" val="2149095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476672"/>
            <a:ext cx="6589199" cy="147438"/>
          </a:xfrm>
        </p:spPr>
        <p:txBody>
          <a:bodyPr>
            <a:normAutofit fontScale="90000"/>
          </a:bodyPr>
          <a:lstStyle/>
          <a:p>
            <a:endParaRPr lang="es-CR" dirty="0"/>
          </a:p>
        </p:txBody>
      </p:sp>
      <p:sp>
        <p:nvSpPr>
          <p:cNvPr id="3" name="Marcador de contenido 2"/>
          <p:cNvSpPr>
            <a:spLocks noGrp="1"/>
          </p:cNvSpPr>
          <p:nvPr>
            <p:ph idx="1"/>
          </p:nvPr>
        </p:nvSpPr>
        <p:spPr>
          <a:xfrm>
            <a:off x="1403649" y="624110"/>
            <a:ext cx="7560840" cy="6117258"/>
          </a:xfrm>
        </p:spPr>
        <p:txBody>
          <a:bodyPr>
            <a:normAutofit fontScale="92500" lnSpcReduction="20000"/>
          </a:bodyPr>
          <a:lstStyle/>
          <a:p>
            <a:pPr algn="just"/>
            <a:r>
              <a:rPr lang="es-CR" dirty="0"/>
              <a:t> </a:t>
            </a:r>
            <a:r>
              <a:rPr lang="es-CR" i="1" dirty="0"/>
              <a:t>“IV- (...) se desprende que la causa del impuesto de </a:t>
            </a:r>
            <a:r>
              <a:rPr lang="es-CR" b="1" i="1" dirty="0"/>
              <a:t>patente</a:t>
            </a:r>
            <a:r>
              <a:rPr lang="es-CR" i="1" dirty="0"/>
              <a:t>s (...), </a:t>
            </a:r>
            <a:r>
              <a:rPr lang="es-CR" b="1" dirty="0"/>
              <a:t>es clara y no ofrece ninguna dificultad en su análisis</a:t>
            </a:r>
            <a:r>
              <a:rPr lang="es-CR" i="1" dirty="0"/>
              <a:t>, como cualquier otra ley </a:t>
            </a:r>
            <a:r>
              <a:rPr lang="es-CR" b="1" i="1" dirty="0"/>
              <a:t>municipal</a:t>
            </a:r>
            <a:r>
              <a:rPr lang="es-CR" i="1" dirty="0"/>
              <a:t> similar. Cuando se alude a la causa, hablamos de la necesaria explicación, del motivo económico-político o político-social o económico-social, es decir, el interés general que mueve a la administración de los intereses y servicios locales (artículo 169 de la Constitución Política), a dictar la norma tributaria y que en este caso, es promover el pago de </a:t>
            </a:r>
            <a:r>
              <a:rPr lang="es-CR" b="1" dirty="0"/>
              <a:t>todo particular que ejerza actividades lucrativas </a:t>
            </a:r>
            <a:r>
              <a:rPr lang="es-CR" i="1" dirty="0"/>
              <a:t>, como contribución a los gastos del Gobierno Local. Concebido como impuesto </a:t>
            </a:r>
            <a:r>
              <a:rPr lang="es-CR" b="1" dirty="0"/>
              <a:t>que grava el ejercicio de una actividad lucrativa, la base de este tributo debe ser, en principio, general</a:t>
            </a:r>
            <a:r>
              <a:rPr lang="es-CR" i="1" dirty="0"/>
              <a:t>, como ha quedado afirmado en el Considerando anterior; ahora bien, de la confrontación del texto, resulta que lleva razón la accionante al afirmar que la forma como se estableció el impuesto en relación con la actividad productiva de la piña, difiere de la que se empleó para el resto de las actividades lucrativas que esa norma sanciona. En efecto, para la Sala resulta claro e incontrovertible, que de todas las actividades susceptibles de ser gravadas con el impuesto de </a:t>
            </a:r>
            <a:r>
              <a:rPr lang="es-CR" b="1" i="1" dirty="0"/>
              <a:t>patente</a:t>
            </a:r>
            <a:r>
              <a:rPr lang="es-CR" i="1" dirty="0"/>
              <a:t> que contiene esta Ley, la única que prevé un impuesto específico para la producción es la referida a la actividad de la piña, que </a:t>
            </a:r>
            <a:r>
              <a:rPr lang="es-CR" b="1" dirty="0"/>
              <a:t>se constituye, así, en una situación de excepción</a:t>
            </a:r>
            <a:r>
              <a:rPr lang="es-CR" dirty="0"/>
              <a:t> </a:t>
            </a:r>
            <a:r>
              <a:rPr lang="es-CR" i="1" dirty="0"/>
              <a:t>, frente al resto de las actividades gravadas en la misma disposición general”.</a:t>
            </a:r>
          </a:p>
          <a:p>
            <a:pPr algn="just"/>
            <a:r>
              <a:rPr lang="es-CR" b="1" dirty="0"/>
              <a:t>Sentencia: 00082    Expediente: 09-002253-1027-CA     Fecha: 14/08/2015   Hora: 03:15:00 p.m.    Emitido por: Tribunal Contencioso Administrativo, Sección IV</a:t>
            </a:r>
            <a:endParaRPr lang="es-CR" dirty="0"/>
          </a:p>
          <a:p>
            <a:endParaRPr lang="es-CR" dirty="0"/>
          </a:p>
          <a:p>
            <a:endParaRPr lang="es-CR" dirty="0"/>
          </a:p>
        </p:txBody>
      </p:sp>
    </p:spTree>
    <p:extLst>
      <p:ext uri="{BB962C8B-B14F-4D97-AF65-F5344CB8AC3E}">
        <p14:creationId xmlns:p14="http://schemas.microsoft.com/office/powerpoint/2010/main" val="1356394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188640"/>
            <a:ext cx="6589199" cy="1152128"/>
          </a:xfrm>
        </p:spPr>
        <p:txBody>
          <a:bodyPr>
            <a:normAutofit fontScale="90000"/>
          </a:bodyPr>
          <a:lstStyle/>
          <a:p>
            <a:r>
              <a:rPr lang="es-CR" dirty="0" smtClean="0"/>
              <a:t>SOCIEDAD CIVIL Y NO MERCANTIL</a:t>
            </a:r>
            <a:endParaRPr lang="es-CR" dirty="0"/>
          </a:p>
        </p:txBody>
      </p:sp>
      <p:sp>
        <p:nvSpPr>
          <p:cNvPr id="3" name="Marcador de contenido 2"/>
          <p:cNvSpPr>
            <a:spLocks noGrp="1"/>
          </p:cNvSpPr>
          <p:nvPr>
            <p:ph idx="1"/>
          </p:nvPr>
        </p:nvSpPr>
        <p:spPr>
          <a:xfrm>
            <a:off x="1259633" y="1340768"/>
            <a:ext cx="7776864" cy="5517232"/>
          </a:xfrm>
        </p:spPr>
        <p:txBody>
          <a:bodyPr>
            <a:normAutofit/>
          </a:bodyPr>
          <a:lstStyle/>
          <a:p>
            <a:pPr algn="just"/>
            <a:r>
              <a:rPr lang="es-ES" dirty="0"/>
              <a:t>considera este Tribunal que en el caso concreto y contrario a lo que afirma la Municipalidad de San José, la recurrente no requiere de una patente municipal, toda vez que: i) La actividad que se pretende desarrollar en el inmueble ubicado en el Distrito San Francisco del Cantón Central de San José, es "...una oficina de profesionales dedicada a la actividad de contabilidad (...) nos asociamos en una persona jurídica, dedicada a la ACTIVIDAD PROFESIONAL, de ahí que la empresa expresa SAP</a:t>
            </a:r>
            <a:r>
              <a:rPr lang="es-ES" dirty="0" smtClean="0"/>
              <a:t>..."(</a:t>
            </a:r>
            <a:r>
              <a:rPr lang="es-ES" dirty="0"/>
              <a:t>folios 184 a 190, 5, 8 del expediente); ii) Aunado a lo anterior, la forma de organización colectiva empleada por la agraviada para tal efecto -a saber: Sociedad de Actividades Profesionales (folios 5 y 6 del expediente) -, está amparada en la Ley número 2860, en cuyo artículo 3 establece que "...Estas sociedades deberán constituirse por escritura pública y no revestirán carácter de compañías mercantiles, sino de sociedades civiles, de la clase específica creada en la presente ley...". </a:t>
            </a:r>
            <a:endParaRPr lang="es-CR" dirty="0"/>
          </a:p>
        </p:txBody>
      </p:sp>
    </p:spTree>
    <p:extLst>
      <p:ext uri="{BB962C8B-B14F-4D97-AF65-F5344CB8AC3E}">
        <p14:creationId xmlns:p14="http://schemas.microsoft.com/office/powerpoint/2010/main" val="23648645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48680"/>
            <a:ext cx="6589199" cy="75430"/>
          </a:xfrm>
        </p:spPr>
        <p:txBody>
          <a:bodyPr>
            <a:normAutofit fontScale="90000"/>
          </a:bodyPr>
          <a:lstStyle/>
          <a:p>
            <a:endParaRPr lang="es-CR" dirty="0"/>
          </a:p>
        </p:txBody>
      </p:sp>
      <p:sp>
        <p:nvSpPr>
          <p:cNvPr id="3" name="Marcador de contenido 2"/>
          <p:cNvSpPr>
            <a:spLocks noGrp="1"/>
          </p:cNvSpPr>
          <p:nvPr>
            <p:ph idx="1"/>
          </p:nvPr>
        </p:nvSpPr>
        <p:spPr>
          <a:xfrm>
            <a:off x="1547665" y="624110"/>
            <a:ext cx="7344816" cy="5973242"/>
          </a:xfrm>
        </p:spPr>
        <p:txBody>
          <a:bodyPr>
            <a:normAutofit fontScale="92500" lnSpcReduction="20000"/>
          </a:bodyPr>
          <a:lstStyle/>
          <a:p>
            <a:pPr algn="just"/>
            <a:r>
              <a:rPr lang="es-ES" dirty="0"/>
              <a:t>Por su parte, el numeral 7 de esa misma Ley, indica que "...En la razón social no se permitirán denominaciones de carácter comercial o laboral, pero sí podrán usarse nombres de índole profesional, tales como "bufete", "estudio", "oficina" y otros similares...". En consecuencia y de conformidad con los parámetros dados por la Sala Constitucional en la sentencia número 2004-008728, </a:t>
            </a:r>
            <a:r>
              <a:rPr lang="es-ES" b="1" dirty="0"/>
              <a:t>la apelante no requiere de patente comercial para ejercer la profesión liberal de contaduría, dado que su forma de organización colectiva consiste en una sociedad civil (sociedad de actividades profesionales) y no mercantil, amparada a la Ley número 2860. </a:t>
            </a:r>
            <a:r>
              <a:rPr lang="es-ES" dirty="0"/>
              <a:t>Lo anterior adquiere relevancia, toda vez que de conformidad con lo dispuesto en el numeral 15.3 del Reglamento de Disposiciones Generales del Plan Director Urbano de San José, el certificado de uso de suelo "...es obligatorio para la instalación y funcionamiento de actividades de comercio, servicio, industria y vivienda, que requieren patente municipal o permiso de construcción...". En razón de lo anterior, si la actividad que se pretende desarrollar en el inmueble situado en el Distrito San Francisco del Cantón Central de San José -ejercicio liberal de la profesión de contaduría-, no requiere de patente comercial, por ende, no era necesario que la apelante solicitara el uso de suelo, tal y como erróneamente lo hizo (folio 192 del expediente).”</a:t>
            </a:r>
          </a:p>
          <a:p>
            <a:pPr algn="just"/>
            <a:r>
              <a:rPr lang="es-CR" b="1" dirty="0"/>
              <a:t>   Sentencia: 00527    Expediente: 14-002158-1027-CA   </a:t>
            </a:r>
            <a:br>
              <a:rPr lang="es-CR" b="1" dirty="0"/>
            </a:br>
            <a:r>
              <a:rPr lang="es-CR" b="1" dirty="0"/>
              <a:t>Fecha: 31/10/2014   Hora: 09:00:00 a.m. </a:t>
            </a:r>
            <a:br>
              <a:rPr lang="es-CR" b="1" dirty="0"/>
            </a:br>
            <a:r>
              <a:rPr lang="es-CR" b="1" dirty="0"/>
              <a:t>Emitido por: Tribunal Contencioso Administrativo, Sección III</a:t>
            </a:r>
            <a:endParaRPr lang="es-CR" dirty="0"/>
          </a:p>
          <a:p>
            <a:endParaRPr lang="es-CR" dirty="0"/>
          </a:p>
        </p:txBody>
      </p:sp>
    </p:spTree>
    <p:extLst>
      <p:ext uri="{BB962C8B-B14F-4D97-AF65-F5344CB8AC3E}">
        <p14:creationId xmlns:p14="http://schemas.microsoft.com/office/powerpoint/2010/main" val="1523722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63688" y="274638"/>
            <a:ext cx="4752528" cy="1143000"/>
          </a:xfrm>
        </p:spPr>
        <p:txBody>
          <a:bodyPr>
            <a:normAutofit fontScale="90000"/>
          </a:bodyPr>
          <a:lstStyle/>
          <a:p>
            <a:r>
              <a:rPr lang="es-ES" dirty="0" smtClean="0"/>
              <a:t>MUNICIPALIDADES:</a:t>
            </a:r>
            <a:br>
              <a:rPr lang="es-ES" dirty="0" smtClean="0"/>
            </a:br>
            <a:endParaRPr lang="es-CR" dirty="0"/>
          </a:p>
        </p:txBody>
      </p:sp>
      <p:sp>
        <p:nvSpPr>
          <p:cNvPr id="3" name="Marcador de contenido 2"/>
          <p:cNvSpPr>
            <a:spLocks noGrp="1"/>
          </p:cNvSpPr>
          <p:nvPr>
            <p:ph idx="1"/>
          </p:nvPr>
        </p:nvSpPr>
        <p:spPr>
          <a:xfrm>
            <a:off x="1187625" y="1124744"/>
            <a:ext cx="7346776" cy="4786478"/>
          </a:xfrm>
        </p:spPr>
        <p:txBody>
          <a:bodyPr>
            <a:normAutofit/>
          </a:bodyPr>
          <a:lstStyle/>
          <a:p>
            <a:pPr marL="447675" indent="-382588" algn="just">
              <a:buFont typeface="Wingdings 2" panose="05020102010507070707" pitchFamily="18" charset="2"/>
              <a:buChar char=""/>
            </a:pPr>
            <a:r>
              <a:rPr lang="es-ES" sz="2400" dirty="0"/>
              <a:t>Son corporaciones de carácter autónomo</a:t>
            </a:r>
          </a:p>
          <a:p>
            <a:pPr marL="447675" indent="-382588" algn="just">
              <a:buFont typeface="Wingdings 2" panose="05020102010507070707" pitchFamily="18" charset="2"/>
              <a:buChar char=""/>
            </a:pPr>
            <a:r>
              <a:rPr lang="es-ES" sz="2400" dirty="0"/>
              <a:t>Manifestación de descentralización territorial</a:t>
            </a:r>
          </a:p>
          <a:p>
            <a:pPr marL="447675" indent="-382588" algn="just">
              <a:buFont typeface="Wingdings 2" panose="05020102010507070707" pitchFamily="18" charset="2"/>
              <a:buChar char=""/>
            </a:pPr>
            <a:r>
              <a:rPr lang="es-ES" sz="2400" dirty="0"/>
              <a:t>Con competencia para administrar los intereses y servicios de un </a:t>
            </a:r>
            <a:r>
              <a:rPr lang="es-ES" sz="2400" dirty="0" err="1"/>
              <a:t>ambito</a:t>
            </a:r>
            <a:r>
              <a:rPr lang="es-ES" sz="2400" dirty="0"/>
              <a:t> territorial, en beneficio del bien común de la colectividad</a:t>
            </a:r>
          </a:p>
          <a:p>
            <a:pPr marL="447675" indent="-382588" algn="just">
              <a:buFont typeface="Wingdings 2" panose="05020102010507070707" pitchFamily="18" charset="2"/>
              <a:buChar char=""/>
            </a:pPr>
            <a:r>
              <a:rPr lang="es-ES" sz="2400" dirty="0"/>
              <a:t>Identifican las necesidades y problemas propias del cantón.</a:t>
            </a:r>
          </a:p>
          <a:p>
            <a:pPr marL="447675" indent="-382588" algn="just">
              <a:buFont typeface="Wingdings 2" panose="05020102010507070707" pitchFamily="18" charset="2"/>
              <a:buChar char=""/>
            </a:pPr>
            <a:r>
              <a:rPr lang="es-ES" sz="2400" dirty="0"/>
              <a:t>Son representaciones de una determinada </a:t>
            </a:r>
            <a:r>
              <a:rPr lang="es-ES" sz="2400" dirty="0" smtClean="0"/>
              <a:t>comunidad</a:t>
            </a:r>
            <a:endParaRPr lang="es-ES" sz="2400" dirty="0"/>
          </a:p>
        </p:txBody>
      </p:sp>
    </p:spTree>
    <p:extLst>
      <p:ext uri="{BB962C8B-B14F-4D97-AF65-F5344CB8AC3E}">
        <p14:creationId xmlns:p14="http://schemas.microsoft.com/office/powerpoint/2010/main" val="783837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260648"/>
            <a:ext cx="6589199" cy="648072"/>
          </a:xfrm>
        </p:spPr>
        <p:txBody>
          <a:bodyPr>
            <a:normAutofit/>
          </a:bodyPr>
          <a:lstStyle/>
          <a:p>
            <a:r>
              <a:rPr lang="es-CR" sz="2600" dirty="0" smtClean="0"/>
              <a:t>VENTAS AMBULANTES ESTACIONARIAS</a:t>
            </a:r>
            <a:endParaRPr lang="es-CR" sz="2600" dirty="0"/>
          </a:p>
        </p:txBody>
      </p:sp>
      <p:sp>
        <p:nvSpPr>
          <p:cNvPr id="3" name="Marcador de contenido 2"/>
          <p:cNvSpPr>
            <a:spLocks noGrp="1"/>
          </p:cNvSpPr>
          <p:nvPr>
            <p:ph idx="1"/>
          </p:nvPr>
        </p:nvSpPr>
        <p:spPr>
          <a:xfrm>
            <a:off x="1403647" y="908720"/>
            <a:ext cx="7416825" cy="5949280"/>
          </a:xfrm>
        </p:spPr>
        <p:txBody>
          <a:bodyPr>
            <a:noAutofit/>
          </a:bodyPr>
          <a:lstStyle/>
          <a:p>
            <a:pPr marL="0" indent="0" algn="just">
              <a:buNone/>
            </a:pPr>
            <a:r>
              <a:rPr lang="es-CR" b="1" i="1" dirty="0"/>
              <a:t>ii)</a:t>
            </a:r>
            <a:r>
              <a:rPr lang="es-CR" i="1" dirty="0"/>
              <a:t> </a:t>
            </a:r>
            <a:r>
              <a:rPr lang="es-CR" dirty="0"/>
              <a:t>En ese sentido, aunque de los artículos 3 y 4 de la Ley de </a:t>
            </a:r>
            <a:r>
              <a:rPr lang="es-CR" b="1" dirty="0"/>
              <a:t>Patente</a:t>
            </a:r>
            <a:r>
              <a:rPr lang="es-CR" dirty="0"/>
              <a:t>s para Ventas Ambulantes y Estacionarias (Ley número 6587); 4 y 6 del Reglamento de Ventas Ambulantes y Estacionarias de la </a:t>
            </a:r>
            <a:r>
              <a:rPr lang="es-CR" b="1" dirty="0"/>
              <a:t>Municipal</a:t>
            </a:r>
            <a:r>
              <a:rPr lang="es-CR" dirty="0"/>
              <a:t>idad de San José, se desprende que la intención del legislador está dirigida a dotar de </a:t>
            </a:r>
            <a:r>
              <a:rPr lang="es-CR" b="1" dirty="0"/>
              <a:t>patente</a:t>
            </a:r>
            <a:r>
              <a:rPr lang="es-CR" dirty="0"/>
              <a:t>s para ejercer este tipo de actividad comercial, </a:t>
            </a:r>
            <a:r>
              <a:rPr lang="es-CR" b="1" dirty="0"/>
              <a:t>a familias o a personas con discapacidad que</a:t>
            </a:r>
            <a:r>
              <a:rPr lang="es-CR" dirty="0"/>
              <a:t> </a:t>
            </a:r>
            <a:r>
              <a:rPr lang="es-CR" i="1" dirty="0"/>
              <a:t>-de conformidad con el estudio socioeconómico previo que se realice-</a:t>
            </a:r>
            <a:r>
              <a:rPr lang="es-CR" dirty="0"/>
              <a:t> </a:t>
            </a:r>
            <a:r>
              <a:rPr lang="es-CR" b="1" dirty="0"/>
              <a:t>se encuentren en un estado de vulnerabilidad tal, que les impida acceder a otras fuentes de ingresos para su subsistencia</a:t>
            </a:r>
            <a:r>
              <a:rPr lang="es-CR" dirty="0"/>
              <a:t>; también lo es, que la recurrente en su condición de cónyuge del patentado </a:t>
            </a:r>
            <a:r>
              <a:rPr lang="es-CR" dirty="0" err="1"/>
              <a:t>Johel</a:t>
            </a:r>
            <a:r>
              <a:rPr lang="es-CR" dirty="0"/>
              <a:t> Salazar </a:t>
            </a:r>
            <a:r>
              <a:rPr lang="es-CR" dirty="0" err="1"/>
              <a:t>Salazar</a:t>
            </a:r>
            <a:r>
              <a:rPr lang="es-CR" dirty="0"/>
              <a:t>, no sólo evidenció el abandono del puesto de ventas estacionarios </a:t>
            </a:r>
            <a:r>
              <a:rPr lang="es-CR" i="1" dirty="0"/>
              <a:t>“…</a:t>
            </a:r>
            <a:r>
              <a:rPr lang="es-CR" dirty="0"/>
              <a:t> </a:t>
            </a:r>
            <a:r>
              <a:rPr lang="es-CR" i="1" u="sng" dirty="0"/>
              <a:t>al tener a terceras personas que no estaban autorizadas atendiendo el puesto estacionario…”</a:t>
            </a:r>
            <a:r>
              <a:rPr lang="es-CR" dirty="0"/>
              <a:t>, sino que también provocó que la </a:t>
            </a:r>
            <a:r>
              <a:rPr lang="es-CR" b="1" dirty="0"/>
              <a:t>Municipal</a:t>
            </a:r>
            <a:r>
              <a:rPr lang="es-CR" dirty="0"/>
              <a:t>idad autorizara a solicitud del propio patentado, que otras personas ajenas a su núcleo familiar, atendieran el puesto de ventas estacionarias, a fin de evitar la declaratoria de caducidad de la </a:t>
            </a:r>
            <a:r>
              <a:rPr lang="es-CR" b="1" dirty="0"/>
              <a:t>patente</a:t>
            </a:r>
            <a:r>
              <a:rPr lang="es-CR" dirty="0"/>
              <a:t> otorgada a consecuencia de las conductas imputables a la recurrente </a:t>
            </a:r>
            <a:r>
              <a:rPr lang="es-CR" i="1" dirty="0"/>
              <a:t>(folios 1, 2, 87, 122, 124 y 125 del expediente)</a:t>
            </a:r>
            <a:r>
              <a:rPr lang="es-CR" dirty="0"/>
              <a:t>; </a:t>
            </a:r>
            <a:br>
              <a:rPr lang="es-CR" dirty="0"/>
            </a:br>
            <a:endParaRPr lang="es-CR" dirty="0"/>
          </a:p>
        </p:txBody>
      </p:sp>
    </p:spTree>
    <p:extLst>
      <p:ext uri="{BB962C8B-B14F-4D97-AF65-F5344CB8AC3E}">
        <p14:creationId xmlns:p14="http://schemas.microsoft.com/office/powerpoint/2010/main" val="3694986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476672"/>
            <a:ext cx="6589199" cy="147438"/>
          </a:xfrm>
        </p:spPr>
        <p:txBody>
          <a:bodyPr>
            <a:normAutofit fontScale="90000"/>
          </a:bodyPr>
          <a:lstStyle/>
          <a:p>
            <a:endParaRPr lang="es-CR" dirty="0"/>
          </a:p>
        </p:txBody>
      </p:sp>
      <p:sp>
        <p:nvSpPr>
          <p:cNvPr id="3" name="Marcador de contenido 2"/>
          <p:cNvSpPr>
            <a:spLocks noGrp="1"/>
          </p:cNvSpPr>
          <p:nvPr>
            <p:ph idx="1"/>
          </p:nvPr>
        </p:nvSpPr>
        <p:spPr>
          <a:xfrm>
            <a:off x="1475657" y="624110"/>
            <a:ext cx="7416824" cy="5973242"/>
          </a:xfrm>
        </p:spPr>
        <p:txBody>
          <a:bodyPr>
            <a:normAutofit lnSpcReduction="10000"/>
          </a:bodyPr>
          <a:lstStyle/>
          <a:p>
            <a:pPr marL="0" indent="0" algn="just">
              <a:buNone/>
            </a:pPr>
            <a:r>
              <a:rPr lang="es-CR" b="1" i="1" dirty="0"/>
              <a:t>iii)</a:t>
            </a:r>
            <a:r>
              <a:rPr lang="es-CR" dirty="0"/>
              <a:t>Aunado al hecho de que la recurrente no atendió el puesto estacionario asignado a su esposo, sino terceras personas no autorizadas por la </a:t>
            </a:r>
            <a:r>
              <a:rPr lang="es-CR" b="1" dirty="0"/>
              <a:t>Municipal</a:t>
            </a:r>
            <a:r>
              <a:rPr lang="es-CR" dirty="0"/>
              <a:t>idad -lo que incluso, constituye causal para que se declare la caducidad de la </a:t>
            </a:r>
            <a:r>
              <a:rPr lang="es-CR" b="1" dirty="0"/>
              <a:t>patente</a:t>
            </a:r>
            <a:r>
              <a:rPr lang="es-CR" dirty="0"/>
              <a:t> otorgada </a:t>
            </a:r>
            <a:r>
              <a:rPr lang="es-CR" i="1" dirty="0"/>
              <a:t>(artículos 3 de la Ley 6587 y 5 incisos b) y c) del Reglamento de Ventas Estacionarias y Ambulantes de la </a:t>
            </a:r>
            <a:r>
              <a:rPr lang="es-CR" b="1" i="1" dirty="0"/>
              <a:t>Municipal</a:t>
            </a:r>
            <a:r>
              <a:rPr lang="es-CR" i="1" dirty="0"/>
              <a:t>idad de San José)-</a:t>
            </a:r>
            <a:r>
              <a:rPr lang="es-CR" dirty="0"/>
              <a:t>, es menester resaltar que la apelante </a:t>
            </a:r>
            <a:r>
              <a:rPr lang="es-CR" u="sng" dirty="0"/>
              <a:t>tampoco se encuentra en ninguno de los dos supuestos previstos en el numeral 6 del Reglamento de Ventas Estacionarias y Ambulantes de la </a:t>
            </a:r>
            <a:r>
              <a:rPr lang="es-CR" b="1" u="sng" dirty="0"/>
              <a:t>Municipal</a:t>
            </a:r>
            <a:r>
              <a:rPr lang="es-CR" u="sng" dirty="0"/>
              <a:t>idad de San José, a efecto de que la </a:t>
            </a:r>
            <a:r>
              <a:rPr lang="es-CR" b="1" u="sng" dirty="0"/>
              <a:t>patente</a:t>
            </a:r>
            <a:r>
              <a:rPr lang="es-CR" u="sng" dirty="0"/>
              <a:t> le sea traspasada</a:t>
            </a:r>
            <a:r>
              <a:rPr lang="es-CR" dirty="0"/>
              <a:t>. En ese sentido, la norma reglamentaria indica que </a:t>
            </a:r>
            <a:r>
              <a:rPr lang="es-CR" i="1" dirty="0"/>
              <a:t>“…</a:t>
            </a:r>
            <a:r>
              <a:rPr lang="es-CR" dirty="0"/>
              <a:t> </a:t>
            </a:r>
            <a:r>
              <a:rPr lang="es-CR" i="1" dirty="0"/>
              <a:t>Se concederá una licencia para este tipo de actividad por familia. </a:t>
            </a:r>
            <a:r>
              <a:rPr lang="es-CR" b="1" i="1" dirty="0"/>
              <a:t>En caso de muerte o incapacidad permanente del concesionario, el cónyuge sobreviviente o compañera (o), o alguno de sus hijos mayores, podrá solicitar que dicha patente le sea conferida a él, dentro de los dos meses posteriores al fallecimiento o de la declaración medica de la incapacidad permanente del patentado original, siempre y cuando esa persona reúna las condiciones del Artículo 4°.</a:t>
            </a:r>
            <a:r>
              <a:rPr lang="es-CR" dirty="0"/>
              <a:t> </a:t>
            </a:r>
            <a:r>
              <a:rPr lang="es-CR" i="1" dirty="0"/>
              <a:t>Pasado el plazo de los tres meses, el ente </a:t>
            </a:r>
            <a:r>
              <a:rPr lang="es-CR" b="1" i="1" dirty="0"/>
              <a:t>municipal</a:t>
            </a:r>
            <a:r>
              <a:rPr lang="es-CR" i="1" dirty="0"/>
              <a:t> iniciara el procedimiento administrativo de cancelación de la licencia…” (el resaltado no es del original). </a:t>
            </a:r>
            <a:endParaRPr lang="es-CR" dirty="0"/>
          </a:p>
        </p:txBody>
      </p:sp>
    </p:spTree>
    <p:extLst>
      <p:ext uri="{BB962C8B-B14F-4D97-AF65-F5344CB8AC3E}">
        <p14:creationId xmlns:p14="http://schemas.microsoft.com/office/powerpoint/2010/main" val="28004006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78391"/>
            <a:ext cx="6589199" cy="45719"/>
          </a:xfrm>
        </p:spPr>
        <p:txBody>
          <a:bodyPr>
            <a:normAutofit fontScale="90000"/>
          </a:bodyPr>
          <a:lstStyle/>
          <a:p>
            <a:endParaRPr lang="es-CR" dirty="0"/>
          </a:p>
        </p:txBody>
      </p:sp>
      <p:sp>
        <p:nvSpPr>
          <p:cNvPr id="3" name="Marcador de contenido 2"/>
          <p:cNvSpPr>
            <a:spLocks noGrp="1"/>
          </p:cNvSpPr>
          <p:nvPr>
            <p:ph idx="1"/>
          </p:nvPr>
        </p:nvSpPr>
        <p:spPr>
          <a:xfrm>
            <a:off x="1547663" y="624110"/>
            <a:ext cx="7416825" cy="6117258"/>
          </a:xfrm>
        </p:spPr>
        <p:txBody>
          <a:bodyPr>
            <a:normAutofit fontScale="85000" lnSpcReduction="20000"/>
          </a:bodyPr>
          <a:lstStyle/>
          <a:p>
            <a:pPr marL="0" indent="0" algn="just">
              <a:buNone/>
            </a:pPr>
            <a:r>
              <a:rPr lang="es-CR" u="sng" dirty="0"/>
              <a:t>En el caso concreto</a:t>
            </a:r>
            <a:r>
              <a:rPr lang="es-CR" dirty="0"/>
              <a:t> , el patentado no ha fallecido, ni tampoco existe declaratoria médica de incapacidad permanente de aquel (</a:t>
            </a:r>
            <a:r>
              <a:rPr lang="es-CR" i="1" dirty="0"/>
              <a:t> ver considerando II aparte c) de esta resolución y módulo de consultas del Registro Civil, en la página web: </a:t>
            </a:r>
            <a:r>
              <a:rPr lang="es-ES" i="1" dirty="0"/>
              <a:t>http://www.tse.go.cr/consulta_persona/detalle_nacimiento.aspx</a:t>
            </a:r>
            <a:r>
              <a:rPr lang="es-CR" dirty="0"/>
              <a:t> </a:t>
            </a:r>
            <a:r>
              <a:rPr lang="es-CR" i="1" dirty="0"/>
              <a:t>),</a:t>
            </a:r>
            <a:r>
              <a:rPr lang="es-CR" dirty="0"/>
              <a:t> sino que por el contrario, se encuentra en el Centro Penitenciario del Adulto Mayor, descontando una pena de prisión, tal y como la propia agraviada manifiesta en el recurso de apelación </a:t>
            </a:r>
            <a:r>
              <a:rPr lang="es-CR" i="1" dirty="0"/>
              <a:t>(folios 51 y 52 del expediente); </a:t>
            </a:r>
            <a:r>
              <a:rPr lang="es-CR" b="1" i="1" dirty="0"/>
              <a:t>iv )</a:t>
            </a:r>
            <a:r>
              <a:rPr lang="es-CR" dirty="0"/>
              <a:t> Por último, este Tribunal tiene por no acreditado que mediante declaración jurada, </a:t>
            </a:r>
            <a:r>
              <a:rPr lang="es-CR" dirty="0" err="1"/>
              <a:t>Johel</a:t>
            </a:r>
            <a:r>
              <a:rPr lang="es-CR" dirty="0"/>
              <a:t> Salazar </a:t>
            </a:r>
            <a:r>
              <a:rPr lang="es-CR" dirty="0" err="1"/>
              <a:t>Salazar</a:t>
            </a:r>
            <a:r>
              <a:rPr lang="es-CR" dirty="0"/>
              <a:t> haya autorizado el traspaso de la </a:t>
            </a:r>
            <a:r>
              <a:rPr lang="es-CR" b="1" dirty="0"/>
              <a:t>patente</a:t>
            </a:r>
            <a:r>
              <a:rPr lang="es-CR" dirty="0"/>
              <a:t> de venta estacionaria –de la cual, es el titular-, ubicada en San José, Avenida 0, Calle 8, a favor de su esposa </a:t>
            </a:r>
            <a:r>
              <a:rPr lang="es-CR" dirty="0" err="1"/>
              <a:t>Daday</a:t>
            </a:r>
            <a:r>
              <a:rPr lang="es-CR" dirty="0"/>
              <a:t> Rachel Castro Carranza </a:t>
            </a:r>
            <a:r>
              <a:rPr lang="es-CR" i="1" dirty="0"/>
              <a:t>(considerando II, aparte a de esta resolución). </a:t>
            </a:r>
            <a:r>
              <a:rPr lang="es-CR" dirty="0"/>
              <a:t>Sin perjuicio de lo anterior, cabe señalar que de conformidad con lo dispuesto en los artículos 2 de la Ley 6587 y 6 el Reglamento de Ventas Ambulantes y Estacionarias de la </a:t>
            </a:r>
            <a:r>
              <a:rPr lang="es-CR" b="1" dirty="0"/>
              <a:t>Municipal</a:t>
            </a:r>
            <a:r>
              <a:rPr lang="es-CR" dirty="0"/>
              <a:t>idad de San José, las </a:t>
            </a:r>
            <a:r>
              <a:rPr lang="es-CR" b="1" dirty="0"/>
              <a:t>patente</a:t>
            </a:r>
            <a:r>
              <a:rPr lang="es-CR" dirty="0"/>
              <a:t>s que se otorguen al amparo de esa normativa, </a:t>
            </a:r>
            <a:r>
              <a:rPr lang="es-CR" i="1" dirty="0"/>
              <a:t>“…serán intransferibles por cualquier título…”,</a:t>
            </a:r>
            <a:r>
              <a:rPr lang="es-CR" dirty="0"/>
              <a:t> por lo que, </a:t>
            </a:r>
            <a:r>
              <a:rPr lang="es-CR" i="1" dirty="0"/>
              <a:t>“…Queda terminantemente prohibido la cesión, donación, venta o cualquier forma de traspaso de los puesto estacionarios y sus licencias…”</a:t>
            </a:r>
            <a:r>
              <a:rPr lang="es-CR" dirty="0"/>
              <a:t>, </a:t>
            </a:r>
            <a:r>
              <a:rPr lang="es-CR" u="sng" dirty="0"/>
              <a:t>con excepción de los dos supuestos previstos en el artículo 6 del Reglamento de Ventas Ambulantes y Estacionarias de la </a:t>
            </a:r>
            <a:r>
              <a:rPr lang="es-CR" b="1" u="sng" dirty="0"/>
              <a:t>Municipal</a:t>
            </a:r>
            <a:r>
              <a:rPr lang="es-CR" u="sng" dirty="0"/>
              <a:t>idad de San José, a saber: muerte o incapacidad permanente del patentado, supuestos en que –se insiste- no encuadra la situación de la recurrente</a:t>
            </a:r>
            <a:r>
              <a:rPr lang="es-CR" dirty="0"/>
              <a:t>. Por las razones dadas, se declara sin lugar el recurso de apelación y en consecuencia, se confirma el acto impugnado y se da por agotada la vía administrativa.”</a:t>
            </a:r>
          </a:p>
          <a:p>
            <a:r>
              <a:rPr lang="es-CR" b="1" dirty="0"/>
              <a:t>   Sentencia: 00483    Expediente: 13-004182-1027-CA   </a:t>
            </a:r>
            <a:br>
              <a:rPr lang="es-CR" b="1" dirty="0"/>
            </a:br>
            <a:r>
              <a:rPr lang="es-CR" b="1" dirty="0"/>
              <a:t>Fecha: 08/10/2014   Hora: 01:35:00 p.m. </a:t>
            </a:r>
            <a:br>
              <a:rPr lang="es-CR" b="1" dirty="0"/>
            </a:br>
            <a:r>
              <a:rPr lang="es-CR" b="1" dirty="0"/>
              <a:t>Emitido por: Tribunal Contencioso Administrativo, Sección III</a:t>
            </a:r>
            <a:endParaRPr lang="es-CR" dirty="0"/>
          </a:p>
          <a:p>
            <a:endParaRPr lang="es-CR" dirty="0"/>
          </a:p>
        </p:txBody>
      </p:sp>
    </p:spTree>
    <p:extLst>
      <p:ext uri="{BB962C8B-B14F-4D97-AF65-F5344CB8AC3E}">
        <p14:creationId xmlns:p14="http://schemas.microsoft.com/office/powerpoint/2010/main" val="26196230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188640"/>
            <a:ext cx="6589199" cy="720080"/>
          </a:xfrm>
        </p:spPr>
        <p:txBody>
          <a:bodyPr>
            <a:normAutofit fontScale="90000"/>
          </a:bodyPr>
          <a:lstStyle/>
          <a:p>
            <a:r>
              <a:rPr lang="es-CR" dirty="0" smtClean="0"/>
              <a:t>ARRENDAMIENTO DE MERCADOS MUNICIPALES</a:t>
            </a:r>
            <a:endParaRPr lang="es-CR" dirty="0"/>
          </a:p>
        </p:txBody>
      </p:sp>
      <p:sp>
        <p:nvSpPr>
          <p:cNvPr id="3" name="Marcador de contenido 2"/>
          <p:cNvSpPr>
            <a:spLocks noGrp="1"/>
          </p:cNvSpPr>
          <p:nvPr>
            <p:ph idx="1"/>
          </p:nvPr>
        </p:nvSpPr>
        <p:spPr>
          <a:xfrm>
            <a:off x="1259632" y="1340768"/>
            <a:ext cx="7884367" cy="5517232"/>
          </a:xfrm>
        </p:spPr>
        <p:txBody>
          <a:bodyPr>
            <a:normAutofit lnSpcReduction="10000"/>
          </a:bodyPr>
          <a:lstStyle/>
          <a:p>
            <a:pPr algn="just"/>
            <a:r>
              <a:rPr lang="es-CR" b="1" dirty="0"/>
              <a:t>III. </a:t>
            </a:r>
            <a:r>
              <a:rPr lang="es-CR" dirty="0"/>
              <a:t>Para determinar la normativa aplicable a efectos de establecer si ha prescrito el cobro hecho por la </a:t>
            </a:r>
            <a:r>
              <a:rPr lang="es-CR" b="1" dirty="0"/>
              <a:t>Municipal</a:t>
            </a:r>
            <a:r>
              <a:rPr lang="es-CR" dirty="0"/>
              <a:t>idad de Heredia al apelante, debe definirse primero cuál es la naturaleza jurídica de los mercados </a:t>
            </a:r>
            <a:r>
              <a:rPr lang="es-CR" b="1" dirty="0"/>
              <a:t>municipal</a:t>
            </a:r>
            <a:r>
              <a:rPr lang="es-CR" dirty="0"/>
              <a:t>es para luego determinar la normativa aplicable. Este tema ha sido desarrollado ampliamente por la Sala Constitucional, en reiteradas oportunidades, en las que ha indicado lo siguiente:</a:t>
            </a:r>
          </a:p>
          <a:p>
            <a:pPr algn="just"/>
            <a:r>
              <a:rPr lang="es-CR" i="1" dirty="0"/>
              <a:t>"Sobre la normativa que rige la relación </a:t>
            </a:r>
            <a:r>
              <a:rPr lang="es-CR" i="1" dirty="0" err="1"/>
              <a:t>inquilinaria</a:t>
            </a:r>
            <a:r>
              <a:rPr lang="es-CR" i="1" dirty="0"/>
              <a:t> </a:t>
            </a:r>
            <a:r>
              <a:rPr lang="es-CR" b="1" i="1" dirty="0"/>
              <a:t>municipal</a:t>
            </a:r>
            <a:r>
              <a:rPr lang="es-CR" i="1" dirty="0"/>
              <a:t>: En cuanto a este punto, debe destacarse que la Ley General de Arrendamientos Urbanos y Suburbanos y el Código Procesal Civil -en lo que resulte aplicable a la materia sobre arrendamientos- establecen claramente hacia qué sector de la población o hacia qué grupo de ciudadanos se dirigen sus alcances y protección. En dicha normativa se regulan las relaciones </a:t>
            </a:r>
            <a:r>
              <a:rPr lang="es-CR" i="1" dirty="0" err="1"/>
              <a:t>inquilinarias</a:t>
            </a:r>
            <a:r>
              <a:rPr lang="es-CR" i="1" dirty="0"/>
              <a:t> entre particulares y respecto de bienes inmuebles de carácter privado o público, salvo aquellos regímenes </a:t>
            </a:r>
            <a:r>
              <a:rPr lang="es-CR" i="1" dirty="0" err="1"/>
              <a:t>inquilinarios</a:t>
            </a:r>
            <a:r>
              <a:rPr lang="es-CR" i="1" dirty="0"/>
              <a:t> en que participen entidades públicas con carácter de arrendatarios o arrendadores que se rijan por disposiciones expresas de su propio ordenamiento jurídico (artículo 6 de la Ley de Arrendamientos Urbanos y Suburbanos). </a:t>
            </a:r>
            <a:endParaRPr lang="es-CR" dirty="0"/>
          </a:p>
        </p:txBody>
      </p:sp>
    </p:spTree>
    <p:extLst>
      <p:ext uri="{BB962C8B-B14F-4D97-AF65-F5344CB8AC3E}">
        <p14:creationId xmlns:p14="http://schemas.microsoft.com/office/powerpoint/2010/main" val="10696918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48680"/>
            <a:ext cx="6589199" cy="75430"/>
          </a:xfrm>
        </p:spPr>
        <p:txBody>
          <a:bodyPr>
            <a:normAutofit fontScale="90000"/>
          </a:bodyPr>
          <a:lstStyle/>
          <a:p>
            <a:endParaRPr lang="es-CR" dirty="0"/>
          </a:p>
        </p:txBody>
      </p:sp>
      <p:sp>
        <p:nvSpPr>
          <p:cNvPr id="3" name="Marcador de contenido 2"/>
          <p:cNvSpPr>
            <a:spLocks noGrp="1"/>
          </p:cNvSpPr>
          <p:nvPr>
            <p:ph idx="1"/>
          </p:nvPr>
        </p:nvSpPr>
        <p:spPr>
          <a:xfrm>
            <a:off x="1403649" y="624110"/>
            <a:ext cx="7488832" cy="6045250"/>
          </a:xfrm>
        </p:spPr>
        <p:txBody>
          <a:bodyPr>
            <a:normAutofit lnSpcReduction="10000"/>
          </a:bodyPr>
          <a:lstStyle/>
          <a:p>
            <a:pPr algn="just"/>
            <a:r>
              <a:rPr lang="es-CR" i="1" dirty="0"/>
              <a:t>De ahí que, si en cuanto a </a:t>
            </a:r>
            <a:r>
              <a:rPr lang="es-CR" i="1" dirty="0" smtClean="0"/>
              <a:t>la relación</a:t>
            </a:r>
            <a:r>
              <a:rPr lang="es-CR" i="1" dirty="0"/>
              <a:t> </a:t>
            </a:r>
            <a:r>
              <a:rPr lang="es-CR" i="1" dirty="0" err="1"/>
              <a:t>inquilinaria</a:t>
            </a:r>
            <a:r>
              <a:rPr lang="es-CR" i="1" dirty="0"/>
              <a:t> </a:t>
            </a:r>
            <a:r>
              <a:rPr lang="es-CR" b="1" i="1" dirty="0"/>
              <a:t>municipal</a:t>
            </a:r>
            <a:r>
              <a:rPr lang="es-CR" i="1" dirty="0"/>
              <a:t> existe una normativa expresa que la rige y es propia de su ordenamiento jurídico, como en la especie podemos citar la Ley 7027 de cuatro de abril de mil novecientos ochenta y seis </a:t>
            </a:r>
            <a:r>
              <a:rPr lang="es-CR" b="1" i="1" dirty="0"/>
              <a:t>"Ley de Arrendamiento de Locales Municipales"</a:t>
            </a:r>
            <a:r>
              <a:rPr lang="es-CR" i="1" dirty="0"/>
              <a:t>, entonces la relación </a:t>
            </a:r>
            <a:r>
              <a:rPr lang="es-CR" i="1" dirty="0" err="1"/>
              <a:t>inquilinaria</a:t>
            </a:r>
            <a:r>
              <a:rPr lang="es-CR" i="1" dirty="0"/>
              <a:t> de los amparados se encuentra excluida de las relaciones que se rigen por la Ley de Arrendamientos Urbanos y Suburbanos. Esta situación se ve reforzada por la propia Ley de Arrendamientos Urbanos y Suburbanos, artículo 7 inciso c), el cual excluye del ámbito de aplicación de dicha ley a las ocupaciones temporales de espacios y puestos en mercados y ferias o con ocasión de festividades, actividades que se encuentran regladas de igual forma por la Ley 7027 citada. Por ello, no se puede pretender que la </a:t>
            </a:r>
            <a:r>
              <a:rPr lang="es-CR" i="1" dirty="0" smtClean="0"/>
              <a:t>situación </a:t>
            </a:r>
            <a:r>
              <a:rPr lang="es-CR" i="1" dirty="0" err="1" smtClean="0"/>
              <a:t>inquilinaria</a:t>
            </a:r>
            <a:r>
              <a:rPr lang="es-CR" i="1" dirty="0"/>
              <a:t> de los </a:t>
            </a:r>
            <a:r>
              <a:rPr lang="es-CR" i="1" dirty="0" err="1"/>
              <a:t>petentes</a:t>
            </a:r>
            <a:r>
              <a:rPr lang="es-CR" i="1" dirty="0"/>
              <a:t> se pueda resguardar con las disposiciones de la Ley de Arrendamientos Urbanos y Suburbanos, ya que para el régimen al cual están adscritos, existe una legislación especial y propia del ordenamiento jurídico </a:t>
            </a:r>
            <a:r>
              <a:rPr lang="es-CR" b="1" i="1" dirty="0"/>
              <a:t>municipal</a:t>
            </a:r>
            <a:r>
              <a:rPr lang="es-CR" i="1" dirty="0"/>
              <a:t> que debe respetarse y aplicarse en todos sus alcances y consecuencias, excluyéndose, por ende la posibilidad de aplicación de cualquier otra norma que la contravenga o la oponga.</a:t>
            </a:r>
            <a:endParaRPr lang="es-CR" dirty="0"/>
          </a:p>
          <a:p>
            <a:endParaRPr lang="es-CR" dirty="0"/>
          </a:p>
        </p:txBody>
      </p:sp>
    </p:spTree>
    <p:extLst>
      <p:ext uri="{BB962C8B-B14F-4D97-AF65-F5344CB8AC3E}">
        <p14:creationId xmlns:p14="http://schemas.microsoft.com/office/powerpoint/2010/main" val="25368292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0"/>
            <a:ext cx="6589199" cy="404664"/>
          </a:xfrm>
        </p:spPr>
        <p:txBody>
          <a:bodyPr>
            <a:normAutofit fontScale="90000"/>
          </a:bodyPr>
          <a:lstStyle/>
          <a:p>
            <a:endParaRPr lang="es-CR" dirty="0"/>
          </a:p>
        </p:txBody>
      </p:sp>
      <p:sp>
        <p:nvSpPr>
          <p:cNvPr id="3" name="Marcador de contenido 2"/>
          <p:cNvSpPr>
            <a:spLocks noGrp="1"/>
          </p:cNvSpPr>
          <p:nvPr>
            <p:ph idx="1"/>
          </p:nvPr>
        </p:nvSpPr>
        <p:spPr>
          <a:xfrm>
            <a:off x="1403649" y="260648"/>
            <a:ext cx="7560839" cy="6597352"/>
          </a:xfrm>
        </p:spPr>
        <p:txBody>
          <a:bodyPr>
            <a:normAutofit fontScale="85000" lnSpcReduction="20000"/>
          </a:bodyPr>
          <a:lstStyle/>
          <a:p>
            <a:pPr algn="just"/>
            <a:r>
              <a:rPr lang="es-CR" i="1" dirty="0"/>
              <a:t>IV.-Sobre la naturaleza del bien que ocupan: En cuanto a este punto, también resulta de importancia la aclaración en relación con el bien que se arrienda. Los mercados </a:t>
            </a:r>
            <a:r>
              <a:rPr lang="es-CR" b="1" i="1" dirty="0"/>
              <a:t>municipal</a:t>
            </a:r>
            <a:r>
              <a:rPr lang="es-CR" i="1" dirty="0"/>
              <a:t>es se encuentran catalogados por ley como bienes de carácter </a:t>
            </a:r>
            <a:r>
              <a:rPr lang="es-CR" i="1" dirty="0" err="1"/>
              <a:t>demanial</a:t>
            </a:r>
            <a:r>
              <a:rPr lang="es-CR" i="1" dirty="0"/>
              <a:t>. Primero, por el destino que persigue un mercado </a:t>
            </a:r>
            <a:r>
              <a:rPr lang="es-CR" b="1" i="1" dirty="0"/>
              <a:t>municipal</a:t>
            </a:r>
            <a:r>
              <a:rPr lang="es-CR" i="1" dirty="0"/>
              <a:t> y, segundo, por los fines que se satisfacen con la creación de un mercado de este tipo. Normalmente los inmuebles en que se establecen este tipo de mercados son bienes propios de la </a:t>
            </a:r>
            <a:r>
              <a:rPr lang="es-CR" b="1" i="1" dirty="0"/>
              <a:t>Municipal</a:t>
            </a:r>
            <a:r>
              <a:rPr lang="es-CR" i="1" dirty="0"/>
              <a:t>idad, lo que de hecho y de derecho constituye una calificación de ellos como partes de la Hacienda Pública </a:t>
            </a:r>
            <a:r>
              <a:rPr lang="es-CR" b="1" i="1" dirty="0"/>
              <a:t>Municipal</a:t>
            </a:r>
            <a:r>
              <a:rPr lang="es-CR" i="1" dirty="0"/>
              <a:t>. Su destino viene dado por Ley, ya que éstos se crean con el fin de dedicarlos a un tipo de comercio determinado y en beneficio de la colectividad. Los fines que se satisfacen son las demandas públicas de productos de consumo básico a mejores precios o más accesibles para el público en general. De ahí que se encuentran revestidos de un interés público que califica el carácter </a:t>
            </a:r>
            <a:r>
              <a:rPr lang="es-CR" i="1" dirty="0" err="1"/>
              <a:t>demanial</a:t>
            </a:r>
            <a:r>
              <a:rPr lang="es-CR" i="1" dirty="0"/>
              <a:t> de tales bienes inmuebles y de los locales que sobre dicho bien se asientan. Como bien </a:t>
            </a:r>
            <a:r>
              <a:rPr lang="es-CR" i="1" dirty="0" err="1"/>
              <a:t>demanial</a:t>
            </a:r>
            <a:r>
              <a:rPr lang="es-CR" i="1" dirty="0"/>
              <a:t> propiedad de un ente </a:t>
            </a:r>
            <a:r>
              <a:rPr lang="es-CR" b="1" i="1" dirty="0"/>
              <a:t>municipal</a:t>
            </a:r>
            <a:r>
              <a:rPr lang="es-CR" i="1" dirty="0"/>
              <a:t>, su administración y giro corresponde en exclusiva a tales órganos de la Administración Pública, todo ello dentro de las </a:t>
            </a:r>
            <a:r>
              <a:rPr lang="es-CR" b="1" i="1" dirty="0"/>
              <a:t>potestad</a:t>
            </a:r>
            <a:r>
              <a:rPr lang="es-CR" i="1" dirty="0"/>
              <a:t>es que legalmente se establecen tanto a favor de la </a:t>
            </a:r>
            <a:r>
              <a:rPr lang="es-CR" b="1" i="1" dirty="0"/>
              <a:t>Municipal</a:t>
            </a:r>
            <a:r>
              <a:rPr lang="es-CR" i="1" dirty="0"/>
              <a:t>idad en materia de fijación de alquileres de tales locales, así como a favor de los inquilinos en materia de impugnación de actos administrativos relacionados con la administración y giro de los locatarios. La naturaleza jurídica del bien, entonces, define el tipo de ocupación, la cual difiere en todo de la que se puede alegar en el caso de arrendamiento de bienes inmuebles que sean de carácter privado, ya que para todos los efectos la ocupación de un bien </a:t>
            </a:r>
            <a:r>
              <a:rPr lang="es-CR" i="1" dirty="0" err="1"/>
              <a:t>demanialse</a:t>
            </a:r>
            <a:r>
              <a:rPr lang="es-CR" i="1" dirty="0"/>
              <a:t> tendrá como una ocupación en precario, la cual nunca podrá utilizarse para alegar la prescripción decenal a favor del ocupante o derechos que normalmente se derivan de una ocupación de un inmueble privado. Ello por cuanto los bienes </a:t>
            </a:r>
            <a:r>
              <a:rPr lang="es-CR" i="1" dirty="0" err="1"/>
              <a:t>demaniales</a:t>
            </a:r>
            <a:r>
              <a:rPr lang="es-CR" i="1" dirty="0"/>
              <a:t> son imprescriptibles, inalienables, intransferibles y se encuentran fuera del comercio de los hombres.</a:t>
            </a:r>
            <a:r>
              <a:rPr lang="es-CR" dirty="0"/>
              <a:t> </a:t>
            </a:r>
            <a:r>
              <a:rPr lang="es-CR" b="1" dirty="0"/>
              <a:t>" </a:t>
            </a:r>
            <a:r>
              <a:rPr lang="es-CR" dirty="0"/>
              <a:t>( Votos Nos. 2000-007039 de las nueve horas con treinta y dos minutos del once de agosto del dos mil y 2010-5124 de las catorce horas y cincuenta y tres minutos del dieciséis de marzo del dos mil diez, ambos de la Sala </a:t>
            </a:r>
            <a:r>
              <a:rPr lang="es-CR" dirty="0" err="1"/>
              <a:t>Constitucionalde</a:t>
            </a:r>
            <a:r>
              <a:rPr lang="es-CR" dirty="0"/>
              <a:t> la Corte Suprema de Justicia</a:t>
            </a:r>
            <a:r>
              <a:rPr lang="es-CR" dirty="0" smtClean="0"/>
              <a:t>.)</a:t>
            </a:r>
            <a:endParaRPr lang="es-CR" dirty="0"/>
          </a:p>
        </p:txBody>
      </p:sp>
    </p:spTree>
    <p:extLst>
      <p:ext uri="{BB962C8B-B14F-4D97-AF65-F5344CB8AC3E}">
        <p14:creationId xmlns:p14="http://schemas.microsoft.com/office/powerpoint/2010/main" val="136297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48680"/>
            <a:ext cx="6589199" cy="75430"/>
          </a:xfrm>
        </p:spPr>
        <p:txBody>
          <a:bodyPr>
            <a:normAutofit fontScale="90000"/>
          </a:bodyPr>
          <a:lstStyle/>
          <a:p>
            <a:endParaRPr lang="es-CR" dirty="0"/>
          </a:p>
        </p:txBody>
      </p:sp>
      <p:sp>
        <p:nvSpPr>
          <p:cNvPr id="3" name="Marcador de contenido 2"/>
          <p:cNvSpPr>
            <a:spLocks noGrp="1"/>
          </p:cNvSpPr>
          <p:nvPr>
            <p:ph idx="1"/>
          </p:nvPr>
        </p:nvSpPr>
        <p:spPr>
          <a:xfrm>
            <a:off x="1403649" y="548680"/>
            <a:ext cx="7560840" cy="6048672"/>
          </a:xfrm>
        </p:spPr>
        <p:txBody>
          <a:bodyPr>
            <a:normAutofit fontScale="85000" lnSpcReduction="10000"/>
          </a:bodyPr>
          <a:lstStyle/>
          <a:p>
            <a:pPr algn="just"/>
            <a:r>
              <a:rPr lang="es-CR" dirty="0"/>
              <a:t>Con base en la jurisprudencia constitucional expuesta, se desprende que las relaciones jurídico administrativas de lo locatarios </a:t>
            </a:r>
            <a:r>
              <a:rPr lang="es-CR" b="1" dirty="0"/>
              <a:t>municipal</a:t>
            </a:r>
            <a:r>
              <a:rPr lang="es-CR" dirty="0"/>
              <a:t>es, lejos de constituirse en una relación </a:t>
            </a:r>
            <a:r>
              <a:rPr lang="es-CR" dirty="0" err="1"/>
              <a:t>inquilinaria</a:t>
            </a:r>
            <a:r>
              <a:rPr lang="es-CR" dirty="0"/>
              <a:t> de tipo civil, se constituyen en un permiso de uso de un espacio público sujeto al pago de un canon </a:t>
            </a:r>
            <a:r>
              <a:rPr lang="es-CR" b="1" dirty="0" err="1"/>
              <a:t>municipal</a:t>
            </a:r>
            <a:r>
              <a:rPr lang="es-CR" dirty="0" err="1"/>
              <a:t>por</a:t>
            </a:r>
            <a:r>
              <a:rPr lang="es-CR" dirty="0"/>
              <a:t> parte de quien resulte adjudicado. Con base en ello, la normativa aplicable no es la invocada por el Alcalde </a:t>
            </a:r>
            <a:r>
              <a:rPr lang="es-CR" b="1" dirty="0"/>
              <a:t>Municipal</a:t>
            </a:r>
            <a:r>
              <a:rPr lang="es-CR" dirty="0"/>
              <a:t>, que fundamentó su negativa en la Ley de la Contratación Administrativa, pero tampoco la referida a los artículos 41 del Código Procesal Contencioso Administrativo. Tome nota la parte recurrente, que el artículo 41 del Código Procesal Contencioso Administrativo establece los plazos de caducidad y prescripción para interponer acciones en sede jurisdiccional, relativas a responsabilidad civil y materia </a:t>
            </a:r>
            <a:r>
              <a:rPr lang="es-CR" b="1" dirty="0"/>
              <a:t>tributaria</a:t>
            </a:r>
            <a:r>
              <a:rPr lang="es-CR" dirty="0"/>
              <a:t>, lo cual no se ajusta a la presente causa, puesto que estamos apenas en fase de agotamiento de la vía administrativa. Bajo esta misma tesitura, resulta inaplicable también el artículo 869 del Código Civil, que invoca la parte apelante, pues claramente ha quedado expuesto que el ordenamiento civilista se encuentra excluido de esta materia. Lo anterior permite concluir fácilmente que todo lo referente al pago del canon (mal llamado alquiler) respectivo, está regulado por la materia </a:t>
            </a:r>
            <a:r>
              <a:rPr lang="es-CR" b="1" dirty="0"/>
              <a:t>tributaria</a:t>
            </a:r>
            <a:r>
              <a:rPr lang="es-CR" dirty="0"/>
              <a:t> </a:t>
            </a:r>
            <a:r>
              <a:rPr lang="es-CR" b="1" dirty="0"/>
              <a:t>municipal</a:t>
            </a:r>
            <a:r>
              <a:rPr lang="es-CR" dirty="0"/>
              <a:t>, pues se constituye en parte de los ingresos de la hacienda </a:t>
            </a:r>
            <a:r>
              <a:rPr lang="es-CR" b="1" dirty="0"/>
              <a:t>municipal</a:t>
            </a:r>
            <a:r>
              <a:rPr lang="es-CR" dirty="0"/>
              <a:t>, conforme al artículo 73 del Código </a:t>
            </a:r>
            <a:r>
              <a:rPr lang="es-CR" b="1" dirty="0"/>
              <a:t>Municipal</a:t>
            </a:r>
            <a:r>
              <a:rPr lang="es-CR" dirty="0"/>
              <a:t>, que establece un término de prescripción de cinco años para el cobro de los tributos. Por lo tanto, esta es la disposición normativa que se debe aplicar a efectos de computar los tiempos transcurridos.”</a:t>
            </a:r>
          </a:p>
          <a:p>
            <a:r>
              <a:rPr lang="es-CR" b="1" dirty="0"/>
              <a:t>   Sentencia: 02900    Expediente: 10-000858-1027-CA   </a:t>
            </a:r>
            <a:br>
              <a:rPr lang="es-CR" b="1" dirty="0"/>
            </a:br>
            <a:r>
              <a:rPr lang="es-CR" b="1" dirty="0"/>
              <a:t>Fecha: 05/08/2010   Hora: 03:35:00 p.m. </a:t>
            </a:r>
            <a:br>
              <a:rPr lang="es-CR" b="1" dirty="0"/>
            </a:br>
            <a:r>
              <a:rPr lang="es-CR" b="1" dirty="0"/>
              <a:t>Emitido por: Tribunal Contencioso Administrativo, Sección III</a:t>
            </a:r>
            <a:endParaRPr lang="es-CR" dirty="0"/>
          </a:p>
          <a:p>
            <a:endParaRPr lang="es-CR" dirty="0"/>
          </a:p>
          <a:p>
            <a:endParaRPr lang="es-CR" dirty="0"/>
          </a:p>
        </p:txBody>
      </p:sp>
    </p:spTree>
    <p:extLst>
      <p:ext uri="{BB962C8B-B14F-4D97-AF65-F5344CB8AC3E}">
        <p14:creationId xmlns:p14="http://schemas.microsoft.com/office/powerpoint/2010/main" val="23813673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TASAS</a:t>
            </a:r>
            <a:endParaRPr lang="es-CR" dirty="0"/>
          </a:p>
        </p:txBody>
      </p:sp>
      <p:sp>
        <p:nvSpPr>
          <p:cNvPr id="3" name="Marcador de contenido 2"/>
          <p:cNvSpPr>
            <a:spLocks noGrp="1"/>
          </p:cNvSpPr>
          <p:nvPr>
            <p:ph idx="1"/>
          </p:nvPr>
        </p:nvSpPr>
        <p:spPr>
          <a:xfrm>
            <a:off x="1942415" y="1484784"/>
            <a:ext cx="6591985" cy="4426438"/>
          </a:xfrm>
        </p:spPr>
        <p:txBody>
          <a:bodyPr/>
          <a:lstStyle/>
          <a:p>
            <a:pPr algn="just"/>
            <a:r>
              <a:rPr lang="es-ES" sz="2800" dirty="0"/>
              <a:t>Es el tributo cuya obligación tiene como hecho generador la prestación efectiva o potencial de un servicio público individualizado en relación con el contribuyente. CNPT</a:t>
            </a:r>
          </a:p>
          <a:p>
            <a:pPr algn="just"/>
            <a:r>
              <a:rPr lang="es-ES" sz="2800" dirty="0"/>
              <a:t>Las Municipalidades cobrarán tasas por los servicios urbanos que presten.  CM</a:t>
            </a:r>
          </a:p>
          <a:p>
            <a:endParaRPr lang="es-CR" dirty="0"/>
          </a:p>
        </p:txBody>
      </p:sp>
    </p:spTree>
    <p:extLst>
      <p:ext uri="{BB962C8B-B14F-4D97-AF65-F5344CB8AC3E}">
        <p14:creationId xmlns:p14="http://schemas.microsoft.com/office/powerpoint/2010/main" val="368278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TASAS</a:t>
            </a:r>
            <a:endParaRPr lang="es-CR" dirty="0"/>
          </a:p>
        </p:txBody>
      </p:sp>
      <p:sp>
        <p:nvSpPr>
          <p:cNvPr id="3" name="Marcador de contenido 2"/>
          <p:cNvSpPr>
            <a:spLocks noGrp="1"/>
          </p:cNvSpPr>
          <p:nvPr>
            <p:ph idx="1"/>
          </p:nvPr>
        </p:nvSpPr>
        <p:spPr>
          <a:xfrm>
            <a:off x="1942415" y="1340768"/>
            <a:ext cx="6591985" cy="4570454"/>
          </a:xfrm>
        </p:spPr>
        <p:txBody>
          <a:bodyPr>
            <a:normAutofit fontScale="92500"/>
          </a:bodyPr>
          <a:lstStyle/>
          <a:p>
            <a:r>
              <a:rPr lang="es-ES" sz="2800" dirty="0"/>
              <a:t>Pueden cobrar a cada particular en la medida en que recibe el servicio.</a:t>
            </a:r>
          </a:p>
          <a:p>
            <a:r>
              <a:rPr lang="es-ES" sz="2800" dirty="0"/>
              <a:t>Los recursos generados solo pueden utilizarse para financiar los gastos del servicio.</a:t>
            </a:r>
          </a:p>
          <a:p>
            <a:r>
              <a:rPr lang="es-ES" sz="2800" dirty="0"/>
              <a:t>Contribuyentes son de fácil identificación, es difícil la evasión.</a:t>
            </a:r>
          </a:p>
          <a:p>
            <a:r>
              <a:rPr lang="es-ES" sz="2800" dirty="0"/>
              <a:t>Cada entidad define el método de distribución de los costos del servicio.</a:t>
            </a:r>
          </a:p>
          <a:p>
            <a:endParaRPr lang="es-CR" dirty="0"/>
          </a:p>
        </p:txBody>
      </p:sp>
    </p:spTree>
    <p:extLst>
      <p:ext uri="{BB962C8B-B14F-4D97-AF65-F5344CB8AC3E}">
        <p14:creationId xmlns:p14="http://schemas.microsoft.com/office/powerpoint/2010/main" val="3962006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SERVICIOS</a:t>
            </a:r>
            <a:endParaRPr lang="es-CR" dirty="0"/>
          </a:p>
        </p:txBody>
      </p:sp>
      <p:sp>
        <p:nvSpPr>
          <p:cNvPr id="3" name="Marcador de contenido 2"/>
          <p:cNvSpPr>
            <a:spLocks noGrp="1"/>
          </p:cNvSpPr>
          <p:nvPr>
            <p:ph idx="1"/>
          </p:nvPr>
        </p:nvSpPr>
        <p:spPr>
          <a:xfrm>
            <a:off x="1942415" y="1340768"/>
            <a:ext cx="6591985" cy="4570454"/>
          </a:xfrm>
        </p:spPr>
        <p:txBody>
          <a:bodyPr/>
          <a:lstStyle/>
          <a:p>
            <a:r>
              <a:rPr lang="es-ES" sz="3200" dirty="0"/>
              <a:t>Alumbrado público</a:t>
            </a:r>
          </a:p>
          <a:p>
            <a:r>
              <a:rPr lang="es-ES" sz="3200" dirty="0"/>
              <a:t>Limpieza de vías públicas</a:t>
            </a:r>
          </a:p>
          <a:p>
            <a:r>
              <a:rPr lang="es-ES" sz="3200" dirty="0"/>
              <a:t>Recolección de basura</a:t>
            </a:r>
          </a:p>
          <a:p>
            <a:r>
              <a:rPr lang="es-ES" sz="3200" dirty="0"/>
              <a:t>Mantenimiento de parques y zonas verdes</a:t>
            </a:r>
          </a:p>
          <a:p>
            <a:r>
              <a:rPr lang="es-ES" sz="3200" dirty="0"/>
              <a:t>Cualquier otro urbano o no.</a:t>
            </a:r>
          </a:p>
          <a:p>
            <a:endParaRPr lang="es-CR" dirty="0"/>
          </a:p>
        </p:txBody>
      </p:sp>
    </p:spTree>
    <p:extLst>
      <p:ext uri="{BB962C8B-B14F-4D97-AF65-F5344CB8AC3E}">
        <p14:creationId xmlns:p14="http://schemas.microsoft.com/office/powerpoint/2010/main" val="222735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35696" y="274638"/>
            <a:ext cx="4680520" cy="1143000"/>
          </a:xfrm>
        </p:spPr>
        <p:txBody>
          <a:bodyPr/>
          <a:lstStyle/>
          <a:p>
            <a:r>
              <a:rPr lang="es-CR" dirty="0" smtClean="0"/>
              <a:t>AUTONOMÍA </a:t>
            </a:r>
            <a:endParaRPr lang="es-CR" dirty="0"/>
          </a:p>
        </p:txBody>
      </p:sp>
      <p:sp>
        <p:nvSpPr>
          <p:cNvPr id="3" name="Marcador de contenido 2"/>
          <p:cNvSpPr>
            <a:spLocks noGrp="1"/>
          </p:cNvSpPr>
          <p:nvPr>
            <p:ph idx="1"/>
          </p:nvPr>
        </p:nvSpPr>
        <p:spPr>
          <a:xfrm>
            <a:off x="1331639" y="1124744"/>
            <a:ext cx="7202761" cy="4786478"/>
          </a:xfrm>
        </p:spPr>
        <p:txBody>
          <a:bodyPr/>
          <a:lstStyle/>
          <a:p>
            <a:pPr algn="just"/>
            <a:r>
              <a:rPr lang="es-ES" sz="2800" dirty="0"/>
              <a:t>Proviene de la constitución política</a:t>
            </a:r>
          </a:p>
          <a:p>
            <a:pPr algn="just"/>
            <a:r>
              <a:rPr lang="es-ES" sz="2800" dirty="0"/>
              <a:t>Son un gobierno local encargado de administrar los intereses locales</a:t>
            </a:r>
          </a:p>
          <a:p>
            <a:pPr algn="just"/>
            <a:r>
              <a:rPr lang="es-ES" sz="2800" dirty="0"/>
              <a:t>Pueden definir sus políticas de desarrollo en forma independiente y con toda exclusión de cualquier otra institución del estado</a:t>
            </a:r>
          </a:p>
          <a:p>
            <a:pPr algn="just"/>
            <a:r>
              <a:rPr lang="es-ES" sz="2800" dirty="0"/>
              <a:t>Pueden dictar su propio presupuesto</a:t>
            </a:r>
          </a:p>
          <a:p>
            <a:endParaRPr lang="es-CR" dirty="0"/>
          </a:p>
        </p:txBody>
      </p:sp>
    </p:spTree>
    <p:extLst>
      <p:ext uri="{BB962C8B-B14F-4D97-AF65-F5344CB8AC3E}">
        <p14:creationId xmlns:p14="http://schemas.microsoft.com/office/powerpoint/2010/main" val="2423800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7664" y="274638"/>
            <a:ext cx="6120680" cy="1143000"/>
          </a:xfrm>
        </p:spPr>
        <p:txBody>
          <a:bodyPr>
            <a:normAutofit fontScale="90000"/>
          </a:bodyPr>
          <a:lstStyle/>
          <a:p>
            <a:r>
              <a:rPr lang="es-CR" dirty="0" smtClean="0"/>
              <a:t>CONTRIBUCIONES ESPECIALES</a:t>
            </a:r>
            <a:endParaRPr lang="es-CR" dirty="0"/>
          </a:p>
        </p:txBody>
      </p:sp>
      <p:sp>
        <p:nvSpPr>
          <p:cNvPr id="3" name="Marcador de contenido 2"/>
          <p:cNvSpPr>
            <a:spLocks noGrp="1"/>
          </p:cNvSpPr>
          <p:nvPr>
            <p:ph idx="1"/>
          </p:nvPr>
        </p:nvSpPr>
        <p:spPr>
          <a:xfrm>
            <a:off x="1403649" y="980728"/>
            <a:ext cx="7130752" cy="5760640"/>
          </a:xfrm>
        </p:spPr>
        <p:txBody>
          <a:bodyPr>
            <a:normAutofit/>
          </a:bodyPr>
          <a:lstStyle/>
          <a:p>
            <a:pPr algn="just"/>
            <a:r>
              <a:rPr lang="es-ES" sz="2000" dirty="0"/>
              <a:t>Tributo cuya obligación tiene como hecho generador beneficios derivados de la realización de obras públicas o actividades estatales, ejercidas en forma descentralizada o no, cuyo producto no debe tener un destino ajeno a la financiación de las obras o de las actividades que constituyen la razón de ser de la obligación. Art. 4 CNPT</a:t>
            </a:r>
            <a:r>
              <a:rPr lang="es-ES" sz="2000" dirty="0" smtClean="0"/>
              <a:t>.</a:t>
            </a:r>
          </a:p>
          <a:p>
            <a:pPr algn="just">
              <a:lnSpc>
                <a:spcPct val="90000"/>
              </a:lnSpc>
            </a:pPr>
            <a:r>
              <a:rPr lang="es-ES" sz="2000" dirty="0"/>
              <a:t>Se establecen cuando se realizan obras y se relacionan con el beneficio producido.</a:t>
            </a:r>
          </a:p>
          <a:p>
            <a:pPr algn="just">
              <a:lnSpc>
                <a:spcPct val="90000"/>
              </a:lnSpc>
            </a:pPr>
            <a:r>
              <a:rPr lang="es-ES" sz="2000" dirty="0"/>
              <a:t>Responsable del pago:</a:t>
            </a:r>
          </a:p>
          <a:p>
            <a:pPr algn="just">
              <a:lnSpc>
                <a:spcPct val="90000"/>
              </a:lnSpc>
            </a:pPr>
            <a:r>
              <a:rPr lang="es-ES" sz="2000" dirty="0"/>
              <a:t>Propietarios o poseedores del inmueble beneficiado.</a:t>
            </a:r>
          </a:p>
          <a:p>
            <a:pPr algn="just">
              <a:lnSpc>
                <a:spcPct val="90000"/>
              </a:lnSpc>
            </a:pPr>
            <a:r>
              <a:rPr lang="es-ES" sz="2000" dirty="0"/>
              <a:t>Base Imponible: Contribución por metro lineal en función de los costos de la obra y de los metros lineales de los inmuebles que reciben el beneficio.</a:t>
            </a:r>
          </a:p>
          <a:p>
            <a:endParaRPr lang="es-ES" dirty="0"/>
          </a:p>
          <a:p>
            <a:endParaRPr lang="es-CR" dirty="0"/>
          </a:p>
        </p:txBody>
      </p:sp>
    </p:spTree>
    <p:extLst>
      <p:ext uri="{BB962C8B-B14F-4D97-AF65-F5344CB8AC3E}">
        <p14:creationId xmlns:p14="http://schemas.microsoft.com/office/powerpoint/2010/main" val="280694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91680" y="274638"/>
            <a:ext cx="6120680" cy="1143000"/>
          </a:xfrm>
        </p:spPr>
        <p:txBody>
          <a:bodyPr>
            <a:normAutofit fontScale="90000"/>
          </a:bodyPr>
          <a:lstStyle/>
          <a:p>
            <a:r>
              <a:rPr lang="es-CR" dirty="0" smtClean="0"/>
              <a:t>CONTRIBUCIONES ESPECIALES</a:t>
            </a:r>
            <a:endParaRPr lang="es-CR" dirty="0"/>
          </a:p>
        </p:txBody>
      </p:sp>
      <p:sp>
        <p:nvSpPr>
          <p:cNvPr id="3" name="Marcador de contenido 2"/>
          <p:cNvSpPr>
            <a:spLocks noGrp="1"/>
          </p:cNvSpPr>
          <p:nvPr>
            <p:ph idx="1"/>
          </p:nvPr>
        </p:nvSpPr>
        <p:spPr>
          <a:xfrm>
            <a:off x="1475656" y="1124744"/>
            <a:ext cx="7416823" cy="5400600"/>
          </a:xfrm>
        </p:spPr>
        <p:txBody>
          <a:bodyPr>
            <a:normAutofit lnSpcReduction="10000"/>
          </a:bodyPr>
          <a:lstStyle/>
          <a:p>
            <a:pPr marL="447675" indent="-382588">
              <a:buFont typeface="Wingdings 2" panose="05020102010507070707" pitchFamily="18" charset="2"/>
              <a:buChar char=""/>
            </a:pPr>
            <a:r>
              <a:rPr lang="es-ES" sz="2800" dirty="0"/>
              <a:t>Sumas que se recaudan por la realizar una obra donde se recibe un beneficio particular o ventaja especial.</a:t>
            </a:r>
          </a:p>
          <a:p>
            <a:pPr marL="447675" indent="-382588">
              <a:buFont typeface="Wingdings 2" panose="05020102010507070707" pitchFamily="18" charset="2"/>
              <a:buChar char=""/>
            </a:pPr>
            <a:r>
              <a:rPr lang="es-ES" sz="2800" dirty="0"/>
              <a:t>La recaudación nunca debe ser mayor que el costo de la obra y debe destinarse a inversiones de obra o su mantenimiento.</a:t>
            </a:r>
          </a:p>
          <a:p>
            <a:pPr marL="447675" indent="-382588">
              <a:buFont typeface="Wingdings 2" panose="05020102010507070707" pitchFamily="18" charset="2"/>
              <a:buChar char=""/>
            </a:pPr>
            <a:r>
              <a:rPr lang="es-ES" sz="2800" dirty="0"/>
              <a:t>Entidades que lo pueden exigir: El poder ejecutivo por obras públicas nacionales y las Municipalidades por obras comunales.</a:t>
            </a:r>
          </a:p>
          <a:p>
            <a:pPr marL="447675" indent="-382588">
              <a:buFont typeface="Wingdings 2" panose="05020102010507070707" pitchFamily="18" charset="2"/>
              <a:buChar char=""/>
            </a:pPr>
            <a:endParaRPr lang="es-ES" dirty="0"/>
          </a:p>
          <a:p>
            <a:endParaRPr lang="es-CR" dirty="0"/>
          </a:p>
        </p:txBody>
      </p:sp>
    </p:spTree>
    <p:extLst>
      <p:ext uri="{BB962C8B-B14F-4D97-AF65-F5344CB8AC3E}">
        <p14:creationId xmlns:p14="http://schemas.microsoft.com/office/powerpoint/2010/main" val="3931203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116632"/>
            <a:ext cx="6589199" cy="792088"/>
          </a:xfrm>
        </p:spPr>
        <p:txBody>
          <a:bodyPr>
            <a:normAutofit fontScale="90000"/>
          </a:bodyPr>
          <a:lstStyle/>
          <a:p>
            <a:r>
              <a:rPr lang="es-CR" b="1" dirty="0"/>
              <a:t>DIFERENCIA ENTRE TRIBUTO, CANON Y PRECIO PÚBLICO</a:t>
            </a:r>
            <a:endParaRPr lang="es-CR" dirty="0"/>
          </a:p>
        </p:txBody>
      </p:sp>
      <p:sp>
        <p:nvSpPr>
          <p:cNvPr id="3" name="Marcador de contenido 2"/>
          <p:cNvSpPr>
            <a:spLocks noGrp="1"/>
          </p:cNvSpPr>
          <p:nvPr>
            <p:ph idx="1"/>
          </p:nvPr>
        </p:nvSpPr>
        <p:spPr>
          <a:xfrm>
            <a:off x="539552" y="1268760"/>
            <a:ext cx="8604447" cy="5589240"/>
          </a:xfrm>
        </p:spPr>
        <p:txBody>
          <a:bodyPr>
            <a:normAutofit/>
          </a:bodyPr>
          <a:lstStyle/>
          <a:p>
            <a:pPr algn="just"/>
            <a:r>
              <a:rPr lang="es-CR" sz="2400" b="1" dirty="0"/>
              <a:t>“VI. DE LA DIFERENCIA ENTRE TRIBUTO, CANON Y PRECIO PÚBLICO. </a:t>
            </a:r>
            <a:r>
              <a:rPr lang="es-CR" sz="2400" dirty="0"/>
              <a:t>Antes de entrar a examinar el caso en cuestión, se considera necesario hacer una serie de precisiones conceptuales con respecto al concepto de tributo, canon y </a:t>
            </a:r>
            <a:r>
              <a:rPr lang="es-CR" sz="2400" b="1" dirty="0"/>
              <a:t>precio</a:t>
            </a:r>
            <a:r>
              <a:rPr lang="es-CR" sz="2400" dirty="0"/>
              <a:t> </a:t>
            </a:r>
            <a:r>
              <a:rPr lang="es-CR" sz="2400" b="1" dirty="0"/>
              <a:t>público</a:t>
            </a:r>
            <a:r>
              <a:rPr lang="es-CR" sz="2400" dirty="0"/>
              <a:t>, con el fin de dilucidar con más propiedad los motivos de nulidad que se esgrimen en contra de los decretos impugnados. Este aspecto ha sido tratado por la Sala Constitucional de la Corte Suprema de Justicia, en la sentencia 2006-009179, de las </a:t>
            </a:r>
            <a:r>
              <a:rPr lang="es-CR" sz="2400" dirty="0" err="1"/>
              <a:t>dieciseis</a:t>
            </a:r>
            <a:r>
              <a:rPr lang="es-CR" sz="2400" dirty="0"/>
              <a:t> horas treinta y seis minutos del veintiocho de junio de dos mil seis, cuando diferencia lo relativo al tributo y al canon</a:t>
            </a:r>
            <a:r>
              <a:rPr lang="es-CR" sz="2400" dirty="0" smtClean="0"/>
              <a:t>:</a:t>
            </a:r>
            <a:endParaRPr lang="es-CR" sz="2400" dirty="0"/>
          </a:p>
        </p:txBody>
      </p:sp>
    </p:spTree>
    <p:extLst>
      <p:ext uri="{BB962C8B-B14F-4D97-AF65-F5344CB8AC3E}">
        <p14:creationId xmlns:p14="http://schemas.microsoft.com/office/powerpoint/2010/main" val="15535921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78391"/>
            <a:ext cx="6589199" cy="45719"/>
          </a:xfrm>
        </p:spPr>
        <p:txBody>
          <a:bodyPr>
            <a:normAutofit fontScale="90000"/>
          </a:bodyPr>
          <a:lstStyle/>
          <a:p>
            <a:endParaRPr lang="es-CR" dirty="0"/>
          </a:p>
        </p:txBody>
      </p:sp>
      <p:sp>
        <p:nvSpPr>
          <p:cNvPr id="3" name="Marcador de contenido 2"/>
          <p:cNvSpPr>
            <a:spLocks noGrp="1"/>
          </p:cNvSpPr>
          <p:nvPr>
            <p:ph idx="1"/>
          </p:nvPr>
        </p:nvSpPr>
        <p:spPr>
          <a:xfrm>
            <a:off x="1403649" y="578391"/>
            <a:ext cx="7560840" cy="6090969"/>
          </a:xfrm>
        </p:spPr>
        <p:txBody>
          <a:bodyPr>
            <a:normAutofit fontScale="92500" lnSpcReduction="20000"/>
          </a:bodyPr>
          <a:lstStyle/>
          <a:p>
            <a:pPr algn="just"/>
            <a:r>
              <a:rPr lang="es-CR" b="1" i="1" dirty="0"/>
              <a:t>" B) De la naturaleza jurídica del “canon ambiental por vertidos” creado en el Reglamento impugnado.-</a:t>
            </a:r>
            <a:endParaRPr lang="es-CR" dirty="0"/>
          </a:p>
          <a:p>
            <a:pPr algn="just"/>
            <a:r>
              <a:rPr lang="es-CR" i="1" dirty="0"/>
              <a:t>El canon, como la contraprestación a cargo del particular, por el uso o aprovechamiento de un bien de dominio </a:t>
            </a:r>
            <a:r>
              <a:rPr lang="es-CR" b="1" i="1" dirty="0"/>
              <a:t>público</a:t>
            </a:r>
            <a:r>
              <a:rPr lang="es-CR" i="1" dirty="0"/>
              <a:t>, ciertamente escapa al concepto de tributo, que es una imposición por parte del Estado, sin promesa o garantía de que el particular reciba en forma clara y directa un beneficio por ello. Así, tributo y canon son dos conceptos muy diferentes. Los principios esbozados en materia tributaria se aplican a los tributos, pero no al canon. Por ello para la resolución de este asunto es de fundamental importancia clasificar el tipo de obligación pecuniaria que se impugna, por cuanto de esa diferenciación dependerá su constitucionalidad o no. Recordemos primero un poco la naturaleza jurídica de las cargas tributarias, para luego centrarnos en la obligación impugnada. En sentido genérico desde la óptica de la doctrina del derecho financiero, el tributo es una prestación obligatoria, comúnmente en dinero, exigida por el Estado en virtud de su potestad de imperio y que da lugar a relaciones jurídicas de derecho </a:t>
            </a:r>
            <a:r>
              <a:rPr lang="es-CR" b="1" i="1" dirty="0"/>
              <a:t>público</a:t>
            </a:r>
            <a:r>
              <a:rPr lang="es-CR" i="1" dirty="0"/>
              <a:t>. La doctrina jurídica costarricense tradicionalmente ha seguido la posición más generalizada en torno a la definición del concepto de tributo y a su clasificación tripartita: impuestos, tasas y contribuciones especiales, clasificación que se encuentra establecida en la ley como sigue:</a:t>
            </a:r>
            <a:endParaRPr lang="es-CR" dirty="0"/>
          </a:p>
          <a:p>
            <a:pPr algn="just"/>
            <a:r>
              <a:rPr lang="es-CR" b="1" dirty="0"/>
              <a:t>  Sentencia: 00054    Expediente: 09-001411-1027-CA   </a:t>
            </a:r>
            <a:br>
              <a:rPr lang="es-CR" b="1" dirty="0"/>
            </a:br>
            <a:r>
              <a:rPr lang="es-CR" b="1" dirty="0"/>
              <a:t>Fecha: 21/03/2011   Hora: 11:51:00 a.m. </a:t>
            </a:r>
            <a:br>
              <a:rPr lang="es-CR" b="1" dirty="0"/>
            </a:br>
            <a:r>
              <a:rPr lang="es-CR" b="1" dirty="0"/>
              <a:t>Emitido por: Tribunal Contencioso Administrativo, Sección V</a:t>
            </a:r>
            <a:endParaRPr lang="es-CR" dirty="0"/>
          </a:p>
          <a:p>
            <a:endParaRPr lang="es-CR" dirty="0"/>
          </a:p>
        </p:txBody>
      </p:sp>
    </p:spTree>
    <p:extLst>
      <p:ext uri="{BB962C8B-B14F-4D97-AF65-F5344CB8AC3E}">
        <p14:creationId xmlns:p14="http://schemas.microsoft.com/office/powerpoint/2010/main" val="35977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5201" y="260648"/>
            <a:ext cx="6589199" cy="504056"/>
          </a:xfrm>
        </p:spPr>
        <p:txBody>
          <a:bodyPr>
            <a:normAutofit fontScale="90000"/>
          </a:bodyPr>
          <a:lstStyle/>
          <a:p>
            <a:endParaRPr lang="es-CR" dirty="0"/>
          </a:p>
        </p:txBody>
      </p:sp>
      <p:sp>
        <p:nvSpPr>
          <p:cNvPr id="3" name="Marcador de contenido 2"/>
          <p:cNvSpPr>
            <a:spLocks noGrp="1"/>
          </p:cNvSpPr>
          <p:nvPr>
            <p:ph idx="1"/>
          </p:nvPr>
        </p:nvSpPr>
        <p:spPr>
          <a:xfrm>
            <a:off x="1043609" y="404664"/>
            <a:ext cx="8100392" cy="6453336"/>
          </a:xfrm>
        </p:spPr>
        <p:txBody>
          <a:bodyPr>
            <a:normAutofit/>
          </a:bodyPr>
          <a:lstStyle/>
          <a:p>
            <a:pPr algn="just"/>
            <a:r>
              <a:rPr lang="es-ES" sz="2000" dirty="0"/>
              <a:t>Impuesto es el tributo cuya obligación tiene como hecho generador una situación independiente de toda actividad estatal relativa al contribuyente.</a:t>
            </a:r>
          </a:p>
          <a:p>
            <a:pPr algn="just"/>
            <a:r>
              <a:rPr lang="es-ES" sz="2000" dirty="0"/>
              <a:t>Tasa es el tributo cuya obligación tiene como hecho generador la prestación efectiva o potencial de un servidor público individualizado en el contribuyente; y cuyo producto no debe tener un destino ajeno al servicio que constituye la razón de ser de la obligación. No es tasa la contraprestación recibida del usuario en pago de servicios no inherentes al Estado.</a:t>
            </a:r>
          </a:p>
          <a:p>
            <a:pPr algn="just"/>
            <a:r>
              <a:rPr lang="es-ES" sz="2000" dirty="0"/>
              <a:t>Contribución especial es el tributo cuya obligación tiene como hecho generador beneficios derivados de la realización de obras públicas o de actividades estatales, ejercidas en forma descentralizada o no; y cuyo producto no debe tener un destino ajeno a la financiación de las obras o de las actividades que constituyen la razón de ser de la obligación" (artículo 4 del Código de Normas y Procedimientos Tributarios</a:t>
            </a:r>
            <a:r>
              <a:rPr lang="es-ES" sz="2000" dirty="0" smtClean="0"/>
              <a:t>).</a:t>
            </a:r>
            <a:endParaRPr lang="es-ES" sz="2000" dirty="0"/>
          </a:p>
        </p:txBody>
      </p:sp>
    </p:spTree>
    <p:extLst>
      <p:ext uri="{BB962C8B-B14F-4D97-AF65-F5344CB8AC3E}">
        <p14:creationId xmlns:p14="http://schemas.microsoft.com/office/powerpoint/2010/main" val="38775522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V="1">
            <a:off x="1945201" y="548680"/>
            <a:ext cx="6589199" cy="75430"/>
          </a:xfrm>
        </p:spPr>
        <p:txBody>
          <a:bodyPr>
            <a:normAutofit fontScale="90000"/>
          </a:bodyPr>
          <a:lstStyle/>
          <a:p>
            <a:endParaRPr lang="es-CR" dirty="0"/>
          </a:p>
        </p:txBody>
      </p:sp>
      <p:sp>
        <p:nvSpPr>
          <p:cNvPr id="3" name="Marcador de contenido 2"/>
          <p:cNvSpPr>
            <a:spLocks noGrp="1"/>
          </p:cNvSpPr>
          <p:nvPr>
            <p:ph idx="1"/>
          </p:nvPr>
        </p:nvSpPr>
        <p:spPr>
          <a:xfrm>
            <a:off x="1512327" y="116632"/>
            <a:ext cx="7452161" cy="6552728"/>
          </a:xfrm>
        </p:spPr>
        <p:txBody>
          <a:bodyPr>
            <a:normAutofit fontScale="70000" lnSpcReduction="20000"/>
          </a:bodyPr>
          <a:lstStyle/>
          <a:p>
            <a:pPr algn="just"/>
            <a:r>
              <a:rPr lang="es-ES" sz="1900" dirty="0"/>
              <a:t>Cuando se está frente a un tributo -sean impuestos, tasas o contribuciones especiales- la relación entre el administrado (llamado contribuyente) y la Administración se da en virtud del ejercicio de la potestad tributaria y no media contrato alguno. Asimismo, el contribuyente no recibe una contraprestación directa por el pago del tributo más que el derecho al buen funcionamiento de las funciones y servicios públicos. Por su parte, cuando de lo que se trata es del cobro de un canon, la relación entre el administrado y la Administración se da en virtud de un contrato, recibiendo aquél la concesión o el permiso de utilizar y/o explotar un bien de dominio público a cambio de una contraprestación en dinero denominada canon. Esa obligación pecuniaria es cobrada por la Administración no sólo en virtud de que se está aprovechando un bien público sino en virtud de los gastos en que debe incurrir ésta para velar por el buen uso de ese bien. De esta forma, las concesiones y permisos otorgados por la Administración a los administrados viene aparejada a la obligación de éstos de pagar una determinada suma pecuniaria, obligación que la doctrina le llama canon. Por ello, ni el canon es un tributo, ni los principios constitucionales en materia tributaria le son aplicables, el canon no es un tributo y como tal, se sale de la previsión y garantía que tradicionalmente se otorga en relación con aquéllos. La relación jurídica que se establece cuando media una concesión o un permiso es más una relación bilateral, es una la Administración Concedente y uno el Concesionario o Permisionario, por ello generalmente se firma un contrato o se dicta un acto administrativo particular. La relación jurídica que se establece cuanto el Estado hace uso de su potestad tributaria es una relación que involucra en general a todos los administrados. En síntesis son tres las diferencias que se pueden establecer entre un tributo y un canon, aunque ambas son obligaciones pecuniarias exigidas por la Administración, primero el cobro de un tributo se da en virtud del ejercicio de una potestad de imperio y el cobro de un canon en virtud de una concesión o permiso, por lo tanto se obliga a quien solicita voluntariamente la concesión o el permiso; segundo en virtud de que el obligado tributario es una generalidad de administrados, para el cobro de un tributo no es necesario suscribir un contrato, situación diferente al concesionario o permisionario, donde se establece una relación bilateral con la Administración, por lo cual generalmente se firma un contrato o se da el otorgamiento de un permiso; y tercero el administrado que paga un tributo no lo hace en virtud de una contraprestación sino por el deber de contribuir a las cargas públicas, en cambio, el administrado que paga un canon lo hace en virtud de que a cambio recibe el derecho de uso y/o aprovechamiento de un bien de dominio público. Dicho todo lo anterior, se analiza si efectivamente la obligación pecuniaria creada en el Reglamento impugnado constituye un canon." (El resaltado no es del original).</a:t>
            </a:r>
          </a:p>
          <a:p>
            <a:endParaRPr lang="es-CR" dirty="0"/>
          </a:p>
        </p:txBody>
      </p:sp>
    </p:spTree>
    <p:extLst>
      <p:ext uri="{BB962C8B-B14F-4D97-AF65-F5344CB8AC3E}">
        <p14:creationId xmlns:p14="http://schemas.microsoft.com/office/powerpoint/2010/main" val="2397186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2414" y="274638"/>
            <a:ext cx="4717817" cy="1143000"/>
          </a:xfrm>
        </p:spPr>
        <p:txBody>
          <a:bodyPr/>
          <a:lstStyle/>
          <a:p>
            <a:r>
              <a:rPr lang="es-CR" dirty="0" smtClean="0"/>
              <a:t>AUTONOMÍA</a:t>
            </a:r>
            <a:endParaRPr lang="es-CR" dirty="0"/>
          </a:p>
        </p:txBody>
      </p:sp>
      <p:sp>
        <p:nvSpPr>
          <p:cNvPr id="3" name="Marcador de contenido 2"/>
          <p:cNvSpPr>
            <a:spLocks noGrp="1"/>
          </p:cNvSpPr>
          <p:nvPr>
            <p:ph idx="1"/>
          </p:nvPr>
        </p:nvSpPr>
        <p:spPr>
          <a:xfrm>
            <a:off x="1259633" y="1124744"/>
            <a:ext cx="7274768" cy="4786478"/>
          </a:xfrm>
        </p:spPr>
        <p:txBody>
          <a:bodyPr>
            <a:normAutofit/>
          </a:bodyPr>
          <a:lstStyle/>
          <a:p>
            <a:pPr algn="just"/>
            <a:r>
              <a:rPr lang="es-ES" sz="2800" dirty="0"/>
              <a:t>El artículo 170 dispone  que las  Corporaciones municipales son autónomas.</a:t>
            </a:r>
          </a:p>
          <a:p>
            <a:pPr algn="just"/>
            <a:endParaRPr lang="es-ES" sz="2800" dirty="0"/>
          </a:p>
          <a:p>
            <a:pPr algn="just"/>
            <a:r>
              <a:rPr lang="es-ES" sz="2800" dirty="0"/>
              <a:t>Resolución No. 4268-95 de la Sala Constitucional  establecen que los intereses y servicios  requieren del pago de impuestos , iniciativa que solo puede ser municipal.</a:t>
            </a:r>
          </a:p>
        </p:txBody>
      </p:sp>
    </p:spTree>
    <p:extLst>
      <p:ext uri="{BB962C8B-B14F-4D97-AF65-F5344CB8AC3E}">
        <p14:creationId xmlns:p14="http://schemas.microsoft.com/office/powerpoint/2010/main" val="224984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47664" y="274638"/>
            <a:ext cx="5112568" cy="1143000"/>
          </a:xfrm>
        </p:spPr>
        <p:txBody>
          <a:bodyPr>
            <a:normAutofit fontScale="90000"/>
          </a:bodyPr>
          <a:lstStyle/>
          <a:p>
            <a:r>
              <a:rPr lang="es-CR" dirty="0" smtClean="0"/>
              <a:t>ATRIBUCIONES MUNICIPALES</a:t>
            </a:r>
            <a:endParaRPr lang="es-CR" dirty="0"/>
          </a:p>
        </p:txBody>
      </p:sp>
      <p:sp>
        <p:nvSpPr>
          <p:cNvPr id="3" name="Marcador de contenido 2"/>
          <p:cNvSpPr>
            <a:spLocks noGrp="1"/>
          </p:cNvSpPr>
          <p:nvPr>
            <p:ph idx="1"/>
          </p:nvPr>
        </p:nvSpPr>
        <p:spPr>
          <a:xfrm>
            <a:off x="971600" y="1556792"/>
            <a:ext cx="7848871" cy="4968552"/>
          </a:xfrm>
        </p:spPr>
        <p:txBody>
          <a:bodyPr>
            <a:normAutofit/>
          </a:bodyPr>
          <a:lstStyle/>
          <a:p>
            <a:pPr algn="just">
              <a:lnSpc>
                <a:spcPct val="90000"/>
              </a:lnSpc>
            </a:pPr>
            <a:r>
              <a:rPr lang="es-ES" sz="2400" dirty="0"/>
              <a:t>Administran impuestos, tasas y contribuciones especiales.</a:t>
            </a:r>
          </a:p>
          <a:p>
            <a:pPr algn="just">
              <a:lnSpc>
                <a:spcPct val="90000"/>
              </a:lnSpc>
            </a:pPr>
            <a:r>
              <a:rPr lang="es-ES" sz="2400" dirty="0"/>
              <a:t>Proponen la creación de sus propios tributos a la Asamblea Legislativa.</a:t>
            </a:r>
          </a:p>
          <a:p>
            <a:pPr algn="just">
              <a:lnSpc>
                <a:spcPct val="90000"/>
              </a:lnSpc>
            </a:pPr>
            <a:r>
              <a:rPr lang="es-ES" sz="2400" dirty="0"/>
              <a:t>Fijan precios y tasas de los Servicios Municipales.</a:t>
            </a:r>
          </a:p>
          <a:p>
            <a:pPr algn="just">
              <a:lnSpc>
                <a:spcPct val="90000"/>
              </a:lnSpc>
            </a:pPr>
            <a:r>
              <a:rPr lang="es-ES" sz="2400" dirty="0"/>
              <a:t>Dictan exoneraciones s/ autorización legal-</a:t>
            </a:r>
          </a:p>
          <a:p>
            <a:pPr algn="just">
              <a:lnSpc>
                <a:spcPct val="90000"/>
              </a:lnSpc>
            </a:pPr>
            <a:r>
              <a:rPr lang="es-ES" sz="2400" dirty="0"/>
              <a:t>Otorgar incentivos por pago adelantado</a:t>
            </a:r>
          </a:p>
          <a:p>
            <a:pPr algn="just">
              <a:lnSpc>
                <a:spcPct val="90000"/>
              </a:lnSpc>
            </a:pPr>
            <a:r>
              <a:rPr lang="es-ES" sz="2400" dirty="0"/>
              <a:t>Rematar patentes de licores</a:t>
            </a:r>
          </a:p>
          <a:p>
            <a:pPr algn="just">
              <a:lnSpc>
                <a:spcPct val="90000"/>
              </a:lnSpc>
            </a:pPr>
            <a:r>
              <a:rPr lang="es-ES" sz="2400" dirty="0"/>
              <a:t>Ejecutar los fondos que se otorguen por partidas específicas.</a:t>
            </a:r>
          </a:p>
          <a:p>
            <a:endParaRPr lang="es-CR" dirty="0"/>
          </a:p>
        </p:txBody>
      </p:sp>
    </p:spTree>
    <p:extLst>
      <p:ext uri="{BB962C8B-B14F-4D97-AF65-F5344CB8AC3E}">
        <p14:creationId xmlns:p14="http://schemas.microsoft.com/office/powerpoint/2010/main" val="2174449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5656" y="274638"/>
            <a:ext cx="5256584" cy="1143000"/>
          </a:xfrm>
        </p:spPr>
        <p:txBody>
          <a:bodyPr>
            <a:normAutofit fontScale="90000"/>
          </a:bodyPr>
          <a:lstStyle/>
          <a:p>
            <a:r>
              <a:rPr lang="es-CR" dirty="0" smtClean="0"/>
              <a:t>ATRIBUCIONES MUNICIPALES</a:t>
            </a:r>
            <a:endParaRPr lang="es-CR" dirty="0"/>
          </a:p>
        </p:txBody>
      </p:sp>
      <p:sp>
        <p:nvSpPr>
          <p:cNvPr id="3" name="Marcador de contenido 2"/>
          <p:cNvSpPr>
            <a:spLocks noGrp="1"/>
          </p:cNvSpPr>
          <p:nvPr>
            <p:ph idx="1"/>
          </p:nvPr>
        </p:nvSpPr>
        <p:spPr>
          <a:xfrm>
            <a:off x="1187624" y="1417638"/>
            <a:ext cx="7776863" cy="5179714"/>
          </a:xfrm>
        </p:spPr>
        <p:txBody>
          <a:bodyPr>
            <a:normAutofit/>
          </a:bodyPr>
          <a:lstStyle/>
          <a:p>
            <a:r>
              <a:rPr lang="es-ES" sz="2400" dirty="0"/>
              <a:t>Aceptar el pago de contribuciones por mantenimiento y arreglo de caminos</a:t>
            </a:r>
          </a:p>
          <a:p>
            <a:r>
              <a:rPr lang="es-ES" sz="2400" dirty="0"/>
              <a:t>Fijar % o monto a c/propietario beneficiario </a:t>
            </a:r>
          </a:p>
          <a:p>
            <a:r>
              <a:rPr lang="es-ES" sz="2400" dirty="0"/>
              <a:t>Realizar obras que son responsabilidad del S.P. y cobrar el costo</a:t>
            </a:r>
          </a:p>
          <a:p>
            <a:r>
              <a:rPr lang="es-ES" sz="2400" dirty="0"/>
              <a:t>Cobrar multas trimestrales por no mantenimiento de lotes </a:t>
            </a:r>
          </a:p>
          <a:p>
            <a:r>
              <a:rPr lang="es-ES" sz="2400" dirty="0"/>
              <a:t>Seguir debido proceso.</a:t>
            </a:r>
          </a:p>
          <a:p>
            <a:r>
              <a:rPr lang="es-ES" sz="2400" dirty="0"/>
              <a:t>Cobro de timbres en el traspaso de BI.</a:t>
            </a:r>
          </a:p>
          <a:p>
            <a:r>
              <a:rPr lang="es-ES" sz="2400" dirty="0"/>
              <a:t>Nombrar comisiones para festejos populares</a:t>
            </a:r>
          </a:p>
          <a:p>
            <a:endParaRPr lang="es-CR" dirty="0"/>
          </a:p>
        </p:txBody>
      </p:sp>
    </p:spTree>
    <p:extLst>
      <p:ext uri="{BB962C8B-B14F-4D97-AF65-F5344CB8AC3E}">
        <p14:creationId xmlns:p14="http://schemas.microsoft.com/office/powerpoint/2010/main" val="3617975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9672" y="274638"/>
            <a:ext cx="5040560" cy="1143000"/>
          </a:xfrm>
        </p:spPr>
        <p:txBody>
          <a:bodyPr>
            <a:normAutofit fontScale="90000"/>
          </a:bodyPr>
          <a:lstStyle/>
          <a:p>
            <a:r>
              <a:rPr lang="es-CR" dirty="0" smtClean="0"/>
              <a:t>ATRIBUCIONES MUNICIPALES</a:t>
            </a:r>
            <a:endParaRPr lang="es-CR" dirty="0"/>
          </a:p>
        </p:txBody>
      </p:sp>
      <p:sp>
        <p:nvSpPr>
          <p:cNvPr id="3" name="Marcador de contenido 2"/>
          <p:cNvSpPr>
            <a:spLocks noGrp="1"/>
          </p:cNvSpPr>
          <p:nvPr>
            <p:ph idx="1"/>
          </p:nvPr>
        </p:nvSpPr>
        <p:spPr>
          <a:xfrm>
            <a:off x="1331640" y="1417638"/>
            <a:ext cx="7560839" cy="5107706"/>
          </a:xfrm>
        </p:spPr>
        <p:txBody>
          <a:bodyPr>
            <a:normAutofit/>
          </a:bodyPr>
          <a:lstStyle/>
          <a:p>
            <a:pPr marL="448056" indent="-384048" fontAlgn="auto">
              <a:spcAft>
                <a:spcPts val="0"/>
              </a:spcAft>
              <a:buFont typeface="Wingdings 2"/>
              <a:buChar char=""/>
              <a:defRPr/>
            </a:pPr>
            <a:r>
              <a:rPr lang="es-ES" sz="2400" dirty="0"/>
              <a:t>Otorgar de licencias para las distintas actividades comerciales realizadas en c/cantón,</a:t>
            </a:r>
          </a:p>
          <a:p>
            <a:pPr marL="448056" indent="-384048" fontAlgn="auto">
              <a:spcAft>
                <a:spcPts val="0"/>
              </a:spcAft>
              <a:buFont typeface="Wingdings 2"/>
              <a:buChar char=""/>
              <a:defRPr/>
            </a:pPr>
            <a:r>
              <a:rPr lang="es-ES" sz="2400" dirty="0"/>
              <a:t>Verificar la recaudación de los impuestos (IBSI, patente municipal  entre otros , la fijación de las tasas y precios de los servicios municipales que preste.</a:t>
            </a:r>
          </a:p>
          <a:p>
            <a:pPr marL="448056" indent="-384048" fontAlgn="auto">
              <a:spcAft>
                <a:spcPts val="0"/>
              </a:spcAft>
              <a:buFont typeface="Wingdings 2"/>
              <a:buChar char=""/>
              <a:defRPr/>
            </a:pPr>
            <a:r>
              <a:rPr lang="es-ES" sz="2400" dirty="0"/>
              <a:t>Verificar y fiscalizar  si se cumplen los presupuesto que configuran el hecho generador de la O.T.</a:t>
            </a:r>
          </a:p>
          <a:p>
            <a:pPr marL="448056" indent="-384048" fontAlgn="auto">
              <a:spcAft>
                <a:spcPts val="0"/>
              </a:spcAft>
              <a:buFont typeface="Wingdings 2"/>
              <a:buChar char=""/>
              <a:defRPr/>
            </a:pPr>
            <a:r>
              <a:rPr lang="es-ES" sz="2400" dirty="0"/>
              <a:t>Fiscalizar a los incumplidores.</a:t>
            </a:r>
          </a:p>
          <a:p>
            <a:endParaRPr lang="es-CR" dirty="0"/>
          </a:p>
        </p:txBody>
      </p:sp>
    </p:spTree>
    <p:extLst>
      <p:ext uri="{BB962C8B-B14F-4D97-AF65-F5344CB8AC3E}">
        <p14:creationId xmlns:p14="http://schemas.microsoft.com/office/powerpoint/2010/main" val="458744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3728" y="274638"/>
            <a:ext cx="4536504" cy="1143000"/>
          </a:xfrm>
        </p:spPr>
        <p:txBody>
          <a:bodyPr>
            <a:normAutofit fontScale="90000"/>
          </a:bodyPr>
          <a:lstStyle/>
          <a:p>
            <a:r>
              <a:rPr lang="es-CR" dirty="0" smtClean="0"/>
              <a:t>TRIBUTOS MUNICIPALES</a:t>
            </a:r>
            <a:endParaRPr lang="es-CR" dirty="0"/>
          </a:p>
        </p:txBody>
      </p:sp>
      <p:sp>
        <p:nvSpPr>
          <p:cNvPr id="3" name="Marcador de contenido 2"/>
          <p:cNvSpPr>
            <a:spLocks noGrp="1"/>
          </p:cNvSpPr>
          <p:nvPr>
            <p:ph idx="1"/>
          </p:nvPr>
        </p:nvSpPr>
        <p:spPr>
          <a:xfrm>
            <a:off x="1547664" y="1417638"/>
            <a:ext cx="7272807" cy="5179714"/>
          </a:xfrm>
        </p:spPr>
        <p:txBody>
          <a:bodyPr>
            <a:normAutofit/>
          </a:bodyPr>
          <a:lstStyle/>
          <a:p>
            <a:pPr marL="448056" indent="-384048" algn="just" fontAlgn="auto">
              <a:lnSpc>
                <a:spcPct val="80000"/>
              </a:lnSpc>
              <a:spcAft>
                <a:spcPts val="0"/>
              </a:spcAft>
              <a:buFont typeface="Wingdings 2"/>
              <a:buChar char=""/>
              <a:defRPr/>
            </a:pPr>
            <a:r>
              <a:rPr lang="es-ES" sz="2400" dirty="0"/>
              <a:t>Rigen luego de publicados en la gaceta</a:t>
            </a:r>
          </a:p>
          <a:p>
            <a:pPr marL="448056" indent="-384048" algn="just" fontAlgn="auto">
              <a:lnSpc>
                <a:spcPct val="80000"/>
              </a:lnSpc>
              <a:spcAft>
                <a:spcPts val="0"/>
              </a:spcAft>
              <a:buFont typeface="Wingdings 2"/>
              <a:buChar char=""/>
              <a:defRPr/>
            </a:pPr>
            <a:r>
              <a:rPr lang="es-ES" sz="2400" dirty="0"/>
              <a:t>Se pagan por períodos vencidos</a:t>
            </a:r>
          </a:p>
          <a:p>
            <a:pPr marL="448056" indent="-384048" algn="just" fontAlgn="auto">
              <a:lnSpc>
                <a:spcPct val="80000"/>
              </a:lnSpc>
              <a:spcAft>
                <a:spcPts val="0"/>
              </a:spcAft>
              <a:buFont typeface="Wingdings 2"/>
              <a:buChar char=""/>
              <a:defRPr/>
            </a:pPr>
            <a:r>
              <a:rPr lang="es-ES" sz="2400" dirty="0"/>
              <a:t>Excepción Patentes, se cancela por adelantado</a:t>
            </a:r>
          </a:p>
          <a:p>
            <a:pPr marL="448056" indent="-384048" algn="just" fontAlgn="auto">
              <a:lnSpc>
                <a:spcPct val="80000"/>
              </a:lnSpc>
              <a:spcAft>
                <a:spcPts val="0"/>
              </a:spcAft>
              <a:buFont typeface="Wingdings 2"/>
              <a:buChar char=""/>
              <a:defRPr/>
            </a:pPr>
            <a:r>
              <a:rPr lang="es-ES" sz="2400" dirty="0"/>
              <a:t>Deudas son hipoteca legal preferente s/los inmuebles.</a:t>
            </a:r>
          </a:p>
          <a:p>
            <a:pPr marL="448056" indent="-384048" algn="just" fontAlgn="auto">
              <a:lnSpc>
                <a:spcPct val="80000"/>
              </a:lnSpc>
              <a:spcAft>
                <a:spcPts val="0"/>
              </a:spcAft>
              <a:buFont typeface="Wingdings 2"/>
              <a:buChar char=""/>
              <a:defRPr/>
            </a:pPr>
            <a:r>
              <a:rPr lang="es-ES" sz="2400" dirty="0"/>
              <a:t>En cobro judicial solo se opone excepción de pago o prescripción.</a:t>
            </a:r>
          </a:p>
          <a:p>
            <a:pPr marL="448056" indent="-384048" algn="just" fontAlgn="auto">
              <a:lnSpc>
                <a:spcPct val="80000"/>
              </a:lnSpc>
              <a:spcAft>
                <a:spcPts val="0"/>
              </a:spcAft>
              <a:buFont typeface="Wingdings 2"/>
              <a:buChar char=""/>
              <a:defRPr/>
            </a:pPr>
            <a:r>
              <a:rPr lang="es-ES" sz="2400" dirty="0"/>
              <a:t>Prescriben en 5 años</a:t>
            </a:r>
          </a:p>
          <a:p>
            <a:pPr marL="448056" indent="-384048" algn="just" fontAlgn="auto">
              <a:lnSpc>
                <a:spcPct val="80000"/>
              </a:lnSpc>
              <a:spcAft>
                <a:spcPts val="0"/>
              </a:spcAft>
              <a:buFont typeface="Wingdings 2"/>
              <a:buChar char=""/>
              <a:defRPr/>
            </a:pPr>
            <a:r>
              <a:rPr lang="es-ES" sz="2400" dirty="0"/>
              <a:t>Funcionarios responden personalmente.</a:t>
            </a:r>
          </a:p>
          <a:p>
            <a:pPr marL="448056" indent="-384048" algn="just" fontAlgn="auto">
              <a:lnSpc>
                <a:spcPct val="80000"/>
              </a:lnSpc>
              <a:spcAft>
                <a:spcPts val="0"/>
              </a:spcAft>
              <a:buFont typeface="Wingdings 2"/>
              <a:buChar char=""/>
              <a:defRPr/>
            </a:pPr>
            <a:r>
              <a:rPr lang="es-ES" sz="2400" dirty="0"/>
              <a:t>Deben ajustarse a los principios de justicia tributaria material , (generalidad, no </a:t>
            </a:r>
            <a:r>
              <a:rPr lang="es-ES" sz="2400" dirty="0" err="1"/>
              <a:t>confiscatoriedad</a:t>
            </a:r>
            <a:r>
              <a:rPr lang="es-ES" sz="2400" dirty="0"/>
              <a:t>, igualdad)</a:t>
            </a:r>
          </a:p>
          <a:p>
            <a:endParaRPr lang="es-CR" dirty="0"/>
          </a:p>
        </p:txBody>
      </p:sp>
    </p:spTree>
    <p:extLst>
      <p:ext uri="{BB962C8B-B14F-4D97-AF65-F5344CB8AC3E}">
        <p14:creationId xmlns:p14="http://schemas.microsoft.com/office/powerpoint/2010/main" val="119025051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1289</TotalTime>
  <Words>2871</Words>
  <Application>Microsoft Office PowerPoint</Application>
  <PresentationFormat>Presentación en pantalla (4:3)</PresentationFormat>
  <Paragraphs>176</Paragraphs>
  <Slides>45</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45</vt:i4>
      </vt:variant>
    </vt:vector>
  </HeadingPairs>
  <TitlesOfParts>
    <vt:vector size="52" baseType="lpstr">
      <vt:lpstr>Arial</vt:lpstr>
      <vt:lpstr>Century Gothic</vt:lpstr>
      <vt:lpstr>Wingdings</vt:lpstr>
      <vt:lpstr>Wingdings 2</vt:lpstr>
      <vt:lpstr>Wingdings 3</vt:lpstr>
      <vt:lpstr>Espiral</vt:lpstr>
      <vt:lpstr>Gráfico</vt:lpstr>
      <vt:lpstr>Presentación de PowerPoint</vt:lpstr>
      <vt:lpstr>MUNICIPALIDADES: </vt:lpstr>
      <vt:lpstr>MUNICIPALIDADES: </vt:lpstr>
      <vt:lpstr>AUTONOMÍA </vt:lpstr>
      <vt:lpstr>AUTONOMÍA</vt:lpstr>
      <vt:lpstr>ATRIBUCIONES MUNICIPALES</vt:lpstr>
      <vt:lpstr>ATRIBUCIONES MUNICIPALES</vt:lpstr>
      <vt:lpstr>ATRIBUCIONES MUNICIPALES</vt:lpstr>
      <vt:lpstr>TRIBUTOS MUNICIPALES</vt:lpstr>
      <vt:lpstr>TRIBUTOS MUNICIPALES</vt:lpstr>
      <vt:lpstr>POTESTADES MUNICIPALES</vt:lpstr>
      <vt:lpstr>Presentación de PowerPoint</vt:lpstr>
      <vt:lpstr>Presentación de PowerPoint</vt:lpstr>
      <vt:lpstr>POTESTADES MUNICIPALES</vt:lpstr>
      <vt:lpstr>Presentación de PowerPoint</vt:lpstr>
      <vt:lpstr>Presentación de PowerPoint</vt:lpstr>
      <vt:lpstr>PATENTE MUNICIPAL</vt:lpstr>
      <vt:lpstr>Objeto del impuesto</vt:lpstr>
      <vt:lpstr>¿Quienes son los obligados?</vt:lpstr>
      <vt:lpstr>NATURALEZA JURÍDICA</vt:lpstr>
      <vt:lpstr>FORMA DE CÁLCULO</vt:lpstr>
      <vt:lpstr>TARIFA</vt:lpstr>
      <vt:lpstr>Presentación de PowerPoint</vt:lpstr>
      <vt:lpstr>Deberes tributarios Impuesto a las patentes</vt:lpstr>
      <vt:lpstr>EXPENDEDORES DE COMBUSTIBLE</vt:lpstr>
      <vt:lpstr>Presentación de PowerPoint</vt:lpstr>
      <vt:lpstr>Presentación de PowerPoint</vt:lpstr>
      <vt:lpstr>SOCIEDAD CIVIL Y NO MERCANTIL</vt:lpstr>
      <vt:lpstr>Presentación de PowerPoint</vt:lpstr>
      <vt:lpstr>VENTAS AMBULANTES ESTACIONARIAS</vt:lpstr>
      <vt:lpstr>Presentación de PowerPoint</vt:lpstr>
      <vt:lpstr>Presentación de PowerPoint</vt:lpstr>
      <vt:lpstr>ARRENDAMIENTO DE MERCADOS MUNICIPALES</vt:lpstr>
      <vt:lpstr>Presentación de PowerPoint</vt:lpstr>
      <vt:lpstr>Presentación de PowerPoint</vt:lpstr>
      <vt:lpstr>Presentación de PowerPoint</vt:lpstr>
      <vt:lpstr>TASAS</vt:lpstr>
      <vt:lpstr>TASAS</vt:lpstr>
      <vt:lpstr>SERVICIOS</vt:lpstr>
      <vt:lpstr>CONTRIBUCIONES ESPECIALES</vt:lpstr>
      <vt:lpstr>CONTRIBUCIONES ESPECIALES</vt:lpstr>
      <vt:lpstr>DIFERENCIA ENTRE TRIBUTO, CANON Y PRECIO PÚBLICO</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 Fundepos</dc:creator>
  <cp:lastModifiedBy>Gerardo Soto Gamboa</cp:lastModifiedBy>
  <cp:revision>47</cp:revision>
  <dcterms:created xsi:type="dcterms:W3CDTF">2015-07-24T18:15:34Z</dcterms:created>
  <dcterms:modified xsi:type="dcterms:W3CDTF">2016-07-14T01:46:03Z</dcterms:modified>
</cp:coreProperties>
</file>