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8" r:id="rId2"/>
    <p:sldMasterId id="2147483686" r:id="rId3"/>
    <p:sldMasterId id="2147483694" r:id="rId4"/>
    <p:sldMasterId id="2147483707" r:id="rId5"/>
  </p:sldMasterIdLst>
  <p:notesMasterIdLst>
    <p:notesMasterId r:id="rId59"/>
  </p:notesMasterIdLst>
  <p:sldIdLst>
    <p:sldId id="256" r:id="rId6"/>
    <p:sldId id="257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51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00" r:id="rId58"/>
  </p:sldIdLst>
  <p:sldSz cx="12192000" cy="6858000"/>
  <p:notesSz cx="6858000" cy="9144000"/>
  <p:embeddedFontLst>
    <p:embeddedFont>
      <p:font typeface="Aharoni" panose="02010803020104030203" pitchFamily="2" charset="-79"/>
      <p:bold r:id="rId60"/>
    </p:embeddedFont>
    <p:embeddedFont>
      <p:font typeface="Barlow" panose="00000500000000000000" pitchFamily="2" charset="0"/>
      <p:regular r:id="rId61"/>
      <p:bold r:id="rId62"/>
      <p:italic r:id="rId63"/>
      <p:boldItalic r:id="rId64"/>
    </p:embeddedFont>
    <p:embeddedFont>
      <p:font typeface="Barlow Medium" panose="00000600000000000000" pitchFamily="2" charset="0"/>
      <p:regular r:id="rId65"/>
      <p:bold r:id="rId66"/>
      <p:italic r:id="rId67"/>
      <p:boldItalic r:id="rId68"/>
    </p:embeddedFont>
    <p:embeddedFont>
      <p:font typeface="Barlow SemiBold" panose="00000700000000000000" pitchFamily="2" charset="0"/>
      <p:regular r:id="rId69"/>
      <p:bold r:id="rId70"/>
      <p:italic r:id="rId71"/>
      <p:bold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Rockwell" panose="02060603020205020403" pitchFamily="18" charset="0"/>
      <p:regular r:id="rId77"/>
      <p:bold r:id="rId78"/>
      <p:italic r:id="rId79"/>
      <p:bold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1" roundtripDataSignature="AMtx7mj+hfxx+D6A+9+NrZMRgNfcGw91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54"/>
  </p:normalViewPr>
  <p:slideViewPr>
    <p:cSldViewPr snapToGrid="0" snapToObjects="1">
      <p:cViewPr varScale="1">
        <p:scale>
          <a:sx n="109" d="100"/>
          <a:sy n="109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84" Type="http://schemas.openxmlformats.org/officeDocument/2006/relationships/theme" Target="theme/theme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font" Target="fonts/font15.fntdata"/><Relationship Id="rId79" Type="http://schemas.openxmlformats.org/officeDocument/2006/relationships/font" Target="fonts/font20.fntdata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3.fntdata"/><Relationship Id="rId80" Type="http://schemas.openxmlformats.org/officeDocument/2006/relationships/font" Target="fonts/font21.fntdata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17.fntdata"/><Relationship Id="rId7" Type="http://schemas.openxmlformats.org/officeDocument/2006/relationships/slide" Target="slides/slide2.xml"/><Relationship Id="rId71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font" Target="fonts/font7.fntdata"/><Relationship Id="rId61" Type="http://schemas.openxmlformats.org/officeDocument/2006/relationships/font" Target="fonts/font2.fntdata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Enseñar el backlog de </a:t>
            </a:r>
            <a:endParaRPr/>
          </a:p>
        </p:txBody>
      </p:sp>
      <p:sp>
        <p:nvSpPr>
          <p:cNvPr id="700" name="Google Shape;700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ar - Azul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7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6000"/>
              <a:buFont typeface="Barlow SemiBold"/>
              <a:buNone/>
              <a:defRPr sz="6000"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47"/>
          <p:cNvSpPr/>
          <p:nvPr/>
        </p:nvSpPr>
        <p:spPr>
          <a:xfrm flipH="1">
            <a:off x="-26753" y="4051497"/>
            <a:ext cx="12247056" cy="2829868"/>
          </a:xfrm>
          <a:custGeom>
            <a:avLst/>
            <a:gdLst/>
            <a:ahLst/>
            <a:cxnLst/>
            <a:rect l="l" t="t" r="r" b="b"/>
            <a:pathLst>
              <a:path w="12247056" h="2829868" extrusionOk="0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107" y="92498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Título y Contenido - 2 Columnas" type="twoObj">
  <p:cSld name="TWO_OBJECT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  <a:defRPr>
                <a:solidFill>
                  <a:srgbClr val="EE9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7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79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9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Título y Contenido - 2 Subtítulos" type="twoTxTwoObj">
  <p:cSld name="TWO_OBJECTS_WITH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  <a:defRPr>
                <a:solidFill>
                  <a:srgbClr val="EE9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8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801C"/>
              </a:buClr>
              <a:buSzPts val="2400"/>
              <a:buNone/>
              <a:defRPr sz="2400" b="1">
                <a:solidFill>
                  <a:srgbClr val="CE801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8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8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801C"/>
              </a:buClr>
              <a:buSzPts val="2400"/>
              <a:buNone/>
              <a:defRPr sz="2400" b="1">
                <a:solidFill>
                  <a:srgbClr val="CE801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8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80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0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Título, Contenido y Fotografía">
  <p:cSld name="Sección Anaranjada: Título, Contenido y Fotografía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1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  <a:defRPr>
                <a:solidFill>
                  <a:srgbClr val="EE9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81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Título" type="titleOnly">
  <p:cSld name="TITLE_ONLY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  <a:defRPr>
                <a:solidFill>
                  <a:srgbClr val="EE9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82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2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Fotografía Completa">
  <p:cSld name="Sección Anaranjada: Fotografía Complet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3"/>
          <p:cNvSpPr>
            <a:spLocks noGrp="1"/>
          </p:cNvSpPr>
          <p:nvPr>
            <p:ph type="pic" idx="2"/>
          </p:nvPr>
        </p:nvSpPr>
        <p:spPr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83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3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Separador">
  <p:cSld name="Sección Rojo Vivo: Separador">
    <p:bg>
      <p:bgPr>
        <a:solidFill>
          <a:srgbClr val="CE214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5"/>
          <p:cNvSpPr>
            <a:spLocks noGrp="1"/>
          </p:cNvSpPr>
          <p:nvPr>
            <p:ph type="pic" idx="2"/>
          </p:nvPr>
        </p:nvSpPr>
        <p:spPr>
          <a:xfrm>
            <a:off x="7196547" y="-19585"/>
            <a:ext cx="5013871" cy="6893644"/>
          </a:xfrm>
          <a:prstGeom prst="rect">
            <a:avLst/>
          </a:pr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85"/>
          <p:cNvSpPr txBox="1"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5"/>
          <p:cNvSpPr txBox="1"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1" name="Google Shape;231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234" y="290065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Título y Contenido">
  <p:cSld name="Sección Rojo Vivo: Título y Contenido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2142"/>
              </a:buClr>
              <a:buSzPts val="4400"/>
              <a:buFont typeface="Barlow SemiBold"/>
              <a:buNone/>
              <a:defRPr>
                <a:solidFill>
                  <a:srgbClr val="CE214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86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6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Título y Contenido - 2 Columnas" type="twoObj">
  <p:cSld name="TWO_OBJEC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2142"/>
              </a:buClr>
              <a:buSzPts val="4400"/>
              <a:buFont typeface="Barlow SemiBold"/>
              <a:buNone/>
              <a:defRPr>
                <a:solidFill>
                  <a:srgbClr val="CE214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8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87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7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Título y Contenido - 2 Subtítulos" type="twoTxTwoObj">
  <p:cSld name="TWO_OBJECTS_WITH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2142"/>
              </a:buClr>
              <a:buSzPts val="4400"/>
              <a:buFont typeface="Barlow SemiBold"/>
              <a:buNone/>
              <a:defRPr>
                <a:solidFill>
                  <a:srgbClr val="CE214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8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1C38"/>
              </a:buClr>
              <a:buSzPts val="2400"/>
              <a:buNone/>
              <a:defRPr sz="2400" b="1">
                <a:solidFill>
                  <a:srgbClr val="B41C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6" name="Google Shape;246;p8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8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1C38"/>
              </a:buClr>
              <a:buSzPts val="2400"/>
              <a:buNone/>
              <a:defRPr sz="2400" b="1">
                <a:solidFill>
                  <a:srgbClr val="B41C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8" name="Google Shape;248;p8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88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8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Título, Contenido y Fotografía">
  <p:cSld name="Sección Rojo Vivo: Título, Contenido y Fotografía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9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2142"/>
              </a:buClr>
              <a:buSzPts val="4400"/>
              <a:buFont typeface="Barlow SemiBold"/>
              <a:buNone/>
              <a:defRPr>
                <a:solidFill>
                  <a:srgbClr val="CE214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89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Contenido y Fotografía">
  <p:cSld name="Título, Contenido y Fotografí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8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8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8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Título" type="titleOnly">
  <p:cSld name="TITLE_ONL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1C38"/>
              </a:buClr>
              <a:buSzPts val="4400"/>
              <a:buFont typeface="Barlow SemiBold"/>
              <a:buNone/>
              <a:defRPr>
                <a:solidFill>
                  <a:srgbClr val="B41C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90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0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Fotografía Completa">
  <p:cSld name="Sección Rojo Vivo: Fotografía Completa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1"/>
          <p:cNvSpPr>
            <a:spLocks noGrp="1"/>
          </p:cNvSpPr>
          <p:nvPr>
            <p:ph type="pic" idx="2"/>
          </p:nvPr>
        </p:nvSpPr>
        <p:spPr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91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1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423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822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430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764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4891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09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14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54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/>
          <p:nvPr/>
        </p:nvSpPr>
        <p:spPr>
          <a:xfrm>
            <a:off x="-61437" y="-41952"/>
            <a:ext cx="12298576" cy="6123875"/>
          </a:xfrm>
          <a:custGeom>
            <a:avLst/>
            <a:gdLst/>
            <a:ahLst/>
            <a:cxnLst/>
            <a:rect l="l" t="t" r="r" b="b"/>
            <a:pathLst>
              <a:path w="12298576" h="6123875" extrusionOk="0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8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arlow SemiBold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8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0" i="0">
                <a:solidFill>
                  <a:srgbClr val="4279BB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8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  <a:defRPr sz="2000" b="1" i="0">
                <a:solidFill>
                  <a:srgbClr val="4279BB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8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315" y="56983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299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732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951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255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09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>
  <p:cSld name="Título y Conteni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9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9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 - 2 Columna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0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0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 - 2 Subtítulo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1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1">
                <a:solidFill>
                  <a:srgbClr val="4279B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1">
                <a:solidFill>
                  <a:srgbClr val="4279B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1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8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Separador">
  <p:cSld name="Sección Anaranjada: Separador">
    <p:bg>
      <p:bgPr>
        <a:solidFill>
          <a:srgbClr val="EE912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7"/>
          <p:cNvSpPr>
            <a:spLocks noGrp="1"/>
          </p:cNvSpPr>
          <p:nvPr>
            <p:ph type="pic" idx="2"/>
          </p:nvPr>
        </p:nvSpPr>
        <p:spPr>
          <a:xfrm>
            <a:off x="7196547" y="-19585"/>
            <a:ext cx="5013871" cy="6893644"/>
          </a:xfrm>
          <a:prstGeom prst="rect">
            <a:avLst/>
          </a:pr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77"/>
          <p:cNvSpPr txBox="1"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77"/>
          <p:cNvSpPr txBox="1"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8" name="Google Shape;188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234" y="290065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Título y Contenido">
  <p:cSld name="Sección Anaranjada: Título y Contenid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  <a:defRPr>
                <a:solidFill>
                  <a:srgbClr val="EE9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78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8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1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4029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2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hyperlink" Target="https://www.youtube.com/watch?v=9NWbQlRcdh0" TargetMode="External"/><Relationship Id="rId7" Type="http://schemas.openxmlformats.org/officeDocument/2006/relationships/image" Target="../media/image14.png"/><Relationship Id="rId12" Type="http://schemas.openxmlformats.org/officeDocument/2006/relationships/hyperlink" Target="https://www.youtube.com/watch?v=pSguy2FuC2c" TargetMode="External"/><Relationship Id="rId17" Type="http://schemas.openxmlformats.org/officeDocument/2006/relationships/slide" Target="slide2.xml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11" Type="http://schemas.openxmlformats.org/officeDocument/2006/relationships/hyperlink" Target="https://www.youtube.com/watch?v=InXAS_zRvqQ" TargetMode="External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hyperlink" Target="https://www.youtube.com/watch?v=er9gntPjTJU" TargetMode="External"/><Relationship Id="rId4" Type="http://schemas.openxmlformats.org/officeDocument/2006/relationships/hyperlink" Target="https://confluence.corp.redbac.com/pages/viewpage.action?pageId=90274619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hyperlink" Target="https://www.youtube.com/watch?v=kn8Xc_k7eqU&amp;t=45s" TargetMode="External"/><Relationship Id="rId15" Type="http://schemas.openxmlformats.org/officeDocument/2006/relationships/image" Target="../media/image43.png"/><Relationship Id="rId10" Type="http://schemas.openxmlformats.org/officeDocument/2006/relationships/package" Target="../embeddings/Microsoft_Word_Document.docx"/><Relationship Id="rId4" Type="http://schemas.openxmlformats.org/officeDocument/2006/relationships/image" Target="../media/image36.png"/><Relationship Id="rId9" Type="http://schemas.openxmlformats.org/officeDocument/2006/relationships/hyperlink" Target="https://www.youtube.com/watch?v=5ddT0ukzEBs" TargetMode="External"/><Relationship Id="rId14" Type="http://schemas.openxmlformats.org/officeDocument/2006/relationships/package" Target="../embeddings/Microsoft_Excel_Worksheet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2HKzohWTBM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"/>
          <p:cNvSpPr txBox="1">
            <a:spLocks noGrp="1"/>
          </p:cNvSpPr>
          <p:nvPr>
            <p:ph type="title"/>
          </p:nvPr>
        </p:nvSpPr>
        <p:spPr>
          <a:xfrm>
            <a:off x="360485" y="1283677"/>
            <a:ext cx="10986965" cy="181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Barlow SemiBold"/>
              <a:buNone/>
            </a:pPr>
            <a:r>
              <a:rPr lang="es-CR" sz="3600" dirty="0">
                <a:solidFill>
                  <a:srgbClr val="000000"/>
                </a:solidFill>
              </a:rPr>
              <a:t>Áreas de conocimiento para la AP II metodologías ágiles y </a:t>
            </a:r>
            <a:r>
              <a:rPr lang="es-CR" sz="4000" dirty="0">
                <a:solidFill>
                  <a:srgbClr val="000000"/>
                </a:solidFill>
              </a:rPr>
              <a:t>preparación para la certificación </a:t>
            </a:r>
            <a:r>
              <a:rPr lang="es-CR" sz="4000" dirty="0" err="1">
                <a:solidFill>
                  <a:srgbClr val="000000"/>
                </a:solidFill>
              </a:rPr>
              <a:t>Scrum</a:t>
            </a:r>
            <a:r>
              <a:rPr lang="es-CR" sz="4000" dirty="0">
                <a:solidFill>
                  <a:srgbClr val="000000"/>
                </a:solidFill>
              </a:rPr>
              <a:t> Master  - Semana 2</a:t>
            </a:r>
            <a:endParaRPr sz="4000" dirty="0"/>
          </a:p>
        </p:txBody>
      </p:sp>
      <p:sp>
        <p:nvSpPr>
          <p:cNvPr id="269" name="Google Shape;269;p1"/>
          <p:cNvSpPr txBox="1">
            <a:spLocks noGrp="1"/>
          </p:cNvSpPr>
          <p:nvPr>
            <p:ph type="body" idx="1"/>
          </p:nvPr>
        </p:nvSpPr>
        <p:spPr>
          <a:xfrm>
            <a:off x="831850" y="3122169"/>
            <a:ext cx="10515600" cy="640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s-CR" dirty="0"/>
              <a:t>Universidad para la Cooperación Internacional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1524000" y="0"/>
            <a:ext cx="9171095" cy="152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1512919" y="5283201"/>
            <a:ext cx="9182176" cy="16163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2919" y="1302328"/>
            <a:ext cx="9182176" cy="4304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0" y="0"/>
            <a:ext cx="7539505" cy="6857542"/>
          </a:xfrm>
          <a:custGeom>
            <a:avLst/>
            <a:gdLst/>
            <a:ahLst/>
            <a:cxnLst/>
            <a:rect l="l" t="t" r="r" b="b"/>
            <a:pathLst>
              <a:path w="7539505" h="6857542" extrusionOk="0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p16"/>
          <p:cNvGrpSpPr/>
          <p:nvPr/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291" name="Google Shape;291;p16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16"/>
          <p:cNvSpPr txBox="1"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Manifiesto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"/>
          <p:cNvSpPr/>
          <p:nvPr/>
        </p:nvSpPr>
        <p:spPr>
          <a:xfrm>
            <a:off x="2783632" y="1988840"/>
            <a:ext cx="2808312" cy="72008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Individuos e interacciones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17"/>
          <p:cNvSpPr/>
          <p:nvPr/>
        </p:nvSpPr>
        <p:spPr>
          <a:xfrm>
            <a:off x="2783632" y="2780928"/>
            <a:ext cx="2808312" cy="72008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Software funcionando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2783632" y="3573016"/>
            <a:ext cx="2808312" cy="72008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Colaboración con el cliente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2783632" y="4365104"/>
            <a:ext cx="2808312" cy="72008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Respuesta ante el cambio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6168008" y="1988840"/>
            <a:ext cx="2808312" cy="7200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sobre procesos y herramientas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6168008" y="2780928"/>
            <a:ext cx="2808312" cy="7200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sobre documentación extensiva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6168008" y="3573016"/>
            <a:ext cx="2808312" cy="7200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sobre negociación contractual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6168008" y="4365104"/>
            <a:ext cx="2808312" cy="7200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sobre seguir un plan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17"/>
          <p:cNvSpPr txBox="1">
            <a:spLocks noGrp="1"/>
          </p:cNvSpPr>
          <p:nvPr>
            <p:ph type="title"/>
          </p:nvPr>
        </p:nvSpPr>
        <p:spPr>
          <a:xfrm>
            <a:off x="741484" y="8876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Manifiesto</a:t>
            </a:r>
            <a:r>
              <a:rPr lang="en-US" dirty="0"/>
              <a:t> </a:t>
            </a:r>
            <a:r>
              <a:rPr lang="en-US" dirty="0" err="1"/>
              <a:t>ágil</a:t>
            </a:r>
            <a:endParaRPr dirty="0"/>
          </a:p>
        </p:txBody>
      </p:sp>
      <p:sp>
        <p:nvSpPr>
          <p:cNvPr id="307" name="Google Shape;307;p17"/>
          <p:cNvSpPr txBox="1"/>
          <p:nvPr/>
        </p:nvSpPr>
        <p:spPr>
          <a:xfrm>
            <a:off x="3215680" y="5661248"/>
            <a:ext cx="5328592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Aunque valoramos los elementos de la derecha, valoramos más los de la izquierda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1524000" y="264819"/>
            <a:ext cx="9144000" cy="9573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Manifesto Ágil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/>
          <p:nvPr/>
        </p:nvSpPr>
        <p:spPr>
          <a:xfrm>
            <a:off x="0" y="0"/>
            <a:ext cx="7539505" cy="6857542"/>
          </a:xfrm>
          <a:custGeom>
            <a:avLst/>
            <a:gdLst/>
            <a:ahLst/>
            <a:cxnLst/>
            <a:rect l="l" t="t" r="r" b="b"/>
            <a:pathLst>
              <a:path w="7539505" h="6857542" extrusionOk="0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19"/>
          <p:cNvGrpSpPr/>
          <p:nvPr/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321" name="Google Shape;321;p19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19"/>
          <p:cNvSpPr txBox="1"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Ceremonias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28;p20">
            <a:extLst>
              <a:ext uri="{FF2B5EF4-FFF2-40B4-BE49-F238E27FC236}">
                <a16:creationId xmlns:a16="http://schemas.microsoft.com/office/drawing/2014/main" id="{B3039CDC-4A0E-E140-9648-2CEBF647B4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6846" y="5336566"/>
            <a:ext cx="828675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29;p20">
            <a:extLst>
              <a:ext uri="{FF2B5EF4-FFF2-40B4-BE49-F238E27FC236}">
                <a16:creationId xmlns:a16="http://schemas.microsoft.com/office/drawing/2014/main" id="{BFD30349-9995-434B-9269-618906A21CDC}"/>
              </a:ext>
            </a:extLst>
          </p:cNvPr>
          <p:cNvSpPr txBox="1">
            <a:spLocks/>
          </p:cNvSpPr>
          <p:nvPr/>
        </p:nvSpPr>
        <p:spPr>
          <a:xfrm>
            <a:off x="504978" y="246589"/>
            <a:ext cx="11285969" cy="3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Ceremonias de Scrum</a:t>
            </a:r>
          </a:p>
        </p:txBody>
      </p:sp>
      <p:cxnSp>
        <p:nvCxnSpPr>
          <p:cNvPr id="6" name="Google Shape;330;p20">
            <a:extLst>
              <a:ext uri="{FF2B5EF4-FFF2-40B4-BE49-F238E27FC236}">
                <a16:creationId xmlns:a16="http://schemas.microsoft.com/office/drawing/2014/main" id="{D9D0DB9D-E8E5-1842-8673-45452C59FD7F}"/>
              </a:ext>
            </a:extLst>
          </p:cNvPr>
          <p:cNvCxnSpPr/>
          <p:nvPr/>
        </p:nvCxnSpPr>
        <p:spPr>
          <a:xfrm>
            <a:off x="2555248" y="2140359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oogle Shape;331;p20">
            <a:extLst>
              <a:ext uri="{FF2B5EF4-FFF2-40B4-BE49-F238E27FC236}">
                <a16:creationId xmlns:a16="http://schemas.microsoft.com/office/drawing/2014/main" id="{A5D08A76-5023-8C4B-A195-65323DC194CE}"/>
              </a:ext>
            </a:extLst>
          </p:cNvPr>
          <p:cNvGrpSpPr/>
          <p:nvPr/>
        </p:nvGrpSpPr>
        <p:grpSpPr>
          <a:xfrm>
            <a:off x="2349071" y="2010331"/>
            <a:ext cx="251670" cy="260059"/>
            <a:chOff x="1031846" y="3338818"/>
            <a:chExt cx="251670" cy="260059"/>
          </a:xfrm>
        </p:grpSpPr>
        <p:sp>
          <p:nvSpPr>
            <p:cNvPr id="8" name="Google Shape;332;p20">
              <a:extLst>
                <a:ext uri="{FF2B5EF4-FFF2-40B4-BE49-F238E27FC236}">
                  <a16:creationId xmlns:a16="http://schemas.microsoft.com/office/drawing/2014/main" id="{0972D6E3-190C-8E46-9EE4-F73CCAA236D0}"/>
                </a:ext>
              </a:extLst>
            </p:cNvPr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33;p20">
              <a:extLst>
                <a:ext uri="{FF2B5EF4-FFF2-40B4-BE49-F238E27FC236}">
                  <a16:creationId xmlns:a16="http://schemas.microsoft.com/office/drawing/2014/main" id="{D142B37C-FDCB-EB46-978E-F440732909B6}"/>
                </a:ext>
              </a:extLst>
            </p:cNvPr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" name="Google Shape;334;p20">
            <a:extLst>
              <a:ext uri="{FF2B5EF4-FFF2-40B4-BE49-F238E27FC236}">
                <a16:creationId xmlns:a16="http://schemas.microsoft.com/office/drawing/2014/main" id="{B2F74F84-0B08-544C-9198-4395C98F38AE}"/>
              </a:ext>
            </a:extLst>
          </p:cNvPr>
          <p:cNvCxnSpPr/>
          <p:nvPr/>
        </p:nvCxnSpPr>
        <p:spPr>
          <a:xfrm>
            <a:off x="4536885" y="2134974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" name="Google Shape;335;p20">
            <a:extLst>
              <a:ext uri="{FF2B5EF4-FFF2-40B4-BE49-F238E27FC236}">
                <a16:creationId xmlns:a16="http://schemas.microsoft.com/office/drawing/2014/main" id="{2C52B1C1-6D39-BD4D-B82E-8867A2DF998A}"/>
              </a:ext>
            </a:extLst>
          </p:cNvPr>
          <p:cNvGrpSpPr/>
          <p:nvPr/>
        </p:nvGrpSpPr>
        <p:grpSpPr>
          <a:xfrm>
            <a:off x="4330708" y="2004946"/>
            <a:ext cx="251670" cy="260059"/>
            <a:chOff x="1031846" y="3338818"/>
            <a:chExt cx="251670" cy="260059"/>
          </a:xfrm>
        </p:grpSpPr>
        <p:sp>
          <p:nvSpPr>
            <p:cNvPr id="12" name="Google Shape;336;p20">
              <a:extLst>
                <a:ext uri="{FF2B5EF4-FFF2-40B4-BE49-F238E27FC236}">
                  <a16:creationId xmlns:a16="http://schemas.microsoft.com/office/drawing/2014/main" id="{FE850FE4-F2E6-424C-BAC4-E145D05C6194}"/>
                </a:ext>
              </a:extLst>
            </p:cNvPr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37;p20">
              <a:extLst>
                <a:ext uri="{FF2B5EF4-FFF2-40B4-BE49-F238E27FC236}">
                  <a16:creationId xmlns:a16="http://schemas.microsoft.com/office/drawing/2014/main" id="{F786DEFF-3310-0D41-8804-DDF6E4745232}"/>
                </a:ext>
              </a:extLst>
            </p:cNvPr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" name="Google Shape;338;p20">
            <a:extLst>
              <a:ext uri="{FF2B5EF4-FFF2-40B4-BE49-F238E27FC236}">
                <a16:creationId xmlns:a16="http://schemas.microsoft.com/office/drawing/2014/main" id="{6E708189-035F-B74B-BC4D-76FA3D8F3CE5}"/>
              </a:ext>
            </a:extLst>
          </p:cNvPr>
          <p:cNvCxnSpPr/>
          <p:nvPr/>
        </p:nvCxnSpPr>
        <p:spPr>
          <a:xfrm>
            <a:off x="6540926" y="2134974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" name="Google Shape;339;p20">
            <a:extLst>
              <a:ext uri="{FF2B5EF4-FFF2-40B4-BE49-F238E27FC236}">
                <a16:creationId xmlns:a16="http://schemas.microsoft.com/office/drawing/2014/main" id="{92129780-8B60-9440-A110-E5809C53B214}"/>
              </a:ext>
            </a:extLst>
          </p:cNvPr>
          <p:cNvGrpSpPr/>
          <p:nvPr/>
        </p:nvGrpSpPr>
        <p:grpSpPr>
          <a:xfrm>
            <a:off x="6312345" y="2004946"/>
            <a:ext cx="251670" cy="260059"/>
            <a:chOff x="1031846" y="3338818"/>
            <a:chExt cx="251670" cy="260059"/>
          </a:xfrm>
        </p:grpSpPr>
        <p:sp>
          <p:nvSpPr>
            <p:cNvPr id="16" name="Google Shape;340;p20">
              <a:extLst>
                <a:ext uri="{FF2B5EF4-FFF2-40B4-BE49-F238E27FC236}">
                  <a16:creationId xmlns:a16="http://schemas.microsoft.com/office/drawing/2014/main" id="{700CE432-29F0-294B-98E6-0FF406DFBE29}"/>
                </a:ext>
              </a:extLst>
            </p:cNvPr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41;p20">
              <a:extLst>
                <a:ext uri="{FF2B5EF4-FFF2-40B4-BE49-F238E27FC236}">
                  <a16:creationId xmlns:a16="http://schemas.microsoft.com/office/drawing/2014/main" id="{342290A0-5F17-DC45-92E9-F7B2100CA3ED}"/>
                </a:ext>
              </a:extLst>
            </p:cNvPr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342;p20">
            <a:extLst>
              <a:ext uri="{FF2B5EF4-FFF2-40B4-BE49-F238E27FC236}">
                <a16:creationId xmlns:a16="http://schemas.microsoft.com/office/drawing/2014/main" id="{7533CB20-B785-2845-9361-021346F4F78C}"/>
              </a:ext>
            </a:extLst>
          </p:cNvPr>
          <p:cNvGrpSpPr/>
          <p:nvPr/>
        </p:nvGrpSpPr>
        <p:grpSpPr>
          <a:xfrm>
            <a:off x="8316386" y="2004946"/>
            <a:ext cx="251670" cy="260059"/>
            <a:chOff x="1031846" y="3338818"/>
            <a:chExt cx="251670" cy="260059"/>
          </a:xfrm>
        </p:grpSpPr>
        <p:sp>
          <p:nvSpPr>
            <p:cNvPr id="19" name="Google Shape;343;p20">
              <a:extLst>
                <a:ext uri="{FF2B5EF4-FFF2-40B4-BE49-F238E27FC236}">
                  <a16:creationId xmlns:a16="http://schemas.microsoft.com/office/drawing/2014/main" id="{87401C00-9717-4E4B-9D81-97CFA7AE3703}"/>
                </a:ext>
              </a:extLst>
            </p:cNvPr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4;p20">
              <a:extLst>
                <a:ext uri="{FF2B5EF4-FFF2-40B4-BE49-F238E27FC236}">
                  <a16:creationId xmlns:a16="http://schemas.microsoft.com/office/drawing/2014/main" id="{E28DAF7B-F357-5146-B28D-B750932E374D}"/>
                </a:ext>
              </a:extLst>
            </p:cNvPr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45;p20">
            <a:extLst>
              <a:ext uri="{FF2B5EF4-FFF2-40B4-BE49-F238E27FC236}">
                <a16:creationId xmlns:a16="http://schemas.microsoft.com/office/drawing/2014/main" id="{4166CAB4-19E2-144E-8881-6885FD54CAB8}"/>
              </a:ext>
            </a:extLst>
          </p:cNvPr>
          <p:cNvGrpSpPr/>
          <p:nvPr/>
        </p:nvGrpSpPr>
        <p:grpSpPr>
          <a:xfrm>
            <a:off x="1834889" y="515499"/>
            <a:ext cx="1249554" cy="1255659"/>
            <a:chOff x="220484" y="2537406"/>
            <a:chExt cx="1249554" cy="1255659"/>
          </a:xfrm>
        </p:grpSpPr>
        <p:sp>
          <p:nvSpPr>
            <p:cNvPr id="22" name="Google Shape;346;p20">
              <a:extLst>
                <a:ext uri="{FF2B5EF4-FFF2-40B4-BE49-F238E27FC236}">
                  <a16:creationId xmlns:a16="http://schemas.microsoft.com/office/drawing/2014/main" id="{18D9AC77-692B-084C-AC44-299284F93C80}"/>
                </a:ext>
              </a:extLst>
            </p:cNvPr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47;p20">
              <a:extLst>
                <a:ext uri="{FF2B5EF4-FFF2-40B4-BE49-F238E27FC236}">
                  <a16:creationId xmlns:a16="http://schemas.microsoft.com/office/drawing/2014/main" id="{FA8E8C3A-9BAD-AC4D-B5B4-55415E58291A}"/>
                </a:ext>
              </a:extLst>
            </p:cNvPr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348;p20">
            <a:extLst>
              <a:ext uri="{FF2B5EF4-FFF2-40B4-BE49-F238E27FC236}">
                <a16:creationId xmlns:a16="http://schemas.microsoft.com/office/drawing/2014/main" id="{0CF84B5A-60EA-0D47-850E-3398E3A1EE96}"/>
              </a:ext>
            </a:extLst>
          </p:cNvPr>
          <p:cNvGrpSpPr/>
          <p:nvPr/>
        </p:nvGrpSpPr>
        <p:grpSpPr>
          <a:xfrm>
            <a:off x="3831766" y="540829"/>
            <a:ext cx="1249554" cy="1255659"/>
            <a:chOff x="220484" y="2537406"/>
            <a:chExt cx="1249554" cy="1255659"/>
          </a:xfrm>
        </p:grpSpPr>
        <p:sp>
          <p:nvSpPr>
            <p:cNvPr id="25" name="Google Shape;349;p20">
              <a:extLst>
                <a:ext uri="{FF2B5EF4-FFF2-40B4-BE49-F238E27FC236}">
                  <a16:creationId xmlns:a16="http://schemas.microsoft.com/office/drawing/2014/main" id="{4D6C980E-6B2E-D842-BC29-68D68CEA8987}"/>
                </a:ext>
              </a:extLst>
            </p:cNvPr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50;p20">
              <a:extLst>
                <a:ext uri="{FF2B5EF4-FFF2-40B4-BE49-F238E27FC236}">
                  <a16:creationId xmlns:a16="http://schemas.microsoft.com/office/drawing/2014/main" id="{FD5ADDE3-60CF-D043-A29B-91DD7F730C54}"/>
                </a:ext>
              </a:extLst>
            </p:cNvPr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351;p20">
            <a:extLst>
              <a:ext uri="{FF2B5EF4-FFF2-40B4-BE49-F238E27FC236}">
                <a16:creationId xmlns:a16="http://schemas.microsoft.com/office/drawing/2014/main" id="{DA412EFA-F0DB-E241-93B6-2673609B1DA1}"/>
              </a:ext>
            </a:extLst>
          </p:cNvPr>
          <p:cNvGrpSpPr/>
          <p:nvPr/>
        </p:nvGrpSpPr>
        <p:grpSpPr>
          <a:xfrm>
            <a:off x="5813403" y="540829"/>
            <a:ext cx="1249554" cy="1255659"/>
            <a:chOff x="220484" y="2537406"/>
            <a:chExt cx="1249554" cy="1255659"/>
          </a:xfrm>
        </p:grpSpPr>
        <p:sp>
          <p:nvSpPr>
            <p:cNvPr id="28" name="Google Shape;352;p20">
              <a:extLst>
                <a:ext uri="{FF2B5EF4-FFF2-40B4-BE49-F238E27FC236}">
                  <a16:creationId xmlns:a16="http://schemas.microsoft.com/office/drawing/2014/main" id="{2074867B-5E6A-0541-8079-E6F4CA759A27}"/>
                </a:ext>
              </a:extLst>
            </p:cNvPr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53;p20">
              <a:extLst>
                <a:ext uri="{FF2B5EF4-FFF2-40B4-BE49-F238E27FC236}">
                  <a16:creationId xmlns:a16="http://schemas.microsoft.com/office/drawing/2014/main" id="{C57AB3AC-5183-574A-BE5F-4861CCB31DC7}"/>
                </a:ext>
              </a:extLst>
            </p:cNvPr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54;p20">
            <a:extLst>
              <a:ext uri="{FF2B5EF4-FFF2-40B4-BE49-F238E27FC236}">
                <a16:creationId xmlns:a16="http://schemas.microsoft.com/office/drawing/2014/main" id="{9C0792A3-808C-C84F-BDFB-B82D5367A524}"/>
              </a:ext>
            </a:extLst>
          </p:cNvPr>
          <p:cNvGrpSpPr/>
          <p:nvPr/>
        </p:nvGrpSpPr>
        <p:grpSpPr>
          <a:xfrm>
            <a:off x="7817444" y="540829"/>
            <a:ext cx="1249554" cy="1255659"/>
            <a:chOff x="220484" y="2537406"/>
            <a:chExt cx="1249554" cy="1255659"/>
          </a:xfrm>
        </p:grpSpPr>
        <p:sp>
          <p:nvSpPr>
            <p:cNvPr id="31" name="Google Shape;355;p20">
              <a:extLst>
                <a:ext uri="{FF2B5EF4-FFF2-40B4-BE49-F238E27FC236}">
                  <a16:creationId xmlns:a16="http://schemas.microsoft.com/office/drawing/2014/main" id="{0155085B-D3AB-2E4F-8675-E055A15098BF}"/>
                </a:ext>
              </a:extLst>
            </p:cNvPr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56;p20">
              <a:extLst>
                <a:ext uri="{FF2B5EF4-FFF2-40B4-BE49-F238E27FC236}">
                  <a16:creationId xmlns:a16="http://schemas.microsoft.com/office/drawing/2014/main" id="{45CDF46D-FE8A-2C45-8185-D8E58175DD0A}"/>
                </a:ext>
              </a:extLst>
            </p:cNvPr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57;p20">
            <a:extLst>
              <a:ext uri="{FF2B5EF4-FFF2-40B4-BE49-F238E27FC236}">
                <a16:creationId xmlns:a16="http://schemas.microsoft.com/office/drawing/2014/main" id="{C24B4122-FA1E-1446-906B-F3F20A006D8D}"/>
              </a:ext>
            </a:extLst>
          </p:cNvPr>
          <p:cNvSpPr txBox="1"/>
          <p:nvPr/>
        </p:nvSpPr>
        <p:spPr>
          <a:xfrm>
            <a:off x="1644076" y="2364258"/>
            <a:ext cx="17831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SPRINT PLANNING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58;p20">
            <a:extLst>
              <a:ext uri="{FF2B5EF4-FFF2-40B4-BE49-F238E27FC236}">
                <a16:creationId xmlns:a16="http://schemas.microsoft.com/office/drawing/2014/main" id="{8D954500-685F-CC45-862B-05564AC1AC5B}"/>
              </a:ext>
            </a:extLst>
          </p:cNvPr>
          <p:cNvSpPr txBox="1"/>
          <p:nvPr/>
        </p:nvSpPr>
        <p:spPr>
          <a:xfrm>
            <a:off x="1623332" y="2733459"/>
            <a:ext cx="1661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hacer en un sprint planning https://www.youtube.com/watch?v=9NWbQlRcdh0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Concepto https://confluence.corp.redbac.com/pages/viewpage.action?pageId=90274619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9;p20">
            <a:extLst>
              <a:ext uri="{FF2B5EF4-FFF2-40B4-BE49-F238E27FC236}">
                <a16:creationId xmlns:a16="http://schemas.microsoft.com/office/drawing/2014/main" id="{C7B529E7-020E-FA4B-BBC3-AE1EFEF86354}"/>
              </a:ext>
            </a:extLst>
          </p:cNvPr>
          <p:cNvSpPr txBox="1"/>
          <p:nvPr/>
        </p:nvSpPr>
        <p:spPr>
          <a:xfrm>
            <a:off x="3831765" y="2380680"/>
            <a:ext cx="13106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Daily Scrum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0;p20">
            <a:extLst>
              <a:ext uri="{FF2B5EF4-FFF2-40B4-BE49-F238E27FC236}">
                <a16:creationId xmlns:a16="http://schemas.microsoft.com/office/drawing/2014/main" id="{119117DF-6E63-4741-8DF3-D44AB2DDFF94}"/>
              </a:ext>
            </a:extLst>
          </p:cNvPr>
          <p:cNvSpPr txBox="1"/>
          <p:nvPr/>
        </p:nvSpPr>
        <p:spPr>
          <a:xfrm>
            <a:off x="7817442" y="2366516"/>
            <a:ext cx="17754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54813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SPRINT REVIEW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54813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61;p20">
            <a:extLst>
              <a:ext uri="{FF2B5EF4-FFF2-40B4-BE49-F238E27FC236}">
                <a16:creationId xmlns:a16="http://schemas.microsoft.com/office/drawing/2014/main" id="{1D2DB5C9-FC10-9D4F-9E22-8FF69FEF61FE}"/>
              </a:ext>
            </a:extLst>
          </p:cNvPr>
          <p:cNvSpPr txBox="1"/>
          <p:nvPr/>
        </p:nvSpPr>
        <p:spPr>
          <a:xfrm>
            <a:off x="5759195" y="2358930"/>
            <a:ext cx="15352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REFINAMIENTO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" name="Google Shape;362;p20">
            <a:extLst>
              <a:ext uri="{FF2B5EF4-FFF2-40B4-BE49-F238E27FC236}">
                <a16:creationId xmlns:a16="http://schemas.microsoft.com/office/drawing/2014/main" id="{BFB30097-A67E-7349-95E7-6D80AFE54352}"/>
              </a:ext>
            </a:extLst>
          </p:cNvPr>
          <p:cNvCxnSpPr/>
          <p:nvPr/>
        </p:nvCxnSpPr>
        <p:spPr>
          <a:xfrm>
            <a:off x="8539111" y="2134974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9" name="Google Shape;363;p20">
            <a:extLst>
              <a:ext uri="{FF2B5EF4-FFF2-40B4-BE49-F238E27FC236}">
                <a16:creationId xmlns:a16="http://schemas.microsoft.com/office/drawing/2014/main" id="{0E8B5CFC-8D04-9B48-A2FD-DD8E2B34FF98}"/>
              </a:ext>
            </a:extLst>
          </p:cNvPr>
          <p:cNvGrpSpPr/>
          <p:nvPr/>
        </p:nvGrpSpPr>
        <p:grpSpPr>
          <a:xfrm>
            <a:off x="10314571" y="2004946"/>
            <a:ext cx="251670" cy="260059"/>
            <a:chOff x="1031846" y="3338818"/>
            <a:chExt cx="251670" cy="260059"/>
          </a:xfrm>
        </p:grpSpPr>
        <p:sp>
          <p:nvSpPr>
            <p:cNvPr id="40" name="Google Shape;364;p20">
              <a:extLst>
                <a:ext uri="{FF2B5EF4-FFF2-40B4-BE49-F238E27FC236}">
                  <a16:creationId xmlns:a16="http://schemas.microsoft.com/office/drawing/2014/main" id="{D2BC818F-A8AD-2843-A055-355B3C75E9FC}"/>
                </a:ext>
              </a:extLst>
            </p:cNvPr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65;p20">
              <a:extLst>
                <a:ext uri="{FF2B5EF4-FFF2-40B4-BE49-F238E27FC236}">
                  <a16:creationId xmlns:a16="http://schemas.microsoft.com/office/drawing/2014/main" id="{2B4043E1-51CE-6547-B9CF-49CB44412584}"/>
                </a:ext>
              </a:extLst>
            </p:cNvPr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366;p20">
            <a:extLst>
              <a:ext uri="{FF2B5EF4-FFF2-40B4-BE49-F238E27FC236}">
                <a16:creationId xmlns:a16="http://schemas.microsoft.com/office/drawing/2014/main" id="{D7930F42-BE32-6E4D-A706-3A3626F8BEDD}"/>
              </a:ext>
            </a:extLst>
          </p:cNvPr>
          <p:cNvGrpSpPr/>
          <p:nvPr/>
        </p:nvGrpSpPr>
        <p:grpSpPr>
          <a:xfrm>
            <a:off x="9815629" y="540829"/>
            <a:ext cx="1249554" cy="1255659"/>
            <a:chOff x="220484" y="2537406"/>
            <a:chExt cx="1249554" cy="1255659"/>
          </a:xfrm>
        </p:grpSpPr>
        <p:sp>
          <p:nvSpPr>
            <p:cNvPr id="43" name="Google Shape;367;p20">
              <a:extLst>
                <a:ext uri="{FF2B5EF4-FFF2-40B4-BE49-F238E27FC236}">
                  <a16:creationId xmlns:a16="http://schemas.microsoft.com/office/drawing/2014/main" id="{D10D501B-FEF7-0543-AEC4-C188C810A50D}"/>
                </a:ext>
              </a:extLst>
            </p:cNvPr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68;p20">
              <a:extLst>
                <a:ext uri="{FF2B5EF4-FFF2-40B4-BE49-F238E27FC236}">
                  <a16:creationId xmlns:a16="http://schemas.microsoft.com/office/drawing/2014/main" id="{7EE62234-96C6-2740-8315-D9AFEF559448}"/>
                </a:ext>
              </a:extLst>
            </p:cNvPr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369;p20">
            <a:extLst>
              <a:ext uri="{FF2B5EF4-FFF2-40B4-BE49-F238E27FC236}">
                <a16:creationId xmlns:a16="http://schemas.microsoft.com/office/drawing/2014/main" id="{CF99E77E-C989-D444-90B8-E98093FEE215}"/>
              </a:ext>
            </a:extLst>
          </p:cNvPr>
          <p:cNvSpPr txBox="1"/>
          <p:nvPr/>
        </p:nvSpPr>
        <p:spPr>
          <a:xfrm>
            <a:off x="9815627" y="2366516"/>
            <a:ext cx="17754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RETROSPECTIVA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370;p20">
            <a:extLst>
              <a:ext uri="{FF2B5EF4-FFF2-40B4-BE49-F238E27FC236}">
                <a16:creationId xmlns:a16="http://schemas.microsoft.com/office/drawing/2014/main" id="{442ECF97-42BF-8748-B8DC-D253ECAD0E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9390" y="1000340"/>
            <a:ext cx="571348" cy="28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371;p20">
            <a:extLst>
              <a:ext uri="{FF2B5EF4-FFF2-40B4-BE49-F238E27FC236}">
                <a16:creationId xmlns:a16="http://schemas.microsoft.com/office/drawing/2014/main" id="{AE46240D-BCB7-BC4C-B4A8-6167572B3A8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0113" y="919930"/>
            <a:ext cx="526212" cy="36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372;p20">
            <a:extLst>
              <a:ext uri="{FF2B5EF4-FFF2-40B4-BE49-F238E27FC236}">
                <a16:creationId xmlns:a16="http://schemas.microsoft.com/office/drawing/2014/main" id="{EC4DF9FD-60B2-4344-8606-E20865DC1DF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1373" y="1005118"/>
            <a:ext cx="523685" cy="29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373;p20">
            <a:extLst>
              <a:ext uri="{FF2B5EF4-FFF2-40B4-BE49-F238E27FC236}">
                <a16:creationId xmlns:a16="http://schemas.microsoft.com/office/drawing/2014/main" id="{DA4AE8A2-6714-5E4A-9580-86331BC8B43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04287" y="973027"/>
            <a:ext cx="466527" cy="33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374;p20">
            <a:extLst>
              <a:ext uri="{FF2B5EF4-FFF2-40B4-BE49-F238E27FC236}">
                <a16:creationId xmlns:a16="http://schemas.microsoft.com/office/drawing/2014/main" id="{B3B4556A-6855-1543-B75C-4B3D1DB3B62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32566" y="983913"/>
            <a:ext cx="596987" cy="31055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375;p20">
            <a:extLst>
              <a:ext uri="{FF2B5EF4-FFF2-40B4-BE49-F238E27FC236}">
                <a16:creationId xmlns:a16="http://schemas.microsoft.com/office/drawing/2014/main" id="{AC116C72-B394-2549-A31F-03F07614575D}"/>
              </a:ext>
            </a:extLst>
          </p:cNvPr>
          <p:cNvSpPr txBox="1"/>
          <p:nvPr/>
        </p:nvSpPr>
        <p:spPr>
          <a:xfrm>
            <a:off x="3625714" y="2732467"/>
            <a:ext cx="1661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hacer en un Stand up meeting https://www.youtube.com/watch?v=er9gntPjTJU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Concepto https://confluence.corp.redbac.com/pages/viewpage.action?pageId=90274619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376;p20">
            <a:extLst>
              <a:ext uri="{FF2B5EF4-FFF2-40B4-BE49-F238E27FC236}">
                <a16:creationId xmlns:a16="http://schemas.microsoft.com/office/drawing/2014/main" id="{F610B0FE-1B53-C94B-8DB1-707EA6B0372D}"/>
              </a:ext>
            </a:extLst>
          </p:cNvPr>
          <p:cNvSpPr txBox="1"/>
          <p:nvPr/>
        </p:nvSpPr>
        <p:spPr>
          <a:xfrm>
            <a:off x="7609733" y="2773823"/>
            <a:ext cx="1661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hacer en un sprint review https://www.youtube.com/watch?v=InXAS_zRvqQ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Concepto https://confluence.corp.redbac.com/pages/viewpage.action?pageId=90274619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377;p20">
            <a:extLst>
              <a:ext uri="{FF2B5EF4-FFF2-40B4-BE49-F238E27FC236}">
                <a16:creationId xmlns:a16="http://schemas.microsoft.com/office/drawing/2014/main" id="{D1536EF0-E8BF-5D4A-B489-D8C6245AF278}"/>
              </a:ext>
            </a:extLst>
          </p:cNvPr>
          <p:cNvSpPr txBox="1"/>
          <p:nvPr/>
        </p:nvSpPr>
        <p:spPr>
          <a:xfrm>
            <a:off x="5607351" y="2773823"/>
            <a:ext cx="1661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hacer en un refinamiento https://www.youtube.com/watch?v=pSguy2FuC2c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Concepto https://confluence.corp.redbac.com/pages/viewpage.action?pageId=90274619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378;p20">
            <a:extLst>
              <a:ext uri="{FF2B5EF4-FFF2-40B4-BE49-F238E27FC236}">
                <a16:creationId xmlns:a16="http://schemas.microsoft.com/office/drawing/2014/main" id="{4DB2359A-0697-AA4C-BEA9-19041CABCF57}"/>
              </a:ext>
            </a:extLst>
          </p:cNvPr>
          <p:cNvSpPr txBox="1"/>
          <p:nvPr/>
        </p:nvSpPr>
        <p:spPr>
          <a:xfrm>
            <a:off x="9619523" y="2773823"/>
            <a:ext cx="1661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hacer en una retrospectiva https://www.youtube.com/watch?v=9NWbQlRcdh0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Concepto https://confluence.corp.redbac.com/pages/viewpage.action?pageId=90274619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379;p20">
            <a:extLst>
              <a:ext uri="{FF2B5EF4-FFF2-40B4-BE49-F238E27FC236}">
                <a16:creationId xmlns:a16="http://schemas.microsoft.com/office/drawing/2014/main" id="{8397CD87-5BE5-A945-BC4D-F69BA0192420}"/>
              </a:ext>
            </a:extLst>
          </p:cNvPr>
          <p:cNvCxnSpPr/>
          <p:nvPr/>
        </p:nvCxnSpPr>
        <p:spPr>
          <a:xfrm rot="10800000">
            <a:off x="3473817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380;p20">
            <a:extLst>
              <a:ext uri="{FF2B5EF4-FFF2-40B4-BE49-F238E27FC236}">
                <a16:creationId xmlns:a16="http://schemas.microsoft.com/office/drawing/2014/main" id="{16DABA59-70E5-E444-ADD3-512139966F93}"/>
              </a:ext>
            </a:extLst>
          </p:cNvPr>
          <p:cNvCxnSpPr/>
          <p:nvPr/>
        </p:nvCxnSpPr>
        <p:spPr>
          <a:xfrm rot="10800000">
            <a:off x="5480896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381;p20">
            <a:extLst>
              <a:ext uri="{FF2B5EF4-FFF2-40B4-BE49-F238E27FC236}">
                <a16:creationId xmlns:a16="http://schemas.microsoft.com/office/drawing/2014/main" id="{87FC60EB-74A1-3640-A9E9-09DC4DC3110B}"/>
              </a:ext>
            </a:extLst>
          </p:cNvPr>
          <p:cNvCxnSpPr/>
          <p:nvPr/>
        </p:nvCxnSpPr>
        <p:spPr>
          <a:xfrm rot="10800000">
            <a:off x="7462096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382;p20">
            <a:extLst>
              <a:ext uri="{FF2B5EF4-FFF2-40B4-BE49-F238E27FC236}">
                <a16:creationId xmlns:a16="http://schemas.microsoft.com/office/drawing/2014/main" id="{DEBD681D-DF55-4B4F-B9B3-17299DBCC426}"/>
              </a:ext>
            </a:extLst>
          </p:cNvPr>
          <p:cNvCxnSpPr/>
          <p:nvPr/>
        </p:nvCxnSpPr>
        <p:spPr>
          <a:xfrm rot="10800000">
            <a:off x="9549688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383;p20">
            <a:extLst>
              <a:ext uri="{FF2B5EF4-FFF2-40B4-BE49-F238E27FC236}">
                <a16:creationId xmlns:a16="http://schemas.microsoft.com/office/drawing/2014/main" id="{D53D7E73-3B81-1B4D-8A29-F4E641CC6F4A}"/>
              </a:ext>
            </a:extLst>
          </p:cNvPr>
          <p:cNvSpPr txBox="1"/>
          <p:nvPr/>
        </p:nvSpPr>
        <p:spPr>
          <a:xfrm>
            <a:off x="286082" y="2998458"/>
            <a:ext cx="1833301" cy="51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CEREMONIA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384;p20">
            <a:extLst>
              <a:ext uri="{FF2B5EF4-FFF2-40B4-BE49-F238E27FC236}">
                <a16:creationId xmlns:a16="http://schemas.microsoft.com/office/drawing/2014/main" id="{78E8F515-CB97-FD49-8B25-D969ACC6474A}"/>
              </a:ext>
            </a:extLst>
          </p:cNvPr>
          <p:cNvSpPr txBox="1"/>
          <p:nvPr/>
        </p:nvSpPr>
        <p:spPr>
          <a:xfrm>
            <a:off x="240733" y="4600326"/>
            <a:ext cx="1833301" cy="51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RESULTADO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385;p20">
            <a:extLst>
              <a:ext uri="{FF2B5EF4-FFF2-40B4-BE49-F238E27FC236}">
                <a16:creationId xmlns:a16="http://schemas.microsoft.com/office/drawing/2014/main" id="{D5A27012-E8A5-D840-8C1D-2285C7181AC6}"/>
              </a:ext>
            </a:extLst>
          </p:cNvPr>
          <p:cNvSpPr txBox="1"/>
          <p:nvPr/>
        </p:nvSpPr>
        <p:spPr>
          <a:xfrm>
            <a:off x="1648199" y="4341572"/>
            <a:ext cx="166165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Sprint Backlog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Impedimentos, mejoras y productos a trabajar (Historias) con sus respectivas estrategias (sub-task)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386;p20">
            <a:extLst>
              <a:ext uri="{FF2B5EF4-FFF2-40B4-BE49-F238E27FC236}">
                <a16:creationId xmlns:a16="http://schemas.microsoft.com/office/drawing/2014/main" id="{40ADCDDC-60C4-CC43-BCC7-A6A6285F092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59504" y="5233345"/>
            <a:ext cx="1733801" cy="127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387;p20">
            <a:extLst>
              <a:ext uri="{FF2B5EF4-FFF2-40B4-BE49-F238E27FC236}">
                <a16:creationId xmlns:a16="http://schemas.microsoft.com/office/drawing/2014/main" id="{E2FFF960-C208-C345-83B9-205D7C49F5CF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45999" y="5404532"/>
            <a:ext cx="1836837" cy="87794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388;p20">
            <a:extLst>
              <a:ext uri="{FF2B5EF4-FFF2-40B4-BE49-F238E27FC236}">
                <a16:creationId xmlns:a16="http://schemas.microsoft.com/office/drawing/2014/main" id="{62CD3CB8-B142-204A-A341-F92F6985D146}"/>
              </a:ext>
            </a:extLst>
          </p:cNvPr>
          <p:cNvSpPr txBox="1"/>
          <p:nvPr/>
        </p:nvSpPr>
        <p:spPr>
          <a:xfrm>
            <a:off x="3620115" y="4341572"/>
            <a:ext cx="166165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Estrategia del día: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¿Qué hice ayer?, ¿Qué voy hacer hoy? Y ¿Cuáles impedimentos tengo?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389;p20">
            <a:extLst>
              <a:ext uri="{FF2B5EF4-FFF2-40B4-BE49-F238E27FC236}">
                <a16:creationId xmlns:a16="http://schemas.microsoft.com/office/drawing/2014/main" id="{37DB9D48-11E5-4C4B-8C96-431CAFED29B8}"/>
              </a:ext>
            </a:extLst>
          </p:cNvPr>
          <p:cNvSpPr txBox="1"/>
          <p:nvPr/>
        </p:nvSpPr>
        <p:spPr>
          <a:xfrm>
            <a:off x="5759195" y="4341572"/>
            <a:ext cx="16616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Dos Sprint ¡READY!: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Historias, impedimentos y productos ¡ready! para trabajar.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6" name="Google Shape;390;p20">
            <a:extLst>
              <a:ext uri="{FF2B5EF4-FFF2-40B4-BE49-F238E27FC236}">
                <a16:creationId xmlns:a16="http://schemas.microsoft.com/office/drawing/2014/main" id="{DF53EF4E-D0B5-2140-A7B4-79AE750C4A3A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551245" y="5374708"/>
            <a:ext cx="1836835" cy="103352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391;p20">
            <a:extLst>
              <a:ext uri="{FF2B5EF4-FFF2-40B4-BE49-F238E27FC236}">
                <a16:creationId xmlns:a16="http://schemas.microsoft.com/office/drawing/2014/main" id="{CD92CABE-9848-0141-8AE5-7CE57326D950}"/>
              </a:ext>
            </a:extLst>
          </p:cNvPr>
          <p:cNvSpPr txBox="1"/>
          <p:nvPr/>
        </p:nvSpPr>
        <p:spPr>
          <a:xfrm>
            <a:off x="7708194" y="4363503"/>
            <a:ext cx="1661657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Demo de lo ¡DONE!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Historias, impedimentos y productos listos para entregar a los clientes.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Actualización de Métricas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Métricas de felicidad y agilidad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392;p20">
            <a:extLst>
              <a:ext uri="{FF2B5EF4-FFF2-40B4-BE49-F238E27FC236}">
                <a16:creationId xmlns:a16="http://schemas.microsoft.com/office/drawing/2014/main" id="{20B751C1-C8F9-874D-A4DE-E37F8C169AB5}"/>
              </a:ext>
            </a:extLst>
          </p:cNvPr>
          <p:cNvSpPr txBox="1"/>
          <p:nvPr/>
        </p:nvSpPr>
        <p:spPr>
          <a:xfrm>
            <a:off x="9648149" y="4363503"/>
            <a:ext cx="180928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 de Mejora Continua: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¿Que hicimos bien? ¿Qué hicimos Mal? ¿Acciones?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Documentación en confluence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9" name="Google Shape;393;p20">
            <a:extLst>
              <a:ext uri="{FF2B5EF4-FFF2-40B4-BE49-F238E27FC236}">
                <a16:creationId xmlns:a16="http://schemas.microsoft.com/office/drawing/2014/main" id="{63B166B9-C413-EA48-9EBC-3B74DD3F92B1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11449" y="5339329"/>
            <a:ext cx="1269652" cy="10876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394;p20">
            <a:extLst>
              <a:ext uri="{FF2B5EF4-FFF2-40B4-BE49-F238E27FC236}">
                <a16:creationId xmlns:a16="http://schemas.microsoft.com/office/drawing/2014/main" id="{0BB4AFA9-0757-224E-AF60-F70DDB3A645A}"/>
              </a:ext>
            </a:extLst>
          </p:cNvPr>
          <p:cNvCxnSpPr/>
          <p:nvPr/>
        </p:nvCxnSpPr>
        <p:spPr>
          <a:xfrm>
            <a:off x="1713011" y="4251151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395;p20">
            <a:extLst>
              <a:ext uri="{FF2B5EF4-FFF2-40B4-BE49-F238E27FC236}">
                <a16:creationId xmlns:a16="http://schemas.microsoft.com/office/drawing/2014/main" id="{03DD6E02-A193-1246-9193-910F2C348569}"/>
              </a:ext>
            </a:extLst>
          </p:cNvPr>
          <p:cNvCxnSpPr/>
          <p:nvPr/>
        </p:nvCxnSpPr>
        <p:spPr>
          <a:xfrm>
            <a:off x="3473817" y="4254712"/>
            <a:ext cx="2007079" cy="732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396;p20">
            <a:extLst>
              <a:ext uri="{FF2B5EF4-FFF2-40B4-BE49-F238E27FC236}">
                <a16:creationId xmlns:a16="http://schemas.microsoft.com/office/drawing/2014/main" id="{23F45E02-1F6D-A24B-BAB7-970C62F1BAFD}"/>
              </a:ext>
            </a:extLst>
          </p:cNvPr>
          <p:cNvCxnSpPr/>
          <p:nvPr/>
        </p:nvCxnSpPr>
        <p:spPr>
          <a:xfrm>
            <a:off x="5459403" y="4262037"/>
            <a:ext cx="2002693" cy="956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" name="Google Shape;397;p20">
            <a:extLst>
              <a:ext uri="{FF2B5EF4-FFF2-40B4-BE49-F238E27FC236}">
                <a16:creationId xmlns:a16="http://schemas.microsoft.com/office/drawing/2014/main" id="{CF46B0E7-4402-BE4F-BE11-677620002158}"/>
              </a:ext>
            </a:extLst>
          </p:cNvPr>
          <p:cNvCxnSpPr/>
          <p:nvPr/>
        </p:nvCxnSpPr>
        <p:spPr>
          <a:xfrm rot="10800000" flipH="1">
            <a:off x="7431735" y="4266819"/>
            <a:ext cx="2117953" cy="1226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" name="Google Shape;398;p20">
            <a:extLst>
              <a:ext uri="{FF2B5EF4-FFF2-40B4-BE49-F238E27FC236}">
                <a16:creationId xmlns:a16="http://schemas.microsoft.com/office/drawing/2014/main" id="{9767F05E-BB50-0749-8A1C-06106559FBBE}"/>
              </a:ext>
            </a:extLst>
          </p:cNvPr>
          <p:cNvCxnSpPr/>
          <p:nvPr/>
        </p:nvCxnSpPr>
        <p:spPr>
          <a:xfrm rot="10800000" flipH="1">
            <a:off x="9567801" y="4256988"/>
            <a:ext cx="2117953" cy="1226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399;p20">
            <a:hlinkClick r:id="rId17" action="ppaction://hlinksldjump"/>
            <a:extLst>
              <a:ext uri="{FF2B5EF4-FFF2-40B4-BE49-F238E27FC236}">
                <a16:creationId xmlns:a16="http://schemas.microsoft.com/office/drawing/2014/main" id="{6F2F4711-4942-C04A-87A6-07BC7A4AE969}"/>
              </a:ext>
            </a:extLst>
          </p:cNvPr>
          <p:cNvSpPr/>
          <p:nvPr/>
        </p:nvSpPr>
        <p:spPr>
          <a:xfrm>
            <a:off x="9937715" y="6463083"/>
            <a:ext cx="1065561" cy="3949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Journey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6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5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75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5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25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75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"/>
                            </p:stCondLst>
                            <p:childTnLst>
                              <p:par>
                                <p:cTn id="2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1"/>
          <p:cNvSpPr/>
          <p:nvPr/>
        </p:nvSpPr>
        <p:spPr>
          <a:xfrm>
            <a:off x="0" y="0"/>
            <a:ext cx="7539505" cy="6857542"/>
          </a:xfrm>
          <a:custGeom>
            <a:avLst/>
            <a:gdLst/>
            <a:ahLst/>
            <a:cxnLst/>
            <a:rect l="l" t="t" r="r" b="b"/>
            <a:pathLst>
              <a:path w="7539505" h="6857542" extrusionOk="0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21"/>
          <p:cNvGrpSpPr/>
          <p:nvPr/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407" name="Google Shape;407;p21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21"/>
          <p:cNvSpPr txBox="1"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Roles del proceso Scrum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2"/>
          <p:cNvSpPr txBox="1"/>
          <p:nvPr/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S.M=Scrum Master</a:t>
            </a:r>
            <a:endParaRPr kumimoji="0" sz="3800" b="1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6" name="Google Shape;416;p22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7" name="Google Shape;417;p22"/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Facilita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el proceso de Scrum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Ayuda a resolver </a:t>
            </a: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los impedimentos</a:t>
            </a:r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Crea un ambiente propicio para la auto-organización del equipo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Captura datos empíricos para ajustar las previsiones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Protege al equipo de interferencias externas y distracciones para mantener el flujo del equipo (también conocido como </a:t>
            </a: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 zona)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Aplica los timeboxes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Mantiene visibles los artefactos Scrum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Promueve la mejora de las prácticas de ingeniería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 tiene autoridad en la gestión del equipo (cualquier persona que tenga autoridad sobre el equipo no es, por definición, su ScrumMaster)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Tiene un papel de liderazgo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8" name="Google Shape;418;p22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9" name="Google Shape;419;p22"/>
          <p:cNvPicPr preferRelativeResize="0"/>
          <p:nvPr/>
        </p:nvPicPr>
        <p:blipFill rotWithShape="1">
          <a:blip r:embed="rId3">
            <a:alphaModFix/>
          </a:blip>
          <a:srcRect t="9333" b="18656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P.O=Product Owner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26" name="Google Shape;426;p23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7" name="Google Shape;427;p23"/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Única persona responsable de maximizar el retorno de la inversión (ROI) del esfuerzo de desarrollo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Responsable de la visión del producto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Constantemente re-prioriza el Backlog del Producto, ajustando las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Expectativas a largo plazo, como los planes de liberaciones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Es el árbitro final de las preguntas sobre requerimiento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Acepta o rechaza cada incremento del producto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Decide si se debe liberar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Decide si se debe continuar con el desarrollo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Considera los intereses de los interesados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Puede contribuir como miembro del equipo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Tiene un papel de liderazgo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28" name="Google Shape;428;p23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9" name="Google Shape;429;p23"/>
          <p:cNvPicPr preferRelativeResize="0"/>
          <p:nvPr/>
        </p:nvPicPr>
        <p:blipFill rotWithShape="1">
          <a:blip r:embed="rId3">
            <a:alphaModFix/>
          </a:blip>
          <a:srcRect l="7367" r="938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 txBox="1"/>
          <p:nvPr/>
        </p:nvSpPr>
        <p:spPr>
          <a:xfrm>
            <a:off x="648929" y="629266"/>
            <a:ext cx="6586491" cy="167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SDT=Development Team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4"/>
          <p:cNvSpPr txBox="1"/>
          <p:nvPr/>
        </p:nvSpPr>
        <p:spPr>
          <a:xfrm>
            <a:off x="648930" y="2438400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Multifuncional (incluye miembros con habilidades de testing y a menudo otros no llamados tradicionalmente desarrolladores: analistas de negocio, expertos de dominio, etc.)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Autoorganizado / autogestionado, sin roles asignados externamente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Negocia los compromisos con el Product Owner, de un Sprint a la vez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Tiene autonomía con respecto a la forma de lograr sus compromisos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Intensamente colaborativo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Tiene mayor probabilidad de éxito al encontrarse establecido en un mismo lugar, sobre todo para los primeros Sprint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Tiene más éxito si el involucramiento con el equipo es a largo plazo y full-time. Scrum promueve evitar el traslado de personas o dividirlas entre otros equipos.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 ± 2 miembros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Tiene un papel de liderazgo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4"/>
          <p:cNvSpPr/>
          <p:nvPr/>
        </p:nvSpPr>
        <p:spPr>
          <a:xfrm>
            <a:off x="7552944" y="2"/>
            <a:ext cx="4639056" cy="6857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24"/>
          <p:cNvPicPr preferRelativeResize="0"/>
          <p:nvPr/>
        </p:nvPicPr>
        <p:blipFill rotWithShape="1">
          <a:blip r:embed="rId3">
            <a:alphaModFix/>
          </a:blip>
          <a:srcRect l="7919" r="-2" b="-2"/>
          <a:stretch/>
        </p:blipFill>
        <p:spPr>
          <a:xfrm>
            <a:off x="8193023" y="640082"/>
            <a:ext cx="3359313" cy="55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1730"/>
              </a:buClr>
              <a:buSzPts val="4400"/>
              <a:buFont typeface="Times New Roman"/>
              <a:buNone/>
            </a:pPr>
            <a:r>
              <a:rPr lang="es-CR">
                <a:solidFill>
                  <a:srgbClr val="9A17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</a:t>
            </a:r>
            <a:endParaRPr/>
          </a:p>
        </p:txBody>
      </p:sp>
      <p:sp>
        <p:nvSpPr>
          <p:cNvPr id="275" name="Google Shape;27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R" sz="3600" dirty="0">
                <a:latin typeface="Times New Roman"/>
                <a:ea typeface="Times New Roman"/>
                <a:cs typeface="Times New Roman"/>
                <a:sym typeface="Times New Roman"/>
              </a:rPr>
              <a:t>Teoría del Empirismo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R" sz="3600" dirty="0">
                <a:latin typeface="Times New Roman"/>
                <a:ea typeface="Times New Roman"/>
                <a:cs typeface="Times New Roman"/>
                <a:sym typeface="Times New Roman"/>
              </a:rPr>
              <a:t>Proceso de control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R" sz="3600">
                <a:latin typeface="Times New Roman"/>
                <a:ea typeface="Times New Roman"/>
                <a:cs typeface="Times New Roman"/>
                <a:sym typeface="Times New Roman"/>
              </a:rPr>
              <a:t>Scrum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6" name="Google Shape;276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42" r="24142"/>
          <a:stretch/>
        </p:blipFill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p25"/>
          <p:cNvPicPr preferRelativeResize="0"/>
          <p:nvPr/>
        </p:nvPicPr>
        <p:blipFill rotWithShape="1">
          <a:blip r:embed="rId3">
            <a:alphaModFix/>
          </a:blip>
          <a:srcRect t="19539" r="-1" b="28862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36000">
                <a:srgbClr val="0C0C0C"/>
              </a:gs>
              <a:gs pos="81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5"/>
          <p:cNvSpPr txBox="1">
            <a:spLocks noGrp="1"/>
          </p:cNvSpPr>
          <p:nvPr>
            <p:ph type="title"/>
          </p:nvPr>
        </p:nvSpPr>
        <p:spPr>
          <a:xfrm>
            <a:off x="728663" y="1115219"/>
            <a:ext cx="550544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Habilidades de un Scrum Master</a:t>
            </a:r>
            <a:endParaRPr/>
          </a:p>
        </p:txBody>
      </p:sp>
      <p:cxnSp>
        <p:nvCxnSpPr>
          <p:cNvPr id="446" name="Google Shape;446;p25"/>
          <p:cNvCxnSpPr/>
          <p:nvPr/>
        </p:nvCxnSpPr>
        <p:spPr>
          <a:xfrm rot="10800000">
            <a:off x="128585" y="3681408"/>
            <a:ext cx="1193482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6"/>
          <p:cNvSpPr/>
          <p:nvPr/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6"/>
          <p:cNvSpPr txBox="1"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/>
              <a:t>Scrum Master no es…</a:t>
            </a:r>
            <a:endParaRPr sz="5000"/>
          </a:p>
        </p:txBody>
      </p:sp>
      <p:grpSp>
        <p:nvGrpSpPr>
          <p:cNvPr id="454" name="Google Shape;454;p26"/>
          <p:cNvGrpSpPr/>
          <p:nvPr/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455" name="Google Shape;455;p26"/>
            <p:cNvSpPr/>
            <p:nvPr/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26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6" name="Google Shape;476;p26"/>
          <p:cNvGrpSpPr/>
          <p:nvPr/>
        </p:nvGrpSpPr>
        <p:grpSpPr>
          <a:xfrm>
            <a:off x="5865486" y="460188"/>
            <a:ext cx="5615194" cy="5690735"/>
            <a:chOff x="251070" y="2988"/>
            <a:chExt cx="5615194" cy="5690735"/>
          </a:xfrm>
        </p:grpSpPr>
        <p:sp>
          <p:nvSpPr>
            <p:cNvPr id="477" name="Google Shape;477;p26"/>
            <p:cNvSpPr/>
            <p:nvPr/>
          </p:nvSpPr>
          <p:spPr>
            <a:xfrm>
              <a:off x="2767295" y="712675"/>
              <a:ext cx="54854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6"/>
            <p:cNvSpPr txBox="1"/>
            <p:nvPr/>
          </p:nvSpPr>
          <p:spPr>
            <a:xfrm>
              <a:off x="3027089" y="755499"/>
              <a:ext cx="28957" cy="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251070" y="2988"/>
              <a:ext cx="2518024" cy="151081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 txBox="1"/>
            <p:nvPr/>
          </p:nvSpPr>
          <p:spPr>
            <a:xfrm>
              <a:off x="251070" y="2988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Un equipo o Project Manager o Funtional Manager</a:t>
              </a: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1510082" y="1512002"/>
              <a:ext cx="3097170" cy="5485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741"/>
                  </a:lnTo>
                  <a:lnTo>
                    <a:pt x="0" y="63741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 txBox="1"/>
            <p:nvPr/>
          </p:nvSpPr>
          <p:spPr>
            <a:xfrm>
              <a:off x="2979896" y="1783380"/>
              <a:ext cx="157542" cy="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3348240" y="2988"/>
              <a:ext cx="2518024" cy="1510814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6"/>
            <p:cNvSpPr txBox="1"/>
            <p:nvPr/>
          </p:nvSpPr>
          <p:spPr>
            <a:xfrm>
              <a:off x="3348240" y="2988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Alguien con autoridad sobre el equipo</a:t>
              </a: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2767295" y="2802635"/>
              <a:ext cx="54854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6"/>
            <p:cNvSpPr txBox="1"/>
            <p:nvPr/>
          </p:nvSpPr>
          <p:spPr>
            <a:xfrm>
              <a:off x="3027089" y="2845460"/>
              <a:ext cx="28957" cy="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251070" y="2092948"/>
              <a:ext cx="2518024" cy="1510814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 txBox="1"/>
            <p:nvPr/>
          </p:nvSpPr>
          <p:spPr>
            <a:xfrm>
              <a:off x="251070" y="2092948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Un Líder de equipo</a:t>
              </a: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510082" y="3601963"/>
              <a:ext cx="3097170" cy="5485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741"/>
                  </a:lnTo>
                  <a:lnTo>
                    <a:pt x="0" y="63741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6"/>
            <p:cNvSpPr txBox="1"/>
            <p:nvPr/>
          </p:nvSpPr>
          <p:spPr>
            <a:xfrm>
              <a:off x="2979896" y="3873340"/>
              <a:ext cx="157542" cy="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3348240" y="2092948"/>
              <a:ext cx="2518024" cy="1510814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6"/>
            <p:cNvSpPr txBox="1"/>
            <p:nvPr/>
          </p:nvSpPr>
          <p:spPr>
            <a:xfrm>
              <a:off x="3348240" y="2092948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Un rol fácil</a:t>
              </a: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2767295" y="4892596"/>
              <a:ext cx="54854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6"/>
            <p:cNvSpPr txBox="1"/>
            <p:nvPr/>
          </p:nvSpPr>
          <p:spPr>
            <a:xfrm>
              <a:off x="3027089" y="4935420"/>
              <a:ext cx="28957" cy="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51070" y="4182909"/>
              <a:ext cx="2518024" cy="1510814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 txBox="1"/>
            <p:nvPr/>
          </p:nvSpPr>
          <p:spPr>
            <a:xfrm>
              <a:off x="251070" y="4182909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Necesariamente un miembro del equipo</a:t>
              </a: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3348240" y="4182909"/>
              <a:ext cx="2518024" cy="151081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6"/>
            <p:cNvSpPr txBox="1"/>
            <p:nvPr/>
          </p:nvSpPr>
          <p:spPr>
            <a:xfrm>
              <a:off x="3348240" y="4182909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Necesariamente la persona más experimentado del equipo</a:t>
              </a: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7"/>
          <p:cNvSpPr txBox="1"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libri"/>
              <a:buNone/>
            </a:pPr>
            <a:r>
              <a:rPr lang="en-US" sz="5600">
                <a:solidFill>
                  <a:schemeClr val="lt1"/>
                </a:solidFill>
              </a:rPr>
              <a:t>Scrum Master</a:t>
            </a:r>
            <a:endParaRPr/>
          </a:p>
        </p:txBody>
      </p:sp>
      <p:pic>
        <p:nvPicPr>
          <p:cNvPr id="505" name="Google Shape;505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077" b="17554"/>
          <a:stretch/>
        </p:blipFill>
        <p:spPr>
          <a:xfrm>
            <a:off x="20" y="-1"/>
            <a:ext cx="12191980" cy="3984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6" name="Google Shape;506;p27"/>
          <p:cNvGrpSpPr/>
          <p:nvPr/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507" name="Google Shape;507;p27"/>
            <p:cNvSpPr/>
            <p:nvPr/>
          </p:nvSpPr>
          <p:spPr>
            <a:xfrm>
              <a:off x="0" y="2959818"/>
              <a:ext cx="12192000" cy="757168"/>
            </a:xfrm>
            <a:custGeom>
              <a:avLst/>
              <a:gdLst/>
              <a:ahLst/>
              <a:cxnLst/>
              <a:rect l="l" t="t" r="r" b="b"/>
              <a:pathLst>
                <a:path w="12192000" h="757168" extrusionOk="0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54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0" y="2959818"/>
              <a:ext cx="12192000" cy="757168"/>
            </a:xfrm>
            <a:custGeom>
              <a:avLst/>
              <a:gdLst/>
              <a:ahLst/>
              <a:cxnLst/>
              <a:rect l="l" t="t" r="r" b="b"/>
              <a:pathLst>
                <a:path w="12192000" h="757168" extrusionOk="0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8"/>
          <p:cNvSpPr/>
          <p:nvPr/>
        </p:nvSpPr>
        <p:spPr>
          <a:xfrm>
            <a:off x="-329674" y="1290909"/>
            <a:ext cx="9702800" cy="5573512"/>
          </a:xfrm>
          <a:custGeom>
            <a:avLst/>
            <a:gdLst/>
            <a:ahLst/>
            <a:cxnLst/>
            <a:rect l="l" t="t" r="r" b="b"/>
            <a:pathLst>
              <a:path w="2038" h="1169" extrusionOk="0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8"/>
          <p:cNvSpPr/>
          <p:nvPr/>
        </p:nvSpPr>
        <p:spPr>
          <a:xfrm>
            <a:off x="670451" y="2010741"/>
            <a:ext cx="7373938" cy="4848892"/>
          </a:xfrm>
          <a:custGeom>
            <a:avLst/>
            <a:gdLst/>
            <a:ahLst/>
            <a:cxnLst/>
            <a:rect l="l" t="t" r="r" b="b"/>
            <a:pathLst>
              <a:path w="1549" h="1017" extrusionOk="0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8"/>
          <p:cNvSpPr/>
          <p:nvPr/>
        </p:nvSpPr>
        <p:spPr>
          <a:xfrm>
            <a:off x="251351" y="1780905"/>
            <a:ext cx="8035925" cy="5083516"/>
          </a:xfrm>
          <a:custGeom>
            <a:avLst/>
            <a:gdLst/>
            <a:ahLst/>
            <a:cxnLst/>
            <a:rect l="l" t="t" r="r" b="b"/>
            <a:pathLst>
              <a:path w="1688" h="1066" extrusionOk="0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8"/>
          <p:cNvSpPr/>
          <p:nvPr/>
        </p:nvSpPr>
        <p:spPr>
          <a:xfrm>
            <a:off x="-1061" y="542347"/>
            <a:ext cx="10334625" cy="6322075"/>
          </a:xfrm>
          <a:custGeom>
            <a:avLst/>
            <a:gdLst/>
            <a:ahLst/>
            <a:cxnLst/>
            <a:rect l="l" t="t" r="r" b="b"/>
            <a:pathLst>
              <a:path w="2171" h="1326" extrusionOk="0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8"/>
          <p:cNvSpPr/>
          <p:nvPr/>
        </p:nvSpPr>
        <p:spPr>
          <a:xfrm>
            <a:off x="3701" y="6178751"/>
            <a:ext cx="504825" cy="681527"/>
          </a:xfrm>
          <a:custGeom>
            <a:avLst/>
            <a:gdLst/>
            <a:ahLst/>
            <a:cxnLst/>
            <a:rect l="l" t="t" r="r" b="b"/>
            <a:pathLst>
              <a:path w="106" h="143" extrusionOk="0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8"/>
          <p:cNvSpPr/>
          <p:nvPr/>
        </p:nvSpPr>
        <p:spPr>
          <a:xfrm>
            <a:off x="-1061" y="-59376"/>
            <a:ext cx="11091863" cy="6923796"/>
          </a:xfrm>
          <a:custGeom>
            <a:avLst/>
            <a:gdLst/>
            <a:ahLst/>
            <a:cxnLst/>
            <a:rect l="l" t="t" r="r" b="b"/>
            <a:pathLst>
              <a:path w="2330" h="1452" extrusionOk="0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8"/>
          <p:cNvSpPr/>
          <p:nvPr/>
        </p:nvSpPr>
        <p:spPr>
          <a:xfrm>
            <a:off x="-1061" y="-1916"/>
            <a:ext cx="1057275" cy="614491"/>
          </a:xfrm>
          <a:custGeom>
            <a:avLst/>
            <a:gdLst/>
            <a:ahLst/>
            <a:cxnLst/>
            <a:rect l="l" t="t" r="r" b="b"/>
            <a:pathLst>
              <a:path w="222" h="129" extrusionOk="0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3701" y="-6705"/>
            <a:ext cx="595313" cy="352734"/>
          </a:xfrm>
          <a:custGeom>
            <a:avLst/>
            <a:gdLst/>
            <a:ahLst/>
            <a:cxnLst/>
            <a:rect l="l" t="t" r="r" b="b"/>
            <a:pathLst>
              <a:path w="125" h="74" extrusionOk="0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8"/>
          <p:cNvSpPr/>
          <p:nvPr/>
        </p:nvSpPr>
        <p:spPr>
          <a:xfrm>
            <a:off x="-1061" y="-1916"/>
            <a:ext cx="357188" cy="213875"/>
          </a:xfrm>
          <a:custGeom>
            <a:avLst/>
            <a:gdLst/>
            <a:ahLst/>
            <a:cxnLst/>
            <a:rect l="l" t="t" r="r" b="b"/>
            <a:pathLst>
              <a:path w="75" h="45" extrusionOk="0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 cmpd="sng">
            <a:solidFill>
              <a:schemeClr val="dk1">
                <a:alpha val="20000"/>
              </a:schemeClr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8"/>
          <p:cNvSpPr/>
          <p:nvPr/>
        </p:nvSpPr>
        <p:spPr>
          <a:xfrm>
            <a:off x="5426601" y="-1916"/>
            <a:ext cx="5788025" cy="6847184"/>
          </a:xfrm>
          <a:custGeom>
            <a:avLst/>
            <a:gdLst/>
            <a:ahLst/>
            <a:cxnLst/>
            <a:rect l="l" t="t" r="r" b="b"/>
            <a:pathLst>
              <a:path w="1216" h="1436" extrusionOk="0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8"/>
          <p:cNvSpPr/>
          <p:nvPr/>
        </p:nvSpPr>
        <p:spPr>
          <a:xfrm>
            <a:off x="9235014" y="2872"/>
            <a:ext cx="2951163" cy="2555325"/>
          </a:xfrm>
          <a:custGeom>
            <a:avLst/>
            <a:gdLst/>
            <a:ahLst/>
            <a:cxnLst/>
            <a:rect l="l" t="t" r="r" b="b"/>
            <a:pathLst>
              <a:path w="620" h="536" extrusionOk="0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8"/>
          <p:cNvSpPr txBox="1"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Scrum Master</a:t>
            </a:r>
            <a:endParaRPr/>
          </a:p>
        </p:txBody>
      </p:sp>
      <p:sp>
        <p:nvSpPr>
          <p:cNvPr id="525" name="Google Shape;525;p28"/>
          <p:cNvSpPr/>
          <p:nvPr/>
        </p:nvSpPr>
        <p:spPr>
          <a:xfrm>
            <a:off x="10020826" y="-1916"/>
            <a:ext cx="2165350" cy="1358265"/>
          </a:xfrm>
          <a:custGeom>
            <a:avLst/>
            <a:gdLst/>
            <a:ahLst/>
            <a:cxnLst/>
            <a:rect l="l" t="t" r="r" b="b"/>
            <a:pathLst>
              <a:path w="455" h="285" extrusionOk="0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8"/>
          <p:cNvSpPr/>
          <p:nvPr/>
        </p:nvSpPr>
        <p:spPr>
          <a:xfrm>
            <a:off x="11290826" y="-1916"/>
            <a:ext cx="895350" cy="534687"/>
          </a:xfrm>
          <a:custGeom>
            <a:avLst/>
            <a:gdLst/>
            <a:ahLst/>
            <a:cxnLst/>
            <a:rect l="l" t="t" r="r" b="b"/>
            <a:pathLst>
              <a:path w="188" h="112" extrusionOk="0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8"/>
          <p:cNvSpPr/>
          <p:nvPr/>
        </p:nvSpPr>
        <p:spPr>
          <a:xfrm rot="-668471">
            <a:off x="752078" y="2218040"/>
            <a:ext cx="4418757" cy="4259609"/>
          </a:xfrm>
          <a:custGeom>
            <a:avLst/>
            <a:gdLst/>
            <a:ahLst/>
            <a:cxnLst/>
            <a:rect l="l" t="t" r="r" b="b"/>
            <a:pathLst>
              <a:path w="4507111" h="4344781" extrusionOk="0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28" name="Google Shape;528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" b="12030"/>
          <a:stretch/>
        </p:blipFill>
        <p:spPr>
          <a:xfrm>
            <a:off x="921910" y="465243"/>
            <a:ext cx="7761924" cy="534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9"/>
          <p:cNvSpPr/>
          <p:nvPr/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9"/>
          <p:cNvSpPr txBox="1"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FFFFFF"/>
                </a:solidFill>
              </a:rPr>
              <a:t>Scrum Master</a:t>
            </a:r>
            <a:endParaRPr/>
          </a:p>
        </p:txBody>
      </p:sp>
      <p:sp>
        <p:nvSpPr>
          <p:cNvPr id="535" name="Google Shape;535;p29"/>
          <p:cNvSpPr/>
          <p:nvPr/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9"/>
          <p:cNvSpPr/>
          <p:nvPr/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132" r="20409" b="1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0"/>
          <p:cNvSpPr/>
          <p:nvPr/>
        </p:nvSpPr>
        <p:spPr>
          <a:xfrm>
            <a:off x="0" y="0"/>
            <a:ext cx="497259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0"/>
          <p:cNvSpPr txBox="1"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Scrum Master debe…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FACILITAR</a:t>
            </a:r>
            <a:endParaRPr/>
          </a:p>
        </p:txBody>
      </p:sp>
      <p:pic>
        <p:nvPicPr>
          <p:cNvPr id="544" name="Google Shape;544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05" r="9740" b="-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1"/>
          <p:cNvSpPr txBox="1"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SCRUM MASTER | FACILITATING</a:t>
            </a:r>
            <a:endParaRPr sz="5000">
              <a:solidFill>
                <a:schemeClr val="lt1"/>
              </a:solidFill>
            </a:endParaRPr>
          </a:p>
        </p:txBody>
      </p:sp>
      <p:cxnSp>
        <p:nvCxnSpPr>
          <p:cNvPr id="551" name="Google Shape;551;p31"/>
          <p:cNvCxnSpPr/>
          <p:nvPr/>
        </p:nvCxnSpPr>
        <p:spPr>
          <a:xfrm rot="10800000">
            <a:off x="1014141" y="1450655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2" name="Google Shape;552;p31"/>
          <p:cNvCxnSpPr/>
          <p:nvPr/>
        </p:nvCxnSpPr>
        <p:spPr>
          <a:xfrm rot="10800000">
            <a:off x="1014141" y="5408571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3" name="Google Shape;553;p31"/>
          <p:cNvSpPr txBox="1">
            <a:spLocks noGrp="1"/>
          </p:cNvSpPr>
          <p:nvPr>
            <p:ph type="body" idx="1"/>
          </p:nvPr>
        </p:nvSpPr>
        <p:spPr>
          <a:xfrm>
            <a:off x="6096000" y="1108061"/>
            <a:ext cx="5008901" cy="457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Planear y facilitar las reuniones de Scrum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Gestionar la discusiones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Asegurarse que las personas mantengan el enfoque correcto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Gestionar los resultados de la reunión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Facilitar la reunión de retrospectiva (KAIZEN EVENT)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Facilitar la comunicación entre el equipo y el Product Owner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Establecer y gestionar los acuerdos entre el equipo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2"/>
          <p:cNvSpPr/>
          <p:nvPr/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2"/>
          <p:cNvSpPr txBox="1"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FFFFFF"/>
                </a:solidFill>
              </a:rPr>
              <a:t>Scrum Master</a:t>
            </a:r>
            <a:endParaRPr/>
          </a:p>
        </p:txBody>
      </p:sp>
      <p:sp>
        <p:nvSpPr>
          <p:cNvPr id="560" name="Google Shape;560;p32"/>
          <p:cNvSpPr/>
          <p:nvPr/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2"/>
          <p:cNvSpPr/>
          <p:nvPr/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132" r="20409" b="1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2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8186" y="128995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"/>
          <p:cNvSpPr/>
          <p:nvPr/>
        </p:nvSpPr>
        <p:spPr>
          <a:xfrm>
            <a:off x="0" y="0"/>
            <a:ext cx="497259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3"/>
          <p:cNvSpPr txBox="1">
            <a:spLocks noGrp="1"/>
          </p:cNvSpPr>
          <p:nvPr>
            <p:ph type="title"/>
          </p:nvPr>
        </p:nvSpPr>
        <p:spPr>
          <a:xfrm>
            <a:off x="638557" y="1815738"/>
            <a:ext cx="3377183" cy="368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>
                <a:solidFill>
                  <a:schemeClr val="lt1"/>
                </a:solidFill>
              </a:rPr>
              <a:t>Scrum Master debe…</a:t>
            </a:r>
            <a:br>
              <a:rPr lang="en-US" sz="3959">
                <a:solidFill>
                  <a:schemeClr val="lt1"/>
                </a:solidFill>
              </a:rPr>
            </a:br>
            <a:r>
              <a:rPr lang="en-US" sz="3959">
                <a:solidFill>
                  <a:schemeClr val="lt1"/>
                </a:solidFill>
              </a:rPr>
              <a:t>Asegurarse que Scrum Framework se esta hacienda como se debe.</a:t>
            </a:r>
            <a:endParaRPr/>
          </a:p>
        </p:txBody>
      </p:sp>
      <p:pic>
        <p:nvPicPr>
          <p:cNvPr id="570" name="Google Shape;570;p33"/>
          <p:cNvPicPr preferRelativeResize="0"/>
          <p:nvPr/>
        </p:nvPicPr>
        <p:blipFill rotWithShape="1">
          <a:blip r:embed="rId3">
            <a:alphaModFix/>
          </a:blip>
          <a:srcRect r="2" b="1607"/>
          <a:stretch/>
        </p:blipFill>
        <p:spPr>
          <a:xfrm>
            <a:off x="5172237" y="1815738"/>
            <a:ext cx="6669402" cy="295628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4"/>
          <p:cNvSpPr txBox="1"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Debe saber a exactitud el SCRUM PROCESSS</a:t>
            </a:r>
            <a:endParaRPr/>
          </a:p>
        </p:txBody>
      </p:sp>
      <p:pic>
        <p:nvPicPr>
          <p:cNvPr id="576" name="Google Shape;576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2" b="1607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0" y="458"/>
            <a:ext cx="7539505" cy="6857542"/>
          </a:xfrm>
          <a:custGeom>
            <a:avLst/>
            <a:gdLst/>
            <a:ahLst/>
            <a:cxnLst/>
            <a:rect l="l" t="t" r="r" b="b"/>
            <a:pathLst>
              <a:path w="7539505" h="6857542" extrusionOk="0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8"/>
          <p:cNvGrpSpPr/>
          <p:nvPr/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208" name="Google Shape;208;p8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8"/>
          <p:cNvSpPr txBox="1"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Teoría del Empirismo</a:t>
            </a:r>
            <a:endParaRPr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5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5"/>
          <p:cNvSpPr txBox="1"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SCRUM MASTER | SCRUM PROCESS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584" name="Google Shape;584;p35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585" name="Google Shape;585;p35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7" name="Google Shape;587;p35"/>
          <p:cNvSpPr txBox="1">
            <a:spLocks noGrp="1"/>
          </p:cNvSpPr>
          <p:nvPr>
            <p:ph type="body" idx="1"/>
          </p:nvPr>
        </p:nvSpPr>
        <p:spPr>
          <a:xfrm>
            <a:off x="6514140" y="1854601"/>
            <a:ext cx="4776711" cy="3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Reforzar el uso de scrum y el tema de la agilidad ágil detrás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Asegurarse que el equipo usa correctamente el Scrum framework y tratar de alinearlos si no lo están haciendo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El Scrum Master tiene la autoridad sobre el proceso. Cualquier cambio en el procesos debe acordarse con El. 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6"/>
          <p:cNvSpPr/>
          <p:nvPr/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 txBox="1"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FFFFFF"/>
                </a:solidFill>
              </a:rPr>
              <a:t>Scrum Master</a:t>
            </a:r>
            <a:endParaRPr/>
          </a:p>
        </p:txBody>
      </p:sp>
      <p:sp>
        <p:nvSpPr>
          <p:cNvPr id="594" name="Google Shape;594;p36"/>
          <p:cNvSpPr/>
          <p:nvPr/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6" name="Google Shape;596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132" r="20409" b="1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6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8186" y="12899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6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994" y="174715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7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7"/>
          <p:cNvSpPr txBox="1"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lt1"/>
                </a:solidFill>
              </a:rPr>
              <a:t>Scrum Master debe…</a:t>
            </a:r>
            <a:br>
              <a:rPr lang="en-US" sz="4200">
                <a:solidFill>
                  <a:schemeClr val="lt1"/>
                </a:solidFill>
              </a:rPr>
            </a:br>
            <a:r>
              <a:rPr lang="en-US" sz="4200">
                <a:solidFill>
                  <a:schemeClr val="lt1"/>
                </a:solidFill>
              </a:rPr>
              <a:t>Resolver los impedientos</a:t>
            </a:r>
            <a:endParaRPr sz="4200">
              <a:solidFill>
                <a:schemeClr val="lt1"/>
              </a:solidFill>
            </a:endParaRPr>
          </a:p>
        </p:txBody>
      </p:sp>
      <p:grpSp>
        <p:nvGrpSpPr>
          <p:cNvPr id="606" name="Google Shape;606;p37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607" name="Google Shape;607;p37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9" name="Google Shape;609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13513" y="2353107"/>
            <a:ext cx="4776787" cy="215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8"/>
          <p:cNvSpPr/>
          <p:nvPr/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8"/>
          <p:cNvSpPr txBox="1"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sz="5200">
                <a:solidFill>
                  <a:schemeClr val="lt1"/>
                </a:solidFill>
              </a:rPr>
              <a:t>Resolver los impedientos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616" name="Google Shape;616;p38"/>
          <p:cNvSpPr txBox="1">
            <a:spLocks noGrp="1"/>
          </p:cNvSpPr>
          <p:nvPr>
            <p:ph type="body" idx="1"/>
          </p:nvPr>
        </p:nvSpPr>
        <p:spPr>
          <a:xfrm>
            <a:off x="6521450" y="621792"/>
            <a:ext cx="4832349" cy="541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¿Qué es un impedimento?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Situación o problema que esta bloqueando a la gente de lograr su meta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Pero no solo problemas o situaciones…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Sino cualquier que evite que el equipo mejore su rendimiento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9"/>
          <p:cNvSpPr txBox="1"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Ejemplos de impedimientos</a:t>
            </a:r>
            <a:endParaRPr/>
          </a:p>
        </p:txBody>
      </p:sp>
      <p:pic>
        <p:nvPicPr>
          <p:cNvPr id="622" name="Google Shape;622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710" r="3485" b="-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40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40"/>
          <p:cNvSpPr txBox="1">
            <a:spLocks noGrp="1"/>
          </p:cNvSpPr>
          <p:nvPr>
            <p:ph type="title"/>
          </p:nvPr>
        </p:nvSpPr>
        <p:spPr>
          <a:xfrm>
            <a:off x="249382" y="1289146"/>
            <a:ext cx="4671534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SCRUM MASTER | IMPEDIMENTOS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630" name="Google Shape;630;p40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631" name="Google Shape;631;p40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3" name="Google Shape;633;p40"/>
          <p:cNvSpPr txBox="1">
            <a:spLocks noGrp="1"/>
          </p:cNvSpPr>
          <p:nvPr>
            <p:ph type="body" idx="1"/>
          </p:nvPr>
        </p:nvSpPr>
        <p:spPr>
          <a:xfrm>
            <a:off x="6514140" y="1854601"/>
            <a:ext cx="4776711" cy="3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Scrum master RESUELVE los impedimientos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EL Scrum Master ASEGURA que los impedimentos sean resueltos </a:t>
            </a:r>
            <a:endParaRPr sz="2400"/>
          </a:p>
        </p:txBody>
      </p:sp>
      <p:pic>
        <p:nvPicPr>
          <p:cNvPr id="634" name="Google Shape;634;p40" descr="Cerr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2170" y="242281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0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0975" y="3436553"/>
            <a:ext cx="722852" cy="72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41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41"/>
          <p:cNvSpPr txBox="1">
            <a:spLocks noGrp="1"/>
          </p:cNvSpPr>
          <p:nvPr>
            <p:ph type="title"/>
          </p:nvPr>
        </p:nvSpPr>
        <p:spPr>
          <a:xfrm>
            <a:off x="249382" y="1289146"/>
            <a:ext cx="4671534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SCRUM MASTER | IMPEDIMENTOS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643" name="Google Shape;643;p41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644" name="Google Shape;644;p41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6" name="Google Shape;646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35677" y="2203259"/>
            <a:ext cx="4512340" cy="31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652" name="Google Shape;652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53" name="Google Shape;653;p42"/>
          <p:cNvSpPr txBox="1"/>
          <p:nvPr/>
        </p:nvSpPr>
        <p:spPr>
          <a:xfrm>
            <a:off x="504978" y="246589"/>
            <a:ext cx="11285969" cy="3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Capacitación de como formular los impedimentos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4" name="Google Shape;654;p42"/>
          <p:cNvGrpSpPr/>
          <p:nvPr/>
        </p:nvGrpSpPr>
        <p:grpSpPr>
          <a:xfrm>
            <a:off x="2516698" y="814848"/>
            <a:ext cx="9160777" cy="4830942"/>
            <a:chOff x="0" y="0"/>
            <a:chExt cx="9160777" cy="4830942"/>
          </a:xfrm>
        </p:grpSpPr>
        <p:sp>
          <p:nvSpPr>
            <p:cNvPr id="655" name="Google Shape;655;p42"/>
            <p:cNvSpPr/>
            <p:nvPr/>
          </p:nvSpPr>
          <p:spPr>
            <a:xfrm>
              <a:off x="0" y="0"/>
              <a:ext cx="9160777" cy="2173924"/>
            </a:xfrm>
            <a:prstGeom prst="roundRect">
              <a:avLst>
                <a:gd name="adj" fmla="val 10000"/>
              </a:avLst>
            </a:prstGeom>
            <a:solidFill>
              <a:srgbClr val="CDCFD3">
                <a:alpha val="89803"/>
              </a:srgbClr>
            </a:solidFill>
            <a:ln w="9525" cap="flat" cmpd="sng">
              <a:solidFill>
                <a:srgbClr val="CDCFD3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277766" y="289856"/>
              <a:ext cx="1593563" cy="1594211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l="-173994" r="-173994"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2"/>
            <p:cNvSpPr/>
            <p:nvPr/>
          </p:nvSpPr>
          <p:spPr>
            <a:xfrm rot="10800000">
              <a:off x="277766" y="2173924"/>
              <a:ext cx="1593563" cy="2657018"/>
            </a:xfrm>
            <a:prstGeom prst="round2SameRect">
              <a:avLst>
                <a:gd name="adj1" fmla="val 10500"/>
                <a:gd name="adj2" fmla="val 0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2"/>
            <p:cNvSpPr txBox="1"/>
            <p:nvPr/>
          </p:nvSpPr>
          <p:spPr>
            <a:xfrm>
              <a:off x="326774" y="2173924"/>
              <a:ext cx="1495547" cy="260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Análisis de valor agregado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2030686" y="289856"/>
              <a:ext cx="1593563" cy="1594211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l="-74995" r="-74998"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2"/>
            <p:cNvSpPr/>
            <p:nvPr/>
          </p:nvSpPr>
          <p:spPr>
            <a:xfrm rot="10800000">
              <a:off x="2030686" y="2173924"/>
              <a:ext cx="1593563" cy="2657018"/>
            </a:xfrm>
            <a:prstGeom prst="round2SameRect">
              <a:avLst>
                <a:gd name="adj1" fmla="val 10500"/>
                <a:gd name="adj2" fmla="val 0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2"/>
            <p:cNvSpPr txBox="1"/>
            <p:nvPr/>
          </p:nvSpPr>
          <p:spPr>
            <a:xfrm>
              <a:off x="2079694" y="2173924"/>
              <a:ext cx="1495547" cy="260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Clasificación de desperdicio </a:t>
              </a:r>
              <a:r>
                <a:rPr kumimoji="0" lang="en-US" sz="1400" b="0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Como identificar los desperdicios en la oficina https://www.youtube.com/watch?v=kn8Xc_k7eqU&amp;t=45s</a:t>
              </a: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3783606" y="289856"/>
              <a:ext cx="1593563" cy="1594211"/>
            </a:xfrm>
            <a:prstGeom prst="roundRect">
              <a:avLst>
                <a:gd name="adj" fmla="val 10000"/>
              </a:avLst>
            </a:prstGeom>
            <a:blipFill rotWithShape="1">
              <a:blip r:embed="rId6">
                <a:alphaModFix/>
              </a:blip>
              <a:stretch>
                <a:fillRect l="-41998" r="-41997"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2"/>
            <p:cNvSpPr/>
            <p:nvPr/>
          </p:nvSpPr>
          <p:spPr>
            <a:xfrm rot="10800000">
              <a:off x="3783606" y="2173924"/>
              <a:ext cx="1593563" cy="2657018"/>
            </a:xfrm>
            <a:prstGeom prst="round2SameRect">
              <a:avLst>
                <a:gd name="adj1" fmla="val 10500"/>
                <a:gd name="adj2" fmla="val 0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2"/>
            <p:cNvSpPr txBox="1"/>
            <p:nvPr/>
          </p:nvSpPr>
          <p:spPr>
            <a:xfrm>
              <a:off x="3832614" y="2173924"/>
              <a:ext cx="1495547" cy="260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Diagrama de afinidad y priorizarlos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https://www.youtube.com/watch?v=XjXqANKA6Co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5536526" y="289856"/>
              <a:ext cx="1593563" cy="1594211"/>
            </a:xfrm>
            <a:prstGeom prst="roundRect">
              <a:avLst>
                <a:gd name="adj" fmla="val 10000"/>
              </a:avLst>
            </a:prstGeom>
            <a:blipFill rotWithShape="1">
              <a:blip r:embed="rId7">
                <a:alphaModFix/>
              </a:blip>
              <a:stretch>
                <a:fillRect l="-29999" r="-29997"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2"/>
            <p:cNvSpPr/>
            <p:nvPr/>
          </p:nvSpPr>
          <p:spPr>
            <a:xfrm rot="10800000">
              <a:off x="5536526" y="2173924"/>
              <a:ext cx="1593563" cy="2657018"/>
            </a:xfrm>
            <a:prstGeom prst="round2SameRect">
              <a:avLst>
                <a:gd name="adj1" fmla="val 10500"/>
                <a:gd name="adj2" fmla="val 0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2"/>
            <p:cNvSpPr txBox="1"/>
            <p:nvPr/>
          </p:nvSpPr>
          <p:spPr>
            <a:xfrm>
              <a:off x="5585534" y="2173924"/>
              <a:ext cx="1495547" cy="260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Documentarlos en JIRA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7289446" y="289856"/>
              <a:ext cx="1593563" cy="1594211"/>
            </a:xfrm>
            <a:prstGeom prst="roundRect">
              <a:avLst>
                <a:gd name="adj" fmla="val 10000"/>
              </a:avLst>
            </a:prstGeom>
            <a:blipFill rotWithShape="1">
              <a:blip r:embed="rId8">
                <a:alphaModFix/>
              </a:blip>
              <a:stretch>
                <a:fillRect l="-27998" r="-27998"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2"/>
            <p:cNvSpPr/>
            <p:nvPr/>
          </p:nvSpPr>
          <p:spPr>
            <a:xfrm rot="10800000">
              <a:off x="7289446" y="2173924"/>
              <a:ext cx="1593563" cy="2657018"/>
            </a:xfrm>
            <a:prstGeom prst="round2SameRect">
              <a:avLst>
                <a:gd name="adj1" fmla="val 10500"/>
                <a:gd name="adj2" fmla="val 0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2"/>
            <p:cNvSpPr txBox="1"/>
            <p:nvPr/>
          </p:nvSpPr>
          <p:spPr>
            <a:xfrm>
              <a:off x="7338454" y="2173924"/>
              <a:ext cx="1495547" cy="260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Trabajarlos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Técnica SCAMPER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0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Como hacer SCAMPER https://www.youtube.com/watch?v=5ddT0ukzEBs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671" name="Google Shape;671;p42"/>
          <p:cNvGraphicFramePr/>
          <p:nvPr/>
        </p:nvGraphicFramePr>
        <p:xfrm>
          <a:off x="8349237" y="395118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914400" imgH="792163" progId="Word.Document.12">
                  <p:embed/>
                </p:oleObj>
              </mc:Choice>
              <mc:Fallback>
                <p:oleObj r:id="rId10" imgW="914400" imgH="792163" progId="Word.Document.12">
                  <p:embed/>
                  <p:pic>
                    <p:nvPicPr>
                      <p:cNvPr id="671" name="Google Shape;671;p42"/>
                      <p:cNvPicPr preferRelativeResize="0"/>
                      <p:nvPr/>
                    </p:nvPicPr>
                    <p:blipFill rotWithShape="1">
                      <a:blip r:embed="rId11">
                        <a:alphaModFix/>
                      </a:blip>
                      <a:srcRect/>
                      <a:stretch/>
                    </p:blipFill>
                    <p:spPr>
                      <a:xfrm>
                        <a:off x="8349237" y="3951188"/>
                        <a:ext cx="9144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2" name="Google Shape;672;p42"/>
          <p:cNvGrpSpPr/>
          <p:nvPr/>
        </p:nvGrpSpPr>
        <p:grpSpPr>
          <a:xfrm>
            <a:off x="251670" y="2043894"/>
            <a:ext cx="2038523" cy="2178198"/>
            <a:chOff x="0" y="265"/>
            <a:chExt cx="2038523" cy="2178198"/>
          </a:xfrm>
        </p:grpSpPr>
        <p:sp>
          <p:nvSpPr>
            <p:cNvPr id="673" name="Google Shape;673;p42"/>
            <p:cNvSpPr/>
            <p:nvPr/>
          </p:nvSpPr>
          <p:spPr>
            <a:xfrm>
              <a:off x="815409" y="265"/>
              <a:ext cx="1223114" cy="103723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DCFD3">
                <a:alpha val="89803"/>
              </a:srgbClr>
            </a:solidFill>
            <a:ln w="12700" cap="flat" cmpd="sng">
              <a:solidFill>
                <a:srgbClr val="CDCFD3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42"/>
            <p:cNvSpPr txBox="1"/>
            <p:nvPr/>
          </p:nvSpPr>
          <p:spPr>
            <a:xfrm>
              <a:off x="815409" y="129920"/>
              <a:ext cx="834150" cy="777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114300" marR="0" lvl="1" indent="-1143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Flujo del proceso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defTabSz="914400" rtl="0" eaLnBrk="1" fontAlgn="auto" latinLnBrk="0" hangingPunct="1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CANVAS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0" y="265"/>
              <a:ext cx="815409" cy="1037237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2"/>
            <p:cNvSpPr txBox="1"/>
            <p:nvPr/>
          </p:nvSpPr>
          <p:spPr>
            <a:xfrm>
              <a:off x="39805" y="40070"/>
              <a:ext cx="735799" cy="957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32375" rIns="64750" bIns="323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815409" y="1141226"/>
              <a:ext cx="1223114" cy="103723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DCFD3">
                <a:alpha val="89803"/>
              </a:srgbClr>
            </a:solidFill>
            <a:ln w="12700" cap="flat" cmpd="sng">
              <a:solidFill>
                <a:srgbClr val="CDCFD3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2"/>
            <p:cNvSpPr txBox="1"/>
            <p:nvPr/>
          </p:nvSpPr>
          <p:spPr>
            <a:xfrm>
              <a:off x="815409" y="1270881"/>
              <a:ext cx="834150" cy="777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114300" marR="0" lvl="1" indent="-1143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Tiempos de cada etapa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0" y="1141226"/>
              <a:ext cx="815409" cy="1037237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2"/>
            <p:cNvSpPr txBox="1"/>
            <p:nvPr/>
          </p:nvSpPr>
          <p:spPr>
            <a:xfrm>
              <a:off x="39805" y="1181031"/>
              <a:ext cx="735799" cy="957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32375" rIns="64750" bIns="323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1" name="Google Shape;681;p42" descr="Flujo de trabaj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142" y="20436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2" descr="Reloj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76169" y="323454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3" name="Google Shape;683;p42"/>
          <p:cNvCxnSpPr>
            <a:endCxn id="684" idx="2"/>
          </p:cNvCxnSpPr>
          <p:nvPr/>
        </p:nvCxnSpPr>
        <p:spPr>
          <a:xfrm>
            <a:off x="378191" y="5912983"/>
            <a:ext cx="2184000" cy="1230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85" name="Google Shape;685;p42"/>
          <p:cNvGrpSpPr/>
          <p:nvPr/>
        </p:nvGrpSpPr>
        <p:grpSpPr>
          <a:xfrm>
            <a:off x="171975" y="5783093"/>
            <a:ext cx="251670" cy="260059"/>
            <a:chOff x="1031846" y="3338818"/>
            <a:chExt cx="251670" cy="260059"/>
          </a:xfrm>
        </p:grpSpPr>
        <p:sp>
          <p:nvSpPr>
            <p:cNvPr id="686" name="Google Shape;686;p42"/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88" name="Google Shape;688;p42"/>
          <p:cNvCxnSpPr>
            <a:stCxn id="684" idx="6"/>
            <a:endCxn id="689" idx="2"/>
          </p:cNvCxnSpPr>
          <p:nvPr/>
        </p:nvCxnSpPr>
        <p:spPr>
          <a:xfrm rot="10800000" flipH="1">
            <a:off x="2722875" y="5892883"/>
            <a:ext cx="8757600" cy="3240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90" name="Google Shape;690;p42"/>
          <p:cNvGrpSpPr/>
          <p:nvPr/>
        </p:nvGrpSpPr>
        <p:grpSpPr>
          <a:xfrm>
            <a:off x="2516698" y="5795254"/>
            <a:ext cx="251670" cy="260059"/>
            <a:chOff x="1031846" y="3338818"/>
            <a:chExt cx="251670" cy="260059"/>
          </a:xfrm>
        </p:grpSpPr>
        <p:sp>
          <p:nvSpPr>
            <p:cNvPr id="691" name="Google Shape;691;p42"/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42"/>
          <p:cNvGrpSpPr/>
          <p:nvPr/>
        </p:nvGrpSpPr>
        <p:grpSpPr>
          <a:xfrm>
            <a:off x="11480457" y="5762816"/>
            <a:ext cx="251670" cy="260059"/>
            <a:chOff x="1031846" y="3338818"/>
            <a:chExt cx="251670" cy="260059"/>
          </a:xfrm>
        </p:grpSpPr>
        <p:sp>
          <p:nvSpPr>
            <p:cNvPr id="689" name="Google Shape;689;p42"/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4" name="Google Shape;694;p42"/>
          <p:cNvSpPr txBox="1"/>
          <p:nvPr/>
        </p:nvSpPr>
        <p:spPr>
          <a:xfrm>
            <a:off x="711543" y="5657067"/>
            <a:ext cx="1310640" cy="27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Insumos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42"/>
          <p:cNvSpPr txBox="1"/>
          <p:nvPr/>
        </p:nvSpPr>
        <p:spPr>
          <a:xfrm>
            <a:off x="6441766" y="5640481"/>
            <a:ext cx="13106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Procedimiento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96" name="Google Shape;696;p42"/>
          <p:cNvGraphicFramePr/>
          <p:nvPr/>
        </p:nvGraphicFramePr>
        <p:xfrm>
          <a:off x="3238150" y="408453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914400" imgH="792163" progId="Excel.Sheet.12">
                  <p:embed/>
                </p:oleObj>
              </mc:Choice>
              <mc:Fallback>
                <p:oleObj r:id="rId14" imgW="914400" imgH="792163" progId="Excel.Sheet.12">
                  <p:embed/>
                  <p:pic>
                    <p:nvPicPr>
                      <p:cNvPr id="696" name="Google Shape;696;p42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/>
                      <a:stretch/>
                    </p:blipFill>
                    <p:spPr>
                      <a:xfrm>
                        <a:off x="3238150" y="4084537"/>
                        <a:ext cx="9144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3"/>
          <p:cNvSpPr/>
          <p:nvPr/>
        </p:nvSpPr>
        <p:spPr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43"/>
          <p:cNvSpPr txBox="1"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Calibri"/>
              <a:buNone/>
            </a:pPr>
            <a:r>
              <a:rPr lang="en-US" sz="4100">
                <a:solidFill>
                  <a:srgbClr val="FFFFFF"/>
                </a:solidFill>
              </a:rPr>
              <a:t>SCRUM MASTER | IMPEDIMENTOS</a:t>
            </a:r>
            <a:endParaRPr/>
          </a:p>
        </p:txBody>
      </p:sp>
      <p:pic>
        <p:nvPicPr>
          <p:cNvPr id="704" name="Google Shape;704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-1" b="1558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43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4"/>
          <p:cNvSpPr/>
          <p:nvPr/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44"/>
          <p:cNvSpPr txBox="1"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FFFFFF"/>
                </a:solidFill>
              </a:rPr>
              <a:t>Scrum Master</a:t>
            </a:r>
            <a:endParaRPr/>
          </a:p>
        </p:txBody>
      </p:sp>
      <p:sp>
        <p:nvSpPr>
          <p:cNvPr id="712" name="Google Shape;712;p44"/>
          <p:cNvSpPr/>
          <p:nvPr/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44"/>
          <p:cNvSpPr/>
          <p:nvPr/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132" r="20409" b="1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4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8186" y="12899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4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994" y="17471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4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937" y="304409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¿Qué es un proceso de control?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218" name="Google Shape;218;p9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219" name="Google Shape;219;p9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9"/>
          <p:cNvSpPr txBox="1">
            <a:spLocks noGrp="1"/>
          </p:cNvSpPr>
          <p:nvPr>
            <p:ph type="body" idx="1"/>
          </p:nvPr>
        </p:nvSpPr>
        <p:spPr>
          <a:xfrm>
            <a:off x="6514140" y="1854601"/>
            <a:ext cx="4776711" cy="3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Common and Control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Plan what you expect to happen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Enforce the plan, sometimes regardless of change condition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Use change control because change is expensive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45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45"/>
          <p:cNvSpPr txBox="1">
            <a:spLocks noGrp="1"/>
          </p:cNvSpPr>
          <p:nvPr>
            <p:ph type="title"/>
          </p:nvPr>
        </p:nvSpPr>
        <p:spPr>
          <a:xfrm>
            <a:off x="249382" y="1289146"/>
            <a:ext cx="4671534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SCRUM MASTER | PROTEJE AL EQUIPO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725" name="Google Shape;725;p45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726" name="Google Shape;726;p45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28" name="Google Shape;728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68570" y="2383829"/>
            <a:ext cx="51816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6"/>
          <p:cNvSpPr txBox="1"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SCRUM MASTER | PROTEJE AL EQUIPO</a:t>
            </a:r>
            <a:endParaRPr/>
          </a:p>
        </p:txBody>
      </p:sp>
      <p:sp>
        <p:nvSpPr>
          <p:cNvPr id="734" name="Google Shape;734;p46"/>
          <p:cNvSpPr txBox="1">
            <a:spLocks noGrp="1"/>
          </p:cNvSpPr>
          <p:nvPr>
            <p:ph type="body" idx="1"/>
          </p:nvPr>
        </p:nvSpPr>
        <p:spPr>
          <a:xfrm>
            <a:off x="762000" y="2279018"/>
            <a:ext cx="5314543" cy="337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/>
              <a:t>¿Cómo es que protege al equipo del equipo?}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/>
              <a:t>Sobre compromiso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/>
              <a:t>Complacencia</a:t>
            </a:r>
            <a:endParaRPr sz="1800"/>
          </a:p>
        </p:txBody>
      </p:sp>
      <p:sp>
        <p:nvSpPr>
          <p:cNvPr id="735" name="Google Shape;735;p46"/>
          <p:cNvSpPr/>
          <p:nvPr/>
        </p:nvSpPr>
        <p:spPr>
          <a:xfrm flipH="1">
            <a:off x="658278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46"/>
          <p:cNvSpPr/>
          <p:nvPr/>
        </p:nvSpPr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7" name="Google Shape;737;p46" descr="Group of Peo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057" y="643002"/>
            <a:ext cx="3796790" cy="379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7"/>
          <p:cNvSpPr/>
          <p:nvPr/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47"/>
          <p:cNvSpPr txBox="1"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FFFFFF"/>
                </a:solidFill>
              </a:rPr>
              <a:t>Scrum Master</a:t>
            </a:r>
            <a:endParaRPr/>
          </a:p>
        </p:txBody>
      </p:sp>
      <p:sp>
        <p:nvSpPr>
          <p:cNvPr id="744" name="Google Shape;744;p47"/>
          <p:cNvSpPr/>
          <p:nvPr/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47"/>
          <p:cNvSpPr/>
          <p:nvPr/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6" name="Google Shape;746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132" r="20409" b="1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47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8186" y="12899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47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994" y="17471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47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937" y="304409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47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937" y="395849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48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48"/>
          <p:cNvSpPr txBox="1">
            <a:spLocks noGrp="1"/>
          </p:cNvSpPr>
          <p:nvPr>
            <p:ph type="title"/>
          </p:nvPr>
        </p:nvSpPr>
        <p:spPr>
          <a:xfrm>
            <a:off x="249382" y="1289146"/>
            <a:ext cx="4671534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SCRUM MASTER | COACHING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758" name="Google Shape;758;p48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759" name="Google Shape;759;p48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61" name="Google Shape;761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51263" y="1825034"/>
            <a:ext cx="3607145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49"/>
          <p:cNvSpPr/>
          <p:nvPr/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8" name="Google Shape;768;p49"/>
          <p:cNvGrpSpPr/>
          <p:nvPr/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69" name="Google Shape;769;p49"/>
            <p:cNvSpPr/>
            <p:nvPr/>
          </p:nvSpPr>
          <p:spPr>
            <a:xfrm>
              <a:off x="668003" y="1935883"/>
              <a:ext cx="675351" cy="595380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1245893" y="1684057"/>
              <a:ext cx="550492" cy="485306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1" name="Google Shape;771;p49"/>
          <p:cNvSpPr txBox="1"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SCRUM MASTER | COACHING AL TEAM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772" name="Google Shape;772;p49"/>
          <p:cNvSpPr txBox="1">
            <a:spLocks noGrp="1"/>
          </p:cNvSpPr>
          <p:nvPr>
            <p:ph type="body" idx="1"/>
          </p:nvPr>
        </p:nvSpPr>
        <p:spPr>
          <a:xfrm>
            <a:off x="5573864" y="1166933"/>
            <a:ext cx="5716988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Ayuda al equipo a resolver los problemas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Conflictos entre el equipo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Conflictos entre el equipo y los interesados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Educar al equipo en el procesa de Scrum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Guiar al equipo en el rendimiento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50"/>
          <p:cNvSpPr/>
          <p:nvPr/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9" name="Google Shape;779;p50"/>
          <p:cNvGrpSpPr/>
          <p:nvPr/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80" name="Google Shape;780;p50"/>
            <p:cNvSpPr/>
            <p:nvPr/>
          </p:nvSpPr>
          <p:spPr>
            <a:xfrm>
              <a:off x="668003" y="1935883"/>
              <a:ext cx="675351" cy="595380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1245893" y="1684057"/>
              <a:ext cx="550492" cy="485306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2" name="Google Shape;782;p50"/>
          <p:cNvSpPr txBox="1"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SCRUM MASTER | COACHING AL TEAM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783" name="Google Shape;783;p50"/>
          <p:cNvSpPr txBox="1">
            <a:spLocks noGrp="1"/>
          </p:cNvSpPr>
          <p:nvPr>
            <p:ph type="body" idx="1"/>
          </p:nvPr>
        </p:nvSpPr>
        <p:spPr>
          <a:xfrm>
            <a:off x="5573864" y="1166933"/>
            <a:ext cx="5716988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Debe coacher como tener un ciclo de mejora continua y llevarlo a los más altos rendimientos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Debe enseñarles los patrones de la alta productividad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 decirles que van hacer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Inspirar al equipo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Gestionar las discusiones de equipo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Ayudar al equipo a definir acciones</a:t>
            </a:r>
            <a:endParaRPr sz="2000"/>
          </a:p>
        </p:txBody>
      </p:sp>
      <p:sp>
        <p:nvSpPr>
          <p:cNvPr id="784" name="Google Shape;784;p50"/>
          <p:cNvSpPr txBox="1"/>
          <p:nvPr/>
        </p:nvSpPr>
        <p:spPr>
          <a:xfrm>
            <a:off x="5653668" y="681628"/>
            <a:ext cx="37561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Guiar al equipo en el alto rendimiento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51"/>
          <p:cNvSpPr/>
          <p:nvPr/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1" name="Google Shape;791;p51"/>
          <p:cNvGrpSpPr/>
          <p:nvPr/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92" name="Google Shape;792;p51"/>
            <p:cNvSpPr/>
            <p:nvPr/>
          </p:nvSpPr>
          <p:spPr>
            <a:xfrm>
              <a:off x="668003" y="1935883"/>
              <a:ext cx="675351" cy="595380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1245893" y="1684057"/>
              <a:ext cx="550492" cy="485306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4" name="Google Shape;794;p51"/>
          <p:cNvSpPr txBox="1"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SCRUM MASTER | COACHING AL TEAM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795" name="Google Shape;795;p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73713" y="1405815"/>
            <a:ext cx="5716587" cy="3801896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51"/>
          <p:cNvSpPr/>
          <p:nvPr/>
        </p:nvSpPr>
        <p:spPr>
          <a:xfrm>
            <a:off x="5573713" y="5594202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https://www.youtube.com/watch?v=t3kKechcwYM&amp;feature=youtu.be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52"/>
          <p:cNvSpPr/>
          <p:nvPr/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3" name="Google Shape;803;p52"/>
          <p:cNvGrpSpPr/>
          <p:nvPr/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804" name="Google Shape;804;p52"/>
            <p:cNvSpPr/>
            <p:nvPr/>
          </p:nvSpPr>
          <p:spPr>
            <a:xfrm>
              <a:off x="668003" y="1935883"/>
              <a:ext cx="675351" cy="595380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52"/>
            <p:cNvSpPr/>
            <p:nvPr/>
          </p:nvSpPr>
          <p:spPr>
            <a:xfrm>
              <a:off x="1245893" y="1684057"/>
              <a:ext cx="550492" cy="485306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6" name="Google Shape;806;p52"/>
          <p:cNvSpPr txBox="1"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SCRUM MASTER | COACHING AL PRODUCT OWNER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807" name="Google Shape;807;p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94548" y="1405901"/>
            <a:ext cx="749745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53"/>
          <p:cNvSpPr/>
          <p:nvPr/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4" name="Google Shape;814;p53"/>
          <p:cNvGrpSpPr/>
          <p:nvPr/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815" name="Google Shape;815;p53"/>
            <p:cNvSpPr/>
            <p:nvPr/>
          </p:nvSpPr>
          <p:spPr>
            <a:xfrm>
              <a:off x="668003" y="1935883"/>
              <a:ext cx="675351" cy="595380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53"/>
            <p:cNvSpPr/>
            <p:nvPr/>
          </p:nvSpPr>
          <p:spPr>
            <a:xfrm>
              <a:off x="1245893" y="1684057"/>
              <a:ext cx="550492" cy="485306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7" name="Google Shape;817;p53"/>
          <p:cNvSpPr txBox="1">
            <a:spLocks noGrp="1"/>
          </p:cNvSpPr>
          <p:nvPr>
            <p:ph type="title"/>
          </p:nvPr>
        </p:nvSpPr>
        <p:spPr>
          <a:xfrm>
            <a:off x="278780" y="1166932"/>
            <a:ext cx="4070583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SCRUM MASTER | COACHING A LA ORGANIZACIÓN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818" name="Google Shape;818;p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28143" y="1904632"/>
            <a:ext cx="7563857" cy="248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4"/>
          <p:cNvSpPr/>
          <p:nvPr/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54"/>
          <p:cNvSpPr txBox="1"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FFFFFF"/>
                </a:solidFill>
              </a:rPr>
              <a:t>Scrum Master</a:t>
            </a:r>
            <a:endParaRPr/>
          </a:p>
        </p:txBody>
      </p:sp>
      <p:sp>
        <p:nvSpPr>
          <p:cNvPr id="825" name="Google Shape;825;p54"/>
          <p:cNvSpPr/>
          <p:nvPr/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54"/>
          <p:cNvSpPr/>
          <p:nvPr/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7" name="Google Shape;827;p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132" r="20409" b="1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54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8186" y="12899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54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994" y="17471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54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937" y="304409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54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937" y="395849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54" descr="Marc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0605" y="487289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¿Qué es un proceso de control EMPÍRICO?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229" name="Google Shape;229;p10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230" name="Google Shape;230;p10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0"/>
          <p:cNvSpPr txBox="1">
            <a:spLocks noGrp="1"/>
          </p:cNvSpPr>
          <p:nvPr>
            <p:ph type="body" idx="1"/>
          </p:nvPr>
        </p:nvSpPr>
        <p:spPr>
          <a:xfrm>
            <a:off x="6514140" y="1854601"/>
            <a:ext cx="4776711" cy="3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Learn as we progress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Expect and embrace change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Inspect and adapt using short development cycles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Estimates are indicative only and may not be accurate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55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55"/>
          <p:cNvSpPr txBox="1">
            <a:spLocks noGrp="1"/>
          </p:cNvSpPr>
          <p:nvPr>
            <p:ph type="title"/>
          </p:nvPr>
        </p:nvSpPr>
        <p:spPr>
          <a:xfrm>
            <a:off x="249382" y="1289146"/>
            <a:ext cx="4671534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SCRUM MASTER | AUTORIDAD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840" name="Google Shape;840;p55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841" name="Google Shape;841;p55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55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43" name="Google Shape;843;p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13094" y="1929551"/>
            <a:ext cx="5892552" cy="4020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56"/>
          <p:cNvSpPr txBox="1">
            <a:spLocks noGrp="1"/>
          </p:cNvSpPr>
          <p:nvPr>
            <p:ph type="title"/>
          </p:nvPr>
        </p:nvSpPr>
        <p:spPr>
          <a:xfrm>
            <a:off x="8006085" y="1470990"/>
            <a:ext cx="3689091" cy="37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Resumen del Scrum master</a:t>
            </a:r>
            <a:endParaRPr/>
          </a:p>
        </p:txBody>
      </p:sp>
      <p:sp>
        <p:nvSpPr>
          <p:cNvPr id="850" name="Google Shape;850;p56"/>
          <p:cNvSpPr/>
          <p:nvPr/>
        </p:nvSpPr>
        <p:spPr>
          <a:xfrm>
            <a:off x="0" y="0"/>
            <a:ext cx="7743949" cy="6858000"/>
          </a:xfrm>
          <a:custGeom>
            <a:avLst/>
            <a:gdLst/>
            <a:ahLst/>
            <a:cxnLst/>
            <a:rect l="l" t="t" r="r" b="b"/>
            <a:pathLst>
              <a:path w="7743949" h="6858000" extrusionOk="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56"/>
          <p:cNvSpPr txBox="1">
            <a:spLocks noGrp="1"/>
          </p:cNvSpPr>
          <p:nvPr>
            <p:ph type="body" idx="1"/>
          </p:nvPr>
        </p:nvSpPr>
        <p:spPr>
          <a:xfrm>
            <a:off x="756746" y="2863018"/>
            <a:ext cx="4666592" cy="330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https://www.youtube.com/watch?v=x2HKzohWTBM</a:t>
            </a:r>
            <a:endParaRPr sz="2400">
              <a:solidFill>
                <a:schemeClr val="lt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57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57"/>
          <p:cNvSpPr txBox="1">
            <a:spLocks noGrp="1"/>
          </p:cNvSpPr>
          <p:nvPr>
            <p:ph type="title"/>
          </p:nvPr>
        </p:nvSpPr>
        <p:spPr>
          <a:xfrm>
            <a:off x="249382" y="1289146"/>
            <a:ext cx="4671534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SCRUM MASTER | QUE NECESITA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859" name="Google Shape;859;p57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860" name="Google Shape;860;p57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57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2" name="Google Shape;862;p57"/>
          <p:cNvSpPr txBox="1">
            <a:spLocks noGrp="1"/>
          </p:cNvSpPr>
          <p:nvPr>
            <p:ph type="body" idx="1"/>
          </p:nvPr>
        </p:nvSpPr>
        <p:spPr>
          <a:xfrm>
            <a:off x="6735336" y="1825625"/>
            <a:ext cx="46184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Sirviente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Mente abierta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Colaborativo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Humilde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Mente fría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Entusiasta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Honestidad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Tener un sentido de preocupación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Mente ágil</a:t>
            </a:r>
            <a:endParaRPr sz="259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5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None/>
            </a:pPr>
            <a:r>
              <a:rPr lang="es-CR" sz="3600"/>
              <a:t>Carlos Castro Torres</a:t>
            </a:r>
            <a:endParaRPr/>
          </a:p>
        </p:txBody>
      </p:sp>
      <p:sp>
        <p:nvSpPr>
          <p:cNvPr id="1050" name="Google Shape;1050;p45"/>
          <p:cNvSpPr txBox="1">
            <a:spLocks noGrp="1"/>
          </p:cNvSpPr>
          <p:nvPr>
            <p:ph type="body" idx="1"/>
          </p:nvPr>
        </p:nvSpPr>
        <p:spPr>
          <a:xfrm>
            <a:off x="0" y="6245623"/>
            <a:ext cx="2647406" cy="6123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3200"/>
              <a:buNone/>
            </a:pPr>
            <a:endParaRPr sz="3200"/>
          </a:p>
        </p:txBody>
      </p:sp>
      <p:sp>
        <p:nvSpPr>
          <p:cNvPr id="1051" name="Google Shape;1051;p45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R" dirty="0"/>
              <a:t>t. +506 87130754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R" dirty="0" err="1"/>
              <a:t>ccastro@uci.ac.cr</a:t>
            </a:r>
            <a:endParaRPr dirty="0"/>
          </a:p>
        </p:txBody>
      </p:sp>
      <p:sp>
        <p:nvSpPr>
          <p:cNvPr id="1052" name="Google Shape;1052;p45"/>
          <p:cNvSpPr txBox="1"/>
          <p:nvPr/>
        </p:nvSpPr>
        <p:spPr>
          <a:xfrm>
            <a:off x="3061934" y="6251729"/>
            <a:ext cx="89837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Experiencias educativas de calidad en una comunidad de aprendizaje internacional</a:t>
            </a:r>
            <a:endParaRPr sz="2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11"/>
          <p:cNvCxnSpPr/>
          <p:nvPr/>
        </p:nvCxnSpPr>
        <p:spPr>
          <a:xfrm>
            <a:off x="6096000" y="477749"/>
            <a:ext cx="0" cy="36576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11"/>
          <p:cNvSpPr/>
          <p:nvPr/>
        </p:nvSpPr>
        <p:spPr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 txBox="1"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</a:rPr>
              <a:t>¿Encuentre las diferencias?</a:t>
            </a:r>
            <a:endParaRPr/>
          </a:p>
        </p:txBody>
      </p:sp>
      <p:pic>
        <p:nvPicPr>
          <p:cNvPr id="240" name="Google Shape;240;p11"/>
          <p:cNvPicPr preferRelativeResize="0"/>
          <p:nvPr/>
        </p:nvPicPr>
        <p:blipFill rotWithShape="1">
          <a:blip r:embed="rId3">
            <a:alphaModFix/>
          </a:blip>
          <a:srcRect r="-3" b="2748"/>
          <a:stretch/>
        </p:blipFill>
        <p:spPr>
          <a:xfrm>
            <a:off x="320040" y="462793"/>
            <a:ext cx="5455917" cy="368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4">
            <a:alphaModFix/>
          </a:blip>
          <a:srcRect l="1738" r="21890" b="-1"/>
          <a:stretch/>
        </p:blipFill>
        <p:spPr>
          <a:xfrm>
            <a:off x="6416043" y="466961"/>
            <a:ext cx="5455917" cy="36791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11"/>
          <p:cNvCxnSpPr/>
          <p:nvPr/>
        </p:nvCxnSpPr>
        <p:spPr>
          <a:xfrm>
            <a:off x="2209800" y="5738691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>
            <a:spLocks noGrp="1"/>
          </p:cNvSpPr>
          <p:nvPr>
            <p:ph type="title"/>
          </p:nvPr>
        </p:nvSpPr>
        <p:spPr>
          <a:xfrm>
            <a:off x="748145" y="1450655"/>
            <a:ext cx="4198026" cy="395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Calibri"/>
              <a:buNone/>
            </a:pPr>
            <a:r>
              <a:rPr lang="en-US" sz="6200">
                <a:solidFill>
                  <a:schemeClr val="lt1"/>
                </a:solidFill>
              </a:rPr>
              <a:t>¿Encuentre las diferencias?</a:t>
            </a:r>
            <a:endParaRPr sz="6200">
              <a:solidFill>
                <a:schemeClr val="lt1"/>
              </a:solidFill>
            </a:endParaRPr>
          </a:p>
        </p:txBody>
      </p:sp>
      <p:cxnSp>
        <p:nvCxnSpPr>
          <p:cNvPr id="249" name="Google Shape;249;p12"/>
          <p:cNvCxnSpPr/>
          <p:nvPr/>
        </p:nvCxnSpPr>
        <p:spPr>
          <a:xfrm rot="10800000">
            <a:off x="1014141" y="1450655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12"/>
          <p:cNvCxnSpPr/>
          <p:nvPr/>
        </p:nvCxnSpPr>
        <p:spPr>
          <a:xfrm rot="10800000">
            <a:off x="1014141" y="5408571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1" name="Google Shape;2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555" y="1409325"/>
            <a:ext cx="6008013" cy="66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3004" y="2442224"/>
            <a:ext cx="6008013" cy="3268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12"/>
          <p:cNvGrpSpPr/>
          <p:nvPr/>
        </p:nvGrpSpPr>
        <p:grpSpPr>
          <a:xfrm>
            <a:off x="5933052" y="134668"/>
            <a:ext cx="6127916" cy="1065107"/>
            <a:chOff x="0" y="667788"/>
            <a:chExt cx="6127916" cy="1065107"/>
          </a:xfrm>
        </p:grpSpPr>
        <p:sp>
          <p:nvSpPr>
            <p:cNvPr id="254" name="Google Shape;254;p12"/>
            <p:cNvSpPr/>
            <p:nvPr/>
          </p:nvSpPr>
          <p:spPr>
            <a:xfrm>
              <a:off x="0" y="742669"/>
              <a:ext cx="6127916" cy="990226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116038" y="667788"/>
              <a:ext cx="5515124" cy="99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2"/>
            <p:cNvSpPr txBox="1"/>
            <p:nvPr/>
          </p:nvSpPr>
          <p:spPr>
            <a:xfrm>
              <a:off x="116038" y="667788"/>
              <a:ext cx="5515124" cy="99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8900" tIns="248900" rIns="248900" bIns="24890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Calibri"/>
                <a:buNone/>
                <a:tabLst/>
                <a:defRPr/>
              </a:pPr>
              <a:r>
                <a:rPr kumimoji="0" lang="en-US" sz="3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Timeline</a:t>
              </a:r>
              <a:endParaRPr kumimoji="0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1726420" y="1106359"/>
              <a:ext cx="247556" cy="247556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En resumen… Empirical process Control in Scrum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265" name="Google Shape;265;p13"/>
          <p:cNvGrpSpPr/>
          <p:nvPr/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266" name="Google Shape;266;p13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3"/>
          <p:cNvSpPr txBox="1">
            <a:spLocks noGrp="1"/>
          </p:cNvSpPr>
          <p:nvPr>
            <p:ph type="body" idx="1"/>
          </p:nvPr>
        </p:nvSpPr>
        <p:spPr>
          <a:xfrm>
            <a:off x="6514140" y="1854601"/>
            <a:ext cx="4776711" cy="3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Learn as we progress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Expect and embrace change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Inspect and adapt using short development cycles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Estimates are indicative only and may not be accurate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890" y="266572"/>
            <a:ext cx="8682038" cy="689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/>
          <p:nvPr/>
        </p:nvSpPr>
        <p:spPr>
          <a:xfrm>
            <a:off x="6179128" y="517236"/>
            <a:ext cx="3980873" cy="25861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2179783" y="517236"/>
            <a:ext cx="3445163" cy="27385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1524001" y="4013200"/>
            <a:ext cx="3980873" cy="25861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cipal Azul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ción Anaranaj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ción Rojo Viv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CI">
    <a:dk1>
      <a:srgbClr val="000000"/>
    </a:dk1>
    <a:lt1>
      <a:srgbClr val="FFFFFF"/>
    </a:lt1>
    <a:dk2>
      <a:srgbClr val="515354"/>
    </a:dk2>
    <a:lt2>
      <a:srgbClr val="E7E6E6"/>
    </a:lt2>
    <a:accent1>
      <a:srgbClr val="6BAE45"/>
    </a:accent1>
    <a:accent2>
      <a:srgbClr val="4179BB"/>
    </a:accent2>
    <a:accent3>
      <a:srgbClr val="A1A0A0"/>
    </a:accent3>
    <a:accent4>
      <a:srgbClr val="EE9120"/>
    </a:accent4>
    <a:accent5>
      <a:srgbClr val="9C247B"/>
    </a:accent5>
    <a:accent6>
      <a:srgbClr val="CE2041"/>
    </a:accent6>
    <a:hlink>
      <a:srgbClr val="305B8F"/>
    </a:hlink>
    <a:folHlink>
      <a:srgbClr val="80072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1433</Words>
  <Application>Microsoft Office PowerPoint</Application>
  <PresentationFormat>Panorámica</PresentationFormat>
  <Paragraphs>208</Paragraphs>
  <Slides>53</Slides>
  <Notes>52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68" baseType="lpstr">
      <vt:lpstr>Barlow SemiBold</vt:lpstr>
      <vt:lpstr>Times New Roman</vt:lpstr>
      <vt:lpstr>Calibri</vt:lpstr>
      <vt:lpstr>Rockwell</vt:lpstr>
      <vt:lpstr>Barlow Medium</vt:lpstr>
      <vt:lpstr>Arial</vt:lpstr>
      <vt:lpstr>Aharoni</vt:lpstr>
      <vt:lpstr>Barlow</vt:lpstr>
      <vt:lpstr>Principal Azul</vt:lpstr>
      <vt:lpstr>Sección Anaranajada</vt:lpstr>
      <vt:lpstr>Sección Rojo Vivo</vt:lpstr>
      <vt:lpstr>1_Tema de Office</vt:lpstr>
      <vt:lpstr>2_Tema de Office</vt:lpstr>
      <vt:lpstr>Microsoft Word Document</vt:lpstr>
      <vt:lpstr>Microsoft Excel Worksheet</vt:lpstr>
      <vt:lpstr>Áreas de conocimiento para la AP II metodologías ágiles y preparación para la certificación Scrum Master  - Semana 2</vt:lpstr>
      <vt:lpstr>Índice</vt:lpstr>
      <vt:lpstr>Teoría del Empirismo</vt:lpstr>
      <vt:lpstr>¿Qué es un proceso de control?</vt:lpstr>
      <vt:lpstr>¿Qué es un proceso de control EMPÍRICO?</vt:lpstr>
      <vt:lpstr>¿Encuentre las diferencias?</vt:lpstr>
      <vt:lpstr>¿Encuentre las diferencias?</vt:lpstr>
      <vt:lpstr>En resumen… Empirical process Control in Scrum</vt:lpstr>
      <vt:lpstr>Presentación de PowerPoint</vt:lpstr>
      <vt:lpstr>Presentación de PowerPoint</vt:lpstr>
      <vt:lpstr>Manifiesto</vt:lpstr>
      <vt:lpstr>Manifiesto ágil</vt:lpstr>
      <vt:lpstr>Presentación de PowerPoint</vt:lpstr>
      <vt:lpstr>Ceremonias</vt:lpstr>
      <vt:lpstr>Presentación de PowerPoint</vt:lpstr>
      <vt:lpstr>Roles del proceso Scrum</vt:lpstr>
      <vt:lpstr>Presentación de PowerPoint</vt:lpstr>
      <vt:lpstr>Presentación de PowerPoint</vt:lpstr>
      <vt:lpstr>Presentación de PowerPoint</vt:lpstr>
      <vt:lpstr>Habilidades de un Scrum Master</vt:lpstr>
      <vt:lpstr>Scrum Master no es…</vt:lpstr>
      <vt:lpstr>Scrum Master</vt:lpstr>
      <vt:lpstr>Scrum Master</vt:lpstr>
      <vt:lpstr>Scrum Master</vt:lpstr>
      <vt:lpstr>Scrum Master debe… FACILITAR</vt:lpstr>
      <vt:lpstr>SCRUM MASTER | FACILITATING</vt:lpstr>
      <vt:lpstr>Scrum Master</vt:lpstr>
      <vt:lpstr>Scrum Master debe… Asegurarse que Scrum Framework se esta hacienda como se debe.</vt:lpstr>
      <vt:lpstr>Debe saber a exactitud el SCRUM PROCESSS</vt:lpstr>
      <vt:lpstr>SCRUM MASTER | SCRUM PROCESS</vt:lpstr>
      <vt:lpstr>Scrum Master</vt:lpstr>
      <vt:lpstr>Scrum Master debe… Resolver los impedientos</vt:lpstr>
      <vt:lpstr>Resolver los impedientos</vt:lpstr>
      <vt:lpstr>Ejemplos de impedimientos</vt:lpstr>
      <vt:lpstr>SCRUM MASTER | IMPEDIMENTOS</vt:lpstr>
      <vt:lpstr>SCRUM MASTER | IMPEDIMENTOS</vt:lpstr>
      <vt:lpstr>Presentación de PowerPoint</vt:lpstr>
      <vt:lpstr>SCRUM MASTER | IMPEDIMENTOS</vt:lpstr>
      <vt:lpstr>Scrum Master</vt:lpstr>
      <vt:lpstr>SCRUM MASTER | PROTEJE AL EQUIPO</vt:lpstr>
      <vt:lpstr>SCRUM MASTER | PROTEJE AL EQUIPO</vt:lpstr>
      <vt:lpstr>Scrum Master</vt:lpstr>
      <vt:lpstr>SCRUM MASTER | COACHING</vt:lpstr>
      <vt:lpstr>SCRUM MASTER | COACHING AL TEAM</vt:lpstr>
      <vt:lpstr>SCRUM MASTER | COACHING AL TEAM</vt:lpstr>
      <vt:lpstr>SCRUM MASTER | COACHING AL TEAM</vt:lpstr>
      <vt:lpstr>SCRUM MASTER | COACHING AL PRODUCT OWNER</vt:lpstr>
      <vt:lpstr>SCRUM MASTER | COACHING A LA ORGANIZACIÓN</vt:lpstr>
      <vt:lpstr>Scrum Master</vt:lpstr>
      <vt:lpstr>SCRUM MASTER | AUTORIDAD</vt:lpstr>
      <vt:lpstr>Resumen del Scrum master</vt:lpstr>
      <vt:lpstr>SCRUM MASTER | QUE NECESITA</vt:lpstr>
      <vt:lpstr>Carlos Castro Torres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Áreas de conocimiento para la AP II metodologías ágiles y preparación para la certificación Scrum Master  - Semana 2</dc:title>
  <dc:creator>Microsoft Office User</dc:creator>
  <cp:lastModifiedBy>Wendy Vives</cp:lastModifiedBy>
  <cp:revision>4</cp:revision>
  <dcterms:created xsi:type="dcterms:W3CDTF">2018-06-20T21:30:45Z</dcterms:created>
  <dcterms:modified xsi:type="dcterms:W3CDTF">2023-07-04T14:39:14Z</dcterms:modified>
</cp:coreProperties>
</file>