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3AF88BA-52DE-4A32-83FF-A6E78200B5C8}"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400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3AF88BA-52DE-4A32-83FF-A6E78200B5C8}"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73717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3AF88BA-52DE-4A32-83FF-A6E78200B5C8}"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06D646-4380-41C0-B457-37361608F3BE}" type="slidenum">
              <a:rPr lang="es-CR" smtClean="0"/>
              <a:t>‹Nº›</a:t>
            </a:fld>
            <a:endParaRPr lang="es-C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7576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3AF88BA-52DE-4A32-83FF-A6E78200B5C8}"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2758377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3AF88BA-52DE-4A32-83FF-A6E78200B5C8}"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06D646-4380-41C0-B457-37361608F3BE}" type="slidenum">
              <a:rPr lang="es-CR" smtClean="0"/>
              <a:t>‹Nº›</a:t>
            </a:fld>
            <a:endParaRPr lang="es-C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9799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3AF88BA-52DE-4A32-83FF-A6E78200B5C8}"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447829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AF88BA-52DE-4A32-83FF-A6E78200B5C8}"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2139938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AF88BA-52DE-4A32-83FF-A6E78200B5C8}"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60808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3AF88BA-52DE-4A32-83FF-A6E78200B5C8}"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730405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3AF88BA-52DE-4A32-83FF-A6E78200B5C8}" type="datetimeFigureOut">
              <a:rPr lang="es-CR" smtClean="0"/>
              <a:t>13/7/2016</a:t>
            </a:fld>
            <a:endParaRPr lang="es-CR"/>
          </a:p>
        </p:txBody>
      </p:sp>
      <p:sp>
        <p:nvSpPr>
          <p:cNvPr id="5" name="Footer Placeholder 4"/>
          <p:cNvSpPr>
            <a:spLocks noGrp="1"/>
          </p:cNvSpPr>
          <p:nvPr>
            <p:ph type="ftr" sz="quarter" idx="11"/>
          </p:nvPr>
        </p:nvSpPr>
        <p:spPr/>
        <p:txBody>
          <a:bodyPr/>
          <a:lstStyle/>
          <a:p>
            <a:endParaRPr lang="es-C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158968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AF88BA-52DE-4A32-83FF-A6E78200B5C8}"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1317147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3AF88BA-52DE-4A32-83FF-A6E78200B5C8}" type="datetimeFigureOut">
              <a:rPr lang="es-CR" smtClean="0"/>
              <a:t>13/7/2016</a:t>
            </a:fld>
            <a:endParaRPr lang="es-CR"/>
          </a:p>
        </p:txBody>
      </p:sp>
      <p:sp>
        <p:nvSpPr>
          <p:cNvPr id="8" name="Footer Placeholder 7"/>
          <p:cNvSpPr>
            <a:spLocks noGrp="1"/>
          </p:cNvSpPr>
          <p:nvPr>
            <p:ph type="ftr" sz="quarter" idx="11"/>
          </p:nvPr>
        </p:nvSpPr>
        <p:spPr/>
        <p:txBody>
          <a:bodyPr/>
          <a:lstStyle/>
          <a:p>
            <a:endParaRPr lang="es-C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196013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3AF88BA-52DE-4A32-83FF-A6E78200B5C8}" type="datetimeFigureOut">
              <a:rPr lang="es-CR" smtClean="0"/>
              <a:t>13/7/2016</a:t>
            </a:fld>
            <a:endParaRPr lang="es-CR"/>
          </a:p>
        </p:txBody>
      </p:sp>
      <p:sp>
        <p:nvSpPr>
          <p:cNvPr id="4" name="Footer Placeholder 3"/>
          <p:cNvSpPr>
            <a:spLocks noGrp="1"/>
          </p:cNvSpPr>
          <p:nvPr>
            <p:ph type="ftr" sz="quarter" idx="11"/>
          </p:nvPr>
        </p:nvSpPr>
        <p:spPr/>
        <p:txBody>
          <a:bodyPr/>
          <a:lstStyle/>
          <a:p>
            <a:endParaRPr lang="es-C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249729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F88BA-52DE-4A32-83FF-A6E78200B5C8}" type="datetimeFigureOut">
              <a:rPr lang="es-CR" smtClean="0"/>
              <a:t>13/7/2016</a:t>
            </a:fld>
            <a:endParaRPr lang="es-CR"/>
          </a:p>
        </p:txBody>
      </p:sp>
      <p:sp>
        <p:nvSpPr>
          <p:cNvPr id="3" name="Footer Placeholder 2"/>
          <p:cNvSpPr>
            <a:spLocks noGrp="1"/>
          </p:cNvSpPr>
          <p:nvPr>
            <p:ph type="ftr" sz="quarter" idx="11"/>
          </p:nvPr>
        </p:nvSpPr>
        <p:spPr/>
        <p:txBody>
          <a:bodyPr/>
          <a:lstStyle/>
          <a:p>
            <a:endParaRPr lang="es-C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93469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3AF88BA-52DE-4A32-83FF-A6E78200B5C8}"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12721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3AF88BA-52DE-4A32-83FF-A6E78200B5C8}" type="datetimeFigureOut">
              <a:rPr lang="es-CR" smtClean="0"/>
              <a:t>13/7/2016</a:t>
            </a:fld>
            <a:endParaRPr lang="es-CR"/>
          </a:p>
        </p:txBody>
      </p:sp>
      <p:sp>
        <p:nvSpPr>
          <p:cNvPr id="6" name="Footer Placeholder 5"/>
          <p:cNvSpPr>
            <a:spLocks noGrp="1"/>
          </p:cNvSpPr>
          <p:nvPr>
            <p:ph type="ftr" sz="quarter" idx="11"/>
          </p:nvPr>
        </p:nvSpPr>
        <p:spPr/>
        <p:txBody>
          <a:bodyPr/>
          <a:lstStyle/>
          <a:p>
            <a:endParaRPr lang="es-C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06D646-4380-41C0-B457-37361608F3BE}" type="slidenum">
              <a:rPr lang="es-CR" smtClean="0"/>
              <a:t>‹Nº›</a:t>
            </a:fld>
            <a:endParaRPr lang="es-CR"/>
          </a:p>
        </p:txBody>
      </p:sp>
    </p:spTree>
    <p:extLst>
      <p:ext uri="{BB962C8B-B14F-4D97-AF65-F5344CB8AC3E}">
        <p14:creationId xmlns:p14="http://schemas.microsoft.com/office/powerpoint/2010/main" val="3595674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3AF88BA-52DE-4A32-83FF-A6E78200B5C8}" type="datetimeFigureOut">
              <a:rPr lang="es-CR" smtClean="0"/>
              <a:t>13/7/2016</a:t>
            </a:fld>
            <a:endParaRPr lang="es-C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A06D646-4380-41C0-B457-37361608F3BE}" type="slidenum">
              <a:rPr lang="es-CR" smtClean="0"/>
              <a:t>‹Nº›</a:t>
            </a:fld>
            <a:endParaRPr lang="es-CR"/>
          </a:p>
        </p:txBody>
      </p:sp>
    </p:spTree>
    <p:extLst>
      <p:ext uri="{BB962C8B-B14F-4D97-AF65-F5344CB8AC3E}">
        <p14:creationId xmlns:p14="http://schemas.microsoft.com/office/powerpoint/2010/main" val="3859743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grweb.go.cr/scij/Busqueda/Normativa/normas/nrm_texto_completo.aspx?param2=3&amp;nValor1=1&amp;nValor2=12540&amp;nValor3=95027&amp;nValor4=NO&amp;strTipM=TCp" TargetMode="External"/><Relationship Id="rId2" Type="http://schemas.openxmlformats.org/officeDocument/2006/relationships/hyperlink" Target="http://www.hacienda.go.cr/docs/5655f0b47f83f_Resultados%20del%20Plan%20investigacion%20de%20vehiculos%20valores%202015.pdf" TargetMode="External"/><Relationship Id="rId1" Type="http://schemas.openxmlformats.org/officeDocument/2006/relationships/slideLayout" Target="../slideLayouts/slideLayout2.xml"/><Relationship Id="rId6" Type="http://schemas.openxmlformats.org/officeDocument/2006/relationships/hyperlink" Target="http://www.hacienda.go.cr/docs/5658b32404542_Decreto%2039331-H_%20Alcance%20Digital%20103%20(%20vehiculos%20).pdf" TargetMode="External"/><Relationship Id="rId5" Type="http://schemas.openxmlformats.org/officeDocument/2006/relationships/hyperlink" Target="http://www.pgrweb.go.cr/scij/Busqueda/Normativa/normas/nrm_texto_completo.aspx?param2=62&amp;nValor1=1&amp;nValor2=9858&amp;nValor3=10550&amp;nValor4=NO&amp;strTipM=TC" TargetMode="External"/><Relationship Id="rId4" Type="http://schemas.openxmlformats.org/officeDocument/2006/relationships/hyperlink" Target="http://www.pgrweb.go.cr/scij/Busqueda/Normativa/normas/nrm_texto_completo.aspx?param2=64&amp;nValor1=1&amp;nValor2=6660&amp;nValor3=7091&amp;nValor4=NO&amp;strTipM=T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acienda.go.cr/autohacienda/autovalor.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hacienda.go.cr/docs/545b97820fae0_D%20118B.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pPr algn="ctr"/>
            <a:r>
              <a:rPr lang="es-ES" b="1" dirty="0"/>
              <a:t>Impuesto a la propiedad de vehículos automotores, aeronaves y embarcaciones</a:t>
            </a:r>
            <a:br>
              <a:rPr lang="es-ES" b="1" dirty="0"/>
            </a:br>
            <a:endParaRPr lang="es-CR" dirty="0"/>
          </a:p>
        </p:txBody>
      </p:sp>
      <p:sp>
        <p:nvSpPr>
          <p:cNvPr id="3" name="Subtítulo 2"/>
          <p:cNvSpPr>
            <a:spLocks noGrp="1"/>
          </p:cNvSpPr>
          <p:nvPr>
            <p:ph type="subTitle" idx="1"/>
          </p:nvPr>
        </p:nvSpPr>
        <p:spPr/>
        <p:txBody>
          <a:bodyPr/>
          <a:lstStyle/>
          <a:p>
            <a:pPr algn="r"/>
            <a:r>
              <a:rPr lang="es-CR" dirty="0" smtClean="0"/>
              <a:t>Facilitador:   Gerardo Danilo Soto Gamboa</a:t>
            </a:r>
            <a:endParaRPr lang="es-CR" dirty="0"/>
          </a:p>
        </p:txBody>
      </p:sp>
    </p:spTree>
    <p:extLst>
      <p:ext uri="{BB962C8B-B14F-4D97-AF65-F5344CB8AC3E}">
        <p14:creationId xmlns:p14="http://schemas.microsoft.com/office/powerpoint/2010/main" val="1360664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R" b="1" dirty="0"/>
              <a:t>Requisitos para presentar reclamo contra el valor fiscal de los vehículos</a:t>
            </a:r>
            <a:r>
              <a:rPr lang="es-CR" dirty="0"/>
              <a:t/>
            </a:r>
            <a:br>
              <a:rPr lang="es-CR" dirty="0"/>
            </a:br>
            <a:endParaRPr lang="es-CR" dirty="0"/>
          </a:p>
        </p:txBody>
      </p:sp>
      <p:sp>
        <p:nvSpPr>
          <p:cNvPr id="3" name="Marcador de contenido 2"/>
          <p:cNvSpPr>
            <a:spLocks noGrp="1"/>
          </p:cNvSpPr>
          <p:nvPr>
            <p:ph idx="1"/>
          </p:nvPr>
        </p:nvSpPr>
        <p:spPr/>
        <p:txBody>
          <a:bodyPr/>
          <a:lstStyle/>
          <a:p>
            <a:pPr algn="just"/>
            <a:r>
              <a:rPr lang="es-CR" sz="3200" dirty="0"/>
              <a:t>Los reclamos se pueden presentar en cualquier administración tributaria, no obstante le corresponde al área de Valuaciones Tributarias de la Administración Tributaria de San José Oeste, la atención y valoración correspondiente. </a:t>
            </a:r>
          </a:p>
          <a:p>
            <a:endParaRPr lang="es-CR" dirty="0"/>
          </a:p>
        </p:txBody>
      </p:sp>
    </p:spTree>
    <p:extLst>
      <p:ext uri="{BB962C8B-B14F-4D97-AF65-F5344CB8AC3E}">
        <p14:creationId xmlns:p14="http://schemas.microsoft.com/office/powerpoint/2010/main" val="2764444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b="1" dirty="0"/>
              <a:t>Documentos que deben adjuntarse</a:t>
            </a:r>
            <a:r>
              <a:rPr lang="es-CR" dirty="0"/>
              <a:t/>
            </a:r>
            <a:br>
              <a:rPr lang="es-CR" dirty="0"/>
            </a:br>
            <a:endParaRPr lang="es-CR" dirty="0"/>
          </a:p>
        </p:txBody>
      </p:sp>
      <p:sp>
        <p:nvSpPr>
          <p:cNvPr id="3" name="Marcador de contenido 2"/>
          <p:cNvSpPr>
            <a:spLocks noGrp="1"/>
          </p:cNvSpPr>
          <p:nvPr>
            <p:ph idx="1"/>
          </p:nvPr>
        </p:nvSpPr>
        <p:spPr>
          <a:xfrm>
            <a:off x="2034862" y="1455313"/>
            <a:ext cx="9469750" cy="5125791"/>
          </a:xfrm>
        </p:spPr>
        <p:txBody>
          <a:bodyPr>
            <a:normAutofit/>
          </a:bodyPr>
          <a:lstStyle/>
          <a:p>
            <a:pPr lvl="0" algn="just"/>
            <a:r>
              <a:rPr lang="es-CR" dirty="0"/>
              <a:t>Carta firmada por el propietario o representante donde se solicite la revisión del valor (debe indicarse número de teléfono y correo electrónico). Si no es el propietario el que realiza el trámite, debe ser autorizado en la misma carta por el propietario.         </a:t>
            </a:r>
          </a:p>
          <a:p>
            <a:pPr lvl="0" algn="just"/>
            <a:r>
              <a:rPr lang="es-CR" dirty="0"/>
              <a:t>Copia del derecho de circulación o título de propiedad             </a:t>
            </a:r>
          </a:p>
          <a:p>
            <a:pPr lvl="0" algn="just"/>
            <a:r>
              <a:rPr lang="es-CR" dirty="0"/>
              <a:t> Fotocopias de la cedula de identidad o de la personería jurídica del propietario registral del vehículo.      </a:t>
            </a:r>
          </a:p>
          <a:p>
            <a:pPr lvl="0" algn="just"/>
            <a:r>
              <a:rPr lang="es-CR" dirty="0"/>
              <a:t>Pruebas de valor, como mínimo tres pruebas (de páginas web, agencias distribuidoras, periódicos de circulación nacional)   </a:t>
            </a:r>
          </a:p>
          <a:p>
            <a:pPr lvl="0" algn="just"/>
            <a:r>
              <a:rPr lang="es-CR" dirty="0"/>
              <a:t>Fotografías del vehículo donde se observen los emblemas, transmisión, tipo de carrocería, en especial si el vehículo es un modelo no conocido o no es popular.</a:t>
            </a:r>
          </a:p>
          <a:p>
            <a:pPr algn="just"/>
            <a:r>
              <a:rPr lang="es-CR" dirty="0">
                <a:solidFill>
                  <a:schemeClr val="tx1"/>
                </a:solidFill>
              </a:rPr>
              <a:t>Si ya canceló el marchamo, tiene un mes a partir de cancelado para presentar cualquier reclamo.</a:t>
            </a:r>
          </a:p>
          <a:p>
            <a:endParaRPr lang="es-CR" dirty="0"/>
          </a:p>
        </p:txBody>
      </p:sp>
    </p:spTree>
    <p:extLst>
      <p:ext uri="{BB962C8B-B14F-4D97-AF65-F5344CB8AC3E}">
        <p14:creationId xmlns:p14="http://schemas.microsoft.com/office/powerpoint/2010/main" val="362755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SANCIONES</a:t>
            </a:r>
            <a:endParaRPr lang="es-CR" dirty="0"/>
          </a:p>
        </p:txBody>
      </p:sp>
      <p:sp>
        <p:nvSpPr>
          <p:cNvPr id="3" name="Marcador de contenido 2"/>
          <p:cNvSpPr>
            <a:spLocks noGrp="1"/>
          </p:cNvSpPr>
          <p:nvPr>
            <p:ph idx="1"/>
          </p:nvPr>
        </p:nvSpPr>
        <p:spPr>
          <a:xfrm>
            <a:off x="1944710" y="1262130"/>
            <a:ext cx="9968248" cy="5280338"/>
          </a:xfrm>
        </p:spPr>
        <p:txBody>
          <a:bodyPr>
            <a:normAutofit/>
          </a:bodyPr>
          <a:lstStyle/>
          <a:p>
            <a:pPr algn="just"/>
            <a:r>
              <a:rPr lang="es-CR" sz="2000" dirty="0"/>
              <a:t>La mora en el pago del impuesto será motivo para el retiro de la placa, la cual será sancionada con una multa del diez por ciento (10%) mensual, por cada mes de atraso, que se aplicará sobre el monto del impuesto que debió pagarse, sin que el total exceda este monto.</a:t>
            </a:r>
          </a:p>
          <a:p>
            <a:pPr algn="just"/>
            <a:r>
              <a:rPr lang="es-CR" sz="2000" dirty="0"/>
              <a:t>La obligación de pagar este impuesto constituye una carga real, que pesa con preferencia sobre cualesquiera otros gravámenes del vehículo afectado, además de constituir una deuda personal del propietario, con los privilegios establecidos en los artículos 993 y 1000 del Código Civil.   </a:t>
            </a:r>
          </a:p>
        </p:txBody>
      </p:sp>
    </p:spTree>
    <p:extLst>
      <p:ext uri="{BB962C8B-B14F-4D97-AF65-F5344CB8AC3E}">
        <p14:creationId xmlns:p14="http://schemas.microsoft.com/office/powerpoint/2010/main" val="1442041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DOCUMENTOS Y NORMATIVA</a:t>
            </a:r>
            <a:endParaRPr lang="es-CR" dirty="0"/>
          </a:p>
        </p:txBody>
      </p:sp>
      <p:sp>
        <p:nvSpPr>
          <p:cNvPr id="3" name="Marcador de contenido 2"/>
          <p:cNvSpPr>
            <a:spLocks noGrp="1"/>
          </p:cNvSpPr>
          <p:nvPr>
            <p:ph idx="1"/>
          </p:nvPr>
        </p:nvSpPr>
        <p:spPr>
          <a:xfrm>
            <a:off x="1300766" y="1506828"/>
            <a:ext cx="10203846" cy="5035640"/>
          </a:xfrm>
        </p:spPr>
        <p:txBody>
          <a:bodyPr/>
          <a:lstStyle/>
          <a:p>
            <a:r>
              <a:rPr lang="es-CR" dirty="0">
                <a:hlinkClick r:id="rId2"/>
              </a:rPr>
              <a:t>Resultado del Plan Especial de Investigación de valores de Vehículos para la actualización de ecuación de valoración utilizada en la Lista de Valores de Vehículos 2015-2016.</a:t>
            </a:r>
            <a:endParaRPr lang="es-CR" dirty="0"/>
          </a:p>
          <a:p>
            <a:r>
              <a:rPr lang="es-CR" dirty="0">
                <a:hlinkClick r:id="rId3"/>
              </a:rPr>
              <a:t>N° 7088 Ley Reajuste tributario y resolución 18° Consejo Arancelario y Aduanero CA</a:t>
            </a:r>
            <a:r>
              <a:rPr lang="es-CR" dirty="0"/>
              <a:t> </a:t>
            </a:r>
          </a:p>
          <a:p>
            <a:r>
              <a:rPr lang="es-CR" dirty="0">
                <a:hlinkClick r:id="rId4"/>
              </a:rPr>
              <a:t>Decreto N° 17884-H Reglamento Impuesto Propiedad Vehículos, Embarcaciones y Aeronaves</a:t>
            </a:r>
            <a:r>
              <a:rPr lang="es-CR" dirty="0"/>
              <a:t> </a:t>
            </a:r>
          </a:p>
          <a:p>
            <a:r>
              <a:rPr lang="es-CR" dirty="0">
                <a:hlinkClick r:id="rId5"/>
              </a:rPr>
              <a:t>Decreto N° 21545-H Reforma Reglamento a la Ley de Impuesto a la Propiedad de Vehículos Automotores</a:t>
            </a:r>
            <a:endParaRPr lang="es-CR" dirty="0"/>
          </a:p>
          <a:p>
            <a:r>
              <a:rPr lang="es-CR" dirty="0">
                <a:hlinkClick r:id="rId6"/>
              </a:rPr>
              <a:t>Decreto N° 39331-H, Alcance Digital N° 103 de 27 de noviembre 2015</a:t>
            </a:r>
            <a:endParaRPr lang="es-CR" dirty="0"/>
          </a:p>
          <a:p>
            <a:endParaRPr lang="es-CR" dirty="0"/>
          </a:p>
        </p:txBody>
      </p:sp>
    </p:spTree>
    <p:extLst>
      <p:ext uri="{BB962C8B-B14F-4D97-AF65-F5344CB8AC3E}">
        <p14:creationId xmlns:p14="http://schemas.microsoft.com/office/powerpoint/2010/main" val="334594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OBJETO</a:t>
            </a:r>
            <a:endParaRPr lang="es-CR" dirty="0"/>
          </a:p>
        </p:txBody>
      </p:sp>
      <p:sp>
        <p:nvSpPr>
          <p:cNvPr id="3" name="Marcador de contenido 2"/>
          <p:cNvSpPr>
            <a:spLocks noGrp="1"/>
          </p:cNvSpPr>
          <p:nvPr>
            <p:ph idx="1"/>
          </p:nvPr>
        </p:nvSpPr>
        <p:spPr/>
        <p:txBody>
          <a:bodyPr>
            <a:normAutofit/>
          </a:bodyPr>
          <a:lstStyle/>
          <a:p>
            <a:r>
              <a:rPr lang="es-CR" sz="3200" dirty="0"/>
              <a:t>Este impuesto recae sobre la propiedad de vehículos automotores, aeronaves y embarcaciones inscritos en el Registro Público.</a:t>
            </a:r>
          </a:p>
          <a:p>
            <a:endParaRPr lang="es-CR" sz="3200" dirty="0"/>
          </a:p>
        </p:txBody>
      </p:sp>
    </p:spTree>
    <p:extLst>
      <p:ext uri="{BB962C8B-B14F-4D97-AF65-F5344CB8AC3E}">
        <p14:creationId xmlns:p14="http://schemas.microsoft.com/office/powerpoint/2010/main" val="2376729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OBLIGADOS</a:t>
            </a:r>
            <a:endParaRPr lang="es-CR" dirty="0"/>
          </a:p>
        </p:txBody>
      </p:sp>
      <p:sp>
        <p:nvSpPr>
          <p:cNvPr id="3" name="Marcador de contenido 2"/>
          <p:cNvSpPr>
            <a:spLocks noGrp="1"/>
          </p:cNvSpPr>
          <p:nvPr>
            <p:ph idx="1"/>
          </p:nvPr>
        </p:nvSpPr>
        <p:spPr>
          <a:xfrm>
            <a:off x="1700011" y="1584101"/>
            <a:ext cx="9804601" cy="4327121"/>
          </a:xfrm>
        </p:spPr>
        <p:txBody>
          <a:bodyPr>
            <a:normAutofit/>
          </a:bodyPr>
          <a:lstStyle/>
          <a:p>
            <a:r>
              <a:rPr lang="es-CR" sz="3200" dirty="0"/>
              <a:t>Todas aquellas personas físicas o jurídicas, públicas o privadas, de hecho o de derecho, propietarias de alguno de estos vehículos automotores, aeronaves y embarcaciones.</a:t>
            </a:r>
          </a:p>
          <a:p>
            <a:endParaRPr lang="es-CR" sz="3200" dirty="0"/>
          </a:p>
        </p:txBody>
      </p:sp>
    </p:spTree>
    <p:extLst>
      <p:ext uri="{BB962C8B-B14F-4D97-AF65-F5344CB8AC3E}">
        <p14:creationId xmlns:p14="http://schemas.microsoft.com/office/powerpoint/2010/main" val="1747692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PERÍODO FISCAL</a:t>
            </a:r>
            <a:endParaRPr lang="es-CR" dirty="0"/>
          </a:p>
        </p:txBody>
      </p:sp>
      <p:sp>
        <p:nvSpPr>
          <p:cNvPr id="3" name="Marcador de contenido 2"/>
          <p:cNvSpPr>
            <a:spLocks noGrp="1"/>
          </p:cNvSpPr>
          <p:nvPr>
            <p:ph idx="1"/>
          </p:nvPr>
        </p:nvSpPr>
        <p:spPr>
          <a:xfrm>
            <a:off x="1635617" y="2094963"/>
            <a:ext cx="9868995" cy="4061138"/>
          </a:xfrm>
        </p:spPr>
        <p:txBody>
          <a:bodyPr>
            <a:normAutofit/>
          </a:bodyPr>
          <a:lstStyle/>
          <a:p>
            <a:pPr algn="just"/>
            <a:r>
              <a:rPr lang="es-CR" sz="2800" dirty="0"/>
              <a:t>El período fiscal de este impuesto es anual; por tal razón, para los vehículos nuevos no inscritos en sus respectivos registros, el impuesto se establecerá proporcionalmente a los meses por transcurrir para la finalización del período anual correspondiente. Para tales casos la fracción de mes se toma como mes completo.</a:t>
            </a:r>
          </a:p>
          <a:p>
            <a:pPr algn="just"/>
            <a:endParaRPr lang="es-CR" sz="2800" dirty="0"/>
          </a:p>
        </p:txBody>
      </p:sp>
    </p:spTree>
    <p:extLst>
      <p:ext uri="{BB962C8B-B14F-4D97-AF65-F5344CB8AC3E}">
        <p14:creationId xmlns:p14="http://schemas.microsoft.com/office/powerpoint/2010/main" val="1058651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Tabla de cálculo del impuesto del año 2016</a:t>
            </a:r>
            <a:br>
              <a:rPr lang="es-ES" dirty="0"/>
            </a:br>
            <a:r>
              <a:rPr lang="es-ES" dirty="0"/>
              <a:t>El impuesto se pagará conforme a la tabla siguiente:</a:t>
            </a:r>
            <a:br>
              <a:rPr lang="es-ES" dirty="0"/>
            </a:br>
            <a:endParaRPr lang="es-CR" dirty="0"/>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1572590927"/>
              </p:ext>
            </p:extLst>
          </p:nvPr>
        </p:nvGraphicFramePr>
        <p:xfrm>
          <a:off x="2589213" y="2266683"/>
          <a:ext cx="9465412" cy="4391692"/>
        </p:xfrm>
        <a:graphic>
          <a:graphicData uri="http://schemas.openxmlformats.org/drawingml/2006/table">
            <a:tbl>
              <a:tblPr firstRow="1" firstCol="1" bandRow="1"/>
              <a:tblGrid>
                <a:gridCol w="4732706"/>
                <a:gridCol w="4732706"/>
              </a:tblGrid>
              <a:tr h="379529">
                <a:tc>
                  <a:txBody>
                    <a:bodyPr/>
                    <a:lstStyle/>
                    <a:p>
                      <a:pPr>
                        <a:lnSpc>
                          <a:spcPts val="1500"/>
                        </a:lnSpc>
                        <a:spcAft>
                          <a:spcPts val="750"/>
                        </a:spcAft>
                      </a:pPr>
                      <a:r>
                        <a:rPr lang="es-CR" sz="1200" b="1" dirty="0">
                          <a:effectLst/>
                          <a:latin typeface="Times New Roman" panose="02020603050405020304" pitchFamily="18" charset="0"/>
                          <a:ea typeface="Times New Roman" panose="02020603050405020304" pitchFamily="18" charset="0"/>
                          <a:cs typeface="Times New Roman" panose="02020603050405020304" pitchFamily="18" charset="0"/>
                        </a:rPr>
                        <a:t>                                                    Valor</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a:noFill/>
                    </a:lnT>
                    <a:lnB w="12700" cap="flat" cmpd="sng" algn="ctr">
                      <a:solidFill>
                        <a:srgbClr val="DDDDDD"/>
                      </a:solidFill>
                      <a:prstDash val="solid"/>
                      <a:round/>
                      <a:headEnd type="none" w="med" len="med"/>
                      <a:tailEnd type="none" w="med" len="med"/>
                    </a:lnB>
                  </a:tcPr>
                </a:tc>
                <a:tc>
                  <a:txBody>
                    <a:bodyPr/>
                    <a:lstStyle/>
                    <a:p>
                      <a:pPr>
                        <a:lnSpc>
                          <a:spcPts val="1500"/>
                        </a:lnSpc>
                        <a:spcAft>
                          <a:spcPts val="750"/>
                        </a:spcAft>
                      </a:pPr>
                      <a:r>
                        <a:rPr lang="es-CR" sz="1200" b="1">
                          <a:effectLst/>
                          <a:latin typeface="Times New Roman" panose="02020603050405020304" pitchFamily="18" charset="0"/>
                          <a:ea typeface="Times New Roman" panose="02020603050405020304" pitchFamily="18" charset="0"/>
                          <a:cs typeface="Times New Roman" panose="02020603050405020304" pitchFamily="18" charset="0"/>
                        </a:rPr>
                        <a:t>     Tasa</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a:noFill/>
                    </a:lnT>
                    <a:lnB w="12700" cap="flat" cmpd="sng" algn="ctr">
                      <a:solidFill>
                        <a:srgbClr val="DDDDDD"/>
                      </a:solidFill>
                      <a:prstDash val="solid"/>
                      <a:round/>
                      <a:headEnd type="none" w="med" len="med"/>
                      <a:tailEnd type="none" w="med" len="med"/>
                    </a:lnB>
                  </a:tcPr>
                </a:tc>
              </a:tr>
              <a:tr h="379529">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Hasta  ¢ 370.000,00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 25.800,00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650621">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Sobre el exceso de ¢ 370.000,00 y hasta ¢ 1.480.000,00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650621">
                <a:tc>
                  <a:txBody>
                    <a:bodyPr/>
                    <a:lstStyle/>
                    <a:p>
                      <a:pPr>
                        <a:lnSpc>
                          <a:spcPts val="1500"/>
                        </a:lnSpc>
                        <a:spcAft>
                          <a:spcPts val="750"/>
                        </a:spcAft>
                      </a:pPr>
                      <a:r>
                        <a:rPr lang="es-CR" sz="1200" dirty="0">
                          <a:effectLst/>
                          <a:latin typeface="Times New Roman" panose="02020603050405020304" pitchFamily="18" charset="0"/>
                          <a:ea typeface="Times New Roman" panose="02020603050405020304" pitchFamily="18" charset="0"/>
                          <a:cs typeface="Times New Roman" panose="02020603050405020304" pitchFamily="18" charset="0"/>
                        </a:rPr>
                        <a:t>Sobre el exceso de ¢ 1.480.000,00 y hasta ¢ 2.930.000,00</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1,5 %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650621">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Sobre el exceso de ¢ 2.930.000,00 y hasta ¢ 4.410.000,00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2,0 %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650621">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Sobre el exceso de ¢ 4.410.000,00 y hasta ¢ 5.500.000,00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2,5 %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650621">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Sobre el exceso de ¢ 5.500.000,00 y hasta ¢ 6.610.000,00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3,0 %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379529">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Sobre el exceso de ¢ 6.610.000,00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a:noFill/>
                    </a:lnB>
                    <a:solidFill>
                      <a:srgbClr val="F9F9F9"/>
                    </a:solidFill>
                  </a:tcPr>
                </a:tc>
                <a:tc>
                  <a:txBody>
                    <a:bodyPr/>
                    <a:lstStyle/>
                    <a:p>
                      <a:pPr>
                        <a:lnSpc>
                          <a:spcPts val="1500"/>
                        </a:lnSpc>
                        <a:spcAft>
                          <a:spcPts val="750"/>
                        </a:spcAft>
                      </a:pPr>
                      <a:r>
                        <a:rPr lang="es-CR" sz="1200" dirty="0">
                          <a:effectLst/>
                          <a:latin typeface="Times New Roman" panose="02020603050405020304" pitchFamily="18" charset="0"/>
                          <a:ea typeface="Times New Roman" panose="02020603050405020304" pitchFamily="18" charset="0"/>
                          <a:cs typeface="Times New Roman" panose="02020603050405020304" pitchFamily="18" charset="0"/>
                        </a:rPr>
                        <a:t>3,5 %</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a:noFill/>
                    </a:lnB>
                    <a:solidFill>
                      <a:srgbClr val="F9F9F9"/>
                    </a:solidFill>
                  </a:tcPr>
                </a:tc>
              </a:tr>
            </a:tbl>
          </a:graphicData>
        </a:graphic>
      </p:graphicFrame>
    </p:spTree>
    <p:extLst>
      <p:ext uri="{BB962C8B-B14F-4D97-AF65-F5344CB8AC3E}">
        <p14:creationId xmlns:p14="http://schemas.microsoft.com/office/powerpoint/2010/main" val="180412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R" dirty="0"/>
              <a:t>Para el cálculo correspondiente a las motocicletas se pagará de acuerdo con los centímetros cúbicos cc según la siguiente tabla:</a:t>
            </a:r>
            <a:br>
              <a:rPr lang="es-CR" dirty="0"/>
            </a:br>
            <a:endParaRPr lang="es-CR"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3684987282"/>
              </p:ext>
            </p:extLst>
          </p:nvPr>
        </p:nvGraphicFramePr>
        <p:xfrm>
          <a:off x="1712889" y="2859112"/>
          <a:ext cx="9929612" cy="3580326"/>
        </p:xfrm>
        <a:graphic>
          <a:graphicData uri="http://schemas.openxmlformats.org/drawingml/2006/table">
            <a:tbl>
              <a:tblPr firstRow="1" firstCol="1" bandRow="1"/>
              <a:tblGrid>
                <a:gridCol w="4964806"/>
                <a:gridCol w="4964806"/>
              </a:tblGrid>
              <a:tr h="1057278">
                <a:tc>
                  <a:txBody>
                    <a:bodyPr/>
                    <a:lstStyle/>
                    <a:p>
                      <a:pPr>
                        <a:lnSpc>
                          <a:spcPts val="1500"/>
                        </a:lnSpc>
                        <a:spcAft>
                          <a:spcPts val="750"/>
                        </a:spcAft>
                      </a:pPr>
                      <a:r>
                        <a:rPr lang="es-C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750"/>
                        </a:spcAft>
                      </a:pPr>
                      <a:r>
                        <a:rPr lang="es-CR" sz="1200" b="1" dirty="0">
                          <a:effectLst/>
                          <a:latin typeface="Times New Roman" panose="02020603050405020304" pitchFamily="18" charset="0"/>
                          <a:ea typeface="Times New Roman" panose="02020603050405020304" pitchFamily="18" charset="0"/>
                          <a:cs typeface="Times New Roman" panose="02020603050405020304" pitchFamily="18" charset="0"/>
                        </a:rPr>
                        <a:t>Clasificación - Centímetros Cúbicos</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ts val="1500"/>
                        </a:lnSpc>
                        <a:spcAft>
                          <a:spcPts val="750"/>
                        </a:spcAft>
                      </a:pPr>
                      <a:r>
                        <a:rPr lang="es-CR" sz="12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750"/>
                        </a:spcAft>
                      </a:pPr>
                      <a:r>
                        <a:rPr lang="es-CR" sz="1200" b="1">
                          <a:effectLst/>
                          <a:latin typeface="Times New Roman" panose="02020603050405020304" pitchFamily="18" charset="0"/>
                          <a:ea typeface="Times New Roman" panose="02020603050405020304" pitchFamily="18" charset="0"/>
                          <a:cs typeface="Times New Roman" panose="02020603050405020304" pitchFamily="18" charset="0"/>
                        </a:rPr>
                        <a:t>Monto ¢</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504610">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Hasta 90 c.c.</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ts val="1500"/>
                        </a:lnSpc>
                        <a:spcAft>
                          <a:spcPts val="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   700.ºº</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504610">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De 91 hasta 125 c.c.</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1,500.ºº</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504610">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De 126 a 200 c.c.</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3,000.ºº</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r>
              <a:tr h="504610">
                <a:tc>
                  <a:txBody>
                    <a:bodyPr/>
                    <a:lstStyle/>
                    <a:p>
                      <a:pPr>
                        <a:lnSpc>
                          <a:spcPts val="1500"/>
                        </a:lnSpc>
                        <a:spcAft>
                          <a:spcPts val="750"/>
                        </a:spcAft>
                      </a:pPr>
                      <a:r>
                        <a:rPr lang="es-CR" sz="1200" dirty="0">
                          <a:effectLst/>
                          <a:latin typeface="Times New Roman" panose="02020603050405020304" pitchFamily="18" charset="0"/>
                          <a:ea typeface="Times New Roman" panose="02020603050405020304" pitchFamily="18" charset="0"/>
                          <a:cs typeface="Times New Roman" panose="02020603050405020304" pitchFamily="18" charset="0"/>
                        </a:rPr>
                        <a:t>De 201 a 450 c.c.</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8,000.ºº</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r>
              <a:tr h="504608">
                <a:tc>
                  <a:txBody>
                    <a:bodyPr/>
                    <a:lstStyle/>
                    <a:p>
                      <a:pPr>
                        <a:lnSpc>
                          <a:spcPts val="1500"/>
                        </a:lnSpc>
                        <a:spcAft>
                          <a:spcPts val="750"/>
                        </a:spcAft>
                      </a:pPr>
                      <a:r>
                        <a:rPr lang="es-CR" sz="1200">
                          <a:effectLst/>
                          <a:latin typeface="Times New Roman" panose="02020603050405020304" pitchFamily="18" charset="0"/>
                          <a:ea typeface="Times New Roman" panose="02020603050405020304" pitchFamily="18" charset="0"/>
                          <a:cs typeface="Times New Roman" panose="02020603050405020304" pitchFamily="18" charset="0"/>
                        </a:rPr>
                        <a:t>De 451 c.c. en adelante</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a:noFill/>
                    </a:lnB>
                  </a:tcPr>
                </a:tc>
                <a:tc>
                  <a:txBody>
                    <a:bodyPr/>
                    <a:lstStyle/>
                    <a:p>
                      <a:pPr>
                        <a:lnSpc>
                          <a:spcPts val="1500"/>
                        </a:lnSpc>
                        <a:spcAft>
                          <a:spcPts val="750"/>
                        </a:spcAft>
                      </a:pPr>
                      <a:r>
                        <a:rPr lang="es-CR" sz="1200" dirty="0">
                          <a:effectLst/>
                          <a:latin typeface="Times New Roman" panose="02020603050405020304" pitchFamily="18" charset="0"/>
                          <a:ea typeface="Times New Roman" panose="02020603050405020304" pitchFamily="18" charset="0"/>
                          <a:cs typeface="Times New Roman" panose="02020603050405020304" pitchFamily="18" charset="0"/>
                        </a:rPr>
                        <a:t>15,000.ºº</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lnL>
                      <a:noFill/>
                    </a:lnL>
                    <a:lnR>
                      <a:noFill/>
                    </a:lnR>
                    <a:lnT w="12700" cap="flat" cmpd="sng" algn="ctr">
                      <a:solidFill>
                        <a:srgbClr val="DDDDDD"/>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890283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2592925" y="476518"/>
            <a:ext cx="8911687" cy="147592"/>
          </a:xfrm>
        </p:spPr>
        <p:txBody>
          <a:bodyPr>
            <a:normAutofit fontScale="90000"/>
          </a:bodyPr>
          <a:lstStyle/>
          <a:p>
            <a:endParaRPr lang="es-CR" dirty="0"/>
          </a:p>
        </p:txBody>
      </p:sp>
      <p:sp>
        <p:nvSpPr>
          <p:cNvPr id="3" name="Marcador de contenido 2"/>
          <p:cNvSpPr>
            <a:spLocks noGrp="1"/>
          </p:cNvSpPr>
          <p:nvPr>
            <p:ph idx="1"/>
          </p:nvPr>
        </p:nvSpPr>
        <p:spPr>
          <a:xfrm>
            <a:off x="1236372" y="1378039"/>
            <a:ext cx="10268240" cy="5190185"/>
          </a:xfrm>
        </p:spPr>
        <p:txBody>
          <a:bodyPr>
            <a:normAutofit/>
          </a:bodyPr>
          <a:lstStyle/>
          <a:p>
            <a:r>
              <a:rPr lang="es-CR" dirty="0"/>
              <a:t>Las motocicletas mayores de 90 c.c. de modelo anterior al año vigente tendrán una reducción anual acumulable, hasta un máximo de un setenta por ciento (70%), sobre el monto del impuesto establecido para cada categoría, la cual se dará en la siguiente forma:</a:t>
            </a:r>
          </a:p>
          <a:p>
            <a:r>
              <a:rPr lang="es-CR" dirty="0"/>
              <a:t>a) Veinte por ciento (20%) de reducción para el primer año.</a:t>
            </a:r>
          </a:p>
          <a:p>
            <a:r>
              <a:rPr lang="es-CR" dirty="0"/>
              <a:t>b) Diez por ciento (10%) de reducción para el segundo año.</a:t>
            </a:r>
          </a:p>
          <a:p>
            <a:r>
              <a:rPr lang="es-CR" dirty="0"/>
              <a:t>c) Diez por ciento (10%) de reducción para el tercer año.</a:t>
            </a:r>
          </a:p>
          <a:p>
            <a:r>
              <a:rPr lang="es-CR" dirty="0"/>
              <a:t>ch) Diez por ciento (10%) de reducción para el cuarto año.</a:t>
            </a:r>
          </a:p>
          <a:p>
            <a:r>
              <a:rPr lang="es-CR" dirty="0"/>
              <a:t>d) Veinte por ciento (20%) de reducción para el quinto año.</a:t>
            </a:r>
          </a:p>
          <a:p>
            <a:r>
              <a:rPr lang="es-CR" dirty="0"/>
              <a:t>El monto mínimo que deberá pagarse, en cualquier caso, no podrá ser inferior al establecido para las motocicletas de la categoría de hasta 90 cc (¢700,00, setecientos colones).</a:t>
            </a:r>
          </a:p>
          <a:p>
            <a:endParaRPr lang="es-CR" dirty="0"/>
          </a:p>
        </p:txBody>
      </p:sp>
    </p:spTree>
    <p:extLst>
      <p:ext uri="{BB962C8B-B14F-4D97-AF65-F5344CB8AC3E}">
        <p14:creationId xmlns:p14="http://schemas.microsoft.com/office/powerpoint/2010/main" val="3488674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9294275" cy="1500904"/>
          </a:xfrm>
        </p:spPr>
        <p:txBody>
          <a:bodyPr>
            <a:normAutofit fontScale="90000"/>
          </a:bodyPr>
          <a:lstStyle/>
          <a:p>
            <a:r>
              <a:rPr lang="es-CR" sz="2000" dirty="0"/>
              <a:t>Para consultar el valor fiscal de su vehículo y determinar el impuesto, ingrese a la siguiente d</a:t>
            </a:r>
            <a:r>
              <a:rPr lang="es-CR" sz="2000" dirty="0" smtClean="0"/>
              <a:t>irección</a:t>
            </a:r>
            <a:r>
              <a:rPr lang="es-CR" sz="2000" dirty="0"/>
              <a:t>: </a:t>
            </a:r>
            <a:r>
              <a:rPr lang="es-CR" sz="2000" dirty="0">
                <a:hlinkClick r:id="rId2"/>
              </a:rPr>
              <a:t>http://</a:t>
            </a:r>
            <a:r>
              <a:rPr lang="es-CR" sz="2000" dirty="0" smtClean="0">
                <a:hlinkClick r:id="rId2"/>
              </a:rPr>
              <a:t>www.hacienda.go.cr/autohacienda/autovalor.aspx</a:t>
            </a:r>
            <a:r>
              <a:rPr lang="es-CR" sz="2000" dirty="0" smtClean="0"/>
              <a:t/>
            </a:r>
            <a:br>
              <a:rPr lang="es-CR" sz="2000" dirty="0" smtClean="0"/>
            </a:br>
            <a:r>
              <a:rPr lang="es-CR" sz="2000" dirty="0" smtClean="0"/>
              <a:t/>
            </a:r>
            <a:br>
              <a:rPr lang="es-CR" sz="2000" dirty="0" smtClean="0"/>
            </a:br>
            <a:r>
              <a:rPr lang="es-CR" sz="2000" dirty="0" smtClean="0"/>
              <a:t>Ejemplo </a:t>
            </a:r>
            <a:r>
              <a:rPr lang="es-CR" sz="2000" dirty="0"/>
              <a:t>el procedimiento para determinar el monto del impuesto, en el supuesto de la valoración de un vehículo cuyo valor </a:t>
            </a:r>
            <a:r>
              <a:rPr lang="es-CR" sz="2000" dirty="0" smtClean="0"/>
              <a:t>sea:</a:t>
            </a:r>
            <a:r>
              <a:rPr lang="es-CR" dirty="0"/>
              <a:t/>
            </a:r>
            <a:br>
              <a:rPr lang="es-CR" dirty="0"/>
            </a:br>
            <a:endParaRPr lang="es-CR"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963084325"/>
              </p:ext>
            </p:extLst>
          </p:nvPr>
        </p:nvGraphicFramePr>
        <p:xfrm>
          <a:off x="2589213" y="2632075"/>
          <a:ext cx="8915400" cy="3356600"/>
        </p:xfrm>
        <a:graphic>
          <a:graphicData uri="http://schemas.openxmlformats.org/drawingml/2006/table">
            <a:tbl>
              <a:tblPr firstRow="1" firstCol="1" bandRow="1">
                <a:tableStyleId>{5C22544A-7EE6-4342-B048-85BDC9FD1C3A}</a:tableStyleId>
              </a:tblPr>
              <a:tblGrid>
                <a:gridCol w="2228850"/>
                <a:gridCol w="2228850"/>
                <a:gridCol w="2228850"/>
                <a:gridCol w="2228850"/>
              </a:tblGrid>
              <a:tr h="556844">
                <a:tc>
                  <a:txBody>
                    <a:bodyPr/>
                    <a:lstStyle/>
                    <a:p>
                      <a:pPr>
                        <a:lnSpc>
                          <a:spcPts val="1500"/>
                        </a:lnSpc>
                        <a:spcAft>
                          <a:spcPts val="750"/>
                        </a:spcAft>
                      </a:pPr>
                      <a:r>
                        <a:rPr lang="es-CR" sz="1200">
                          <a:effectLst/>
                        </a:rPr>
                        <a:t>Valor en tramos</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Tasa Impuesto Propiedad</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Monto Impuesto Propiedad por rango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Total acumulado</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320416">
                <a:tc>
                  <a:txBody>
                    <a:bodyPr/>
                    <a:lstStyle/>
                    <a:p>
                      <a:pPr>
                        <a:lnSpc>
                          <a:spcPts val="1500"/>
                        </a:lnSpc>
                        <a:spcAft>
                          <a:spcPts val="750"/>
                        </a:spcAft>
                      </a:pPr>
                      <a:r>
                        <a:rPr lang="es-CR" sz="1200">
                          <a:effectLst/>
                        </a:rPr>
                        <a:t>los primeros ¢ 370.000,00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25.800,00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25.800,00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25.800,00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320416">
                <a:tc>
                  <a:txBody>
                    <a:bodyPr/>
                    <a:lstStyle/>
                    <a:p>
                      <a:pPr>
                        <a:lnSpc>
                          <a:spcPts val="1500"/>
                        </a:lnSpc>
                        <a:spcAft>
                          <a:spcPts val="750"/>
                        </a:spcAft>
                      </a:pPr>
                      <a:r>
                        <a:rPr lang="es-CR" sz="1200">
                          <a:effectLst/>
                        </a:rPr>
                        <a:t>por los ¢ 1.110.000,00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1,20%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13.320,00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39.120,00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320416">
                <a:tc>
                  <a:txBody>
                    <a:bodyPr/>
                    <a:lstStyle/>
                    <a:p>
                      <a:pPr>
                        <a:lnSpc>
                          <a:spcPts val="1500"/>
                        </a:lnSpc>
                        <a:spcAft>
                          <a:spcPts val="750"/>
                        </a:spcAft>
                      </a:pPr>
                      <a:r>
                        <a:rPr lang="es-CR" sz="1200">
                          <a:effectLst/>
                        </a:rPr>
                        <a:t>por los ¢ 1.450.000,00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1,50%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21.750,00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60.870,00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320416">
                <a:tc>
                  <a:txBody>
                    <a:bodyPr/>
                    <a:lstStyle/>
                    <a:p>
                      <a:pPr>
                        <a:lnSpc>
                          <a:spcPts val="1500"/>
                        </a:lnSpc>
                        <a:spcAft>
                          <a:spcPts val="750"/>
                        </a:spcAft>
                      </a:pPr>
                      <a:r>
                        <a:rPr lang="es-CR" sz="1200">
                          <a:effectLst/>
                        </a:rPr>
                        <a:t>por los ¢1.480.000,00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2,00%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29.600,00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90.470,00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320416">
                <a:tc>
                  <a:txBody>
                    <a:bodyPr/>
                    <a:lstStyle/>
                    <a:p>
                      <a:pPr>
                        <a:lnSpc>
                          <a:spcPts val="1500"/>
                        </a:lnSpc>
                        <a:spcAft>
                          <a:spcPts val="750"/>
                        </a:spcAft>
                      </a:pPr>
                      <a:r>
                        <a:rPr lang="es-CR" sz="1200">
                          <a:effectLst/>
                        </a:rPr>
                        <a:t>por los ¢ 1.090.000,00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2,50%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27.250,00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117.720,00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320416">
                <a:tc>
                  <a:txBody>
                    <a:bodyPr/>
                    <a:lstStyle/>
                    <a:p>
                      <a:pPr>
                        <a:lnSpc>
                          <a:spcPts val="1500"/>
                        </a:lnSpc>
                        <a:spcAft>
                          <a:spcPts val="750"/>
                        </a:spcAft>
                      </a:pPr>
                      <a:r>
                        <a:rPr lang="es-CR" sz="1200">
                          <a:effectLst/>
                        </a:rPr>
                        <a:t>por los ¢ 1.110.000,00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3,00%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33.300,00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151.020,00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320416">
                <a:tc>
                  <a:txBody>
                    <a:bodyPr/>
                    <a:lstStyle/>
                    <a:p>
                      <a:pPr>
                        <a:lnSpc>
                          <a:spcPts val="1500"/>
                        </a:lnSpc>
                        <a:spcAft>
                          <a:spcPts val="750"/>
                        </a:spcAft>
                      </a:pPr>
                      <a:r>
                        <a:rPr lang="es-CR" sz="1200">
                          <a:effectLst/>
                        </a:rPr>
                        <a:t>por los ¢ 3.890.000,00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3,50%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136.150,00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287.170,00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r>
              <a:tr h="556844">
                <a:tc>
                  <a:txBody>
                    <a:bodyPr/>
                    <a:lstStyle/>
                    <a:p>
                      <a:pPr>
                        <a:lnSpc>
                          <a:spcPts val="1500"/>
                        </a:lnSpc>
                        <a:spcAft>
                          <a:spcPts val="750"/>
                        </a:spcAft>
                      </a:pPr>
                      <a:r>
                        <a:rPr lang="es-CR" sz="1200">
                          <a:effectLst/>
                        </a:rPr>
                        <a:t>Total a pagar por los ¢ 10.500.000,00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a:txBody>
                    <a:bodyPr/>
                    <a:lstStyle/>
                    <a:p>
                      <a:pPr>
                        <a:lnSpc>
                          <a:spcPts val="1500"/>
                        </a:lnSpc>
                        <a:spcAft>
                          <a:spcPts val="750"/>
                        </a:spcAft>
                      </a:pPr>
                      <a:r>
                        <a:rPr lang="es-CR" sz="1200">
                          <a:effectLst/>
                        </a:rPr>
                        <a:t>¢ 287.170,00</a:t>
                      </a:r>
                      <a:endParaRPr lang="es-CR"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gridSpan="2">
                  <a:txBody>
                    <a:bodyPr/>
                    <a:lstStyle/>
                    <a:p>
                      <a:pPr>
                        <a:lnSpc>
                          <a:spcPts val="1500"/>
                        </a:lnSpc>
                        <a:spcAft>
                          <a:spcPts val="750"/>
                        </a:spcAft>
                      </a:pPr>
                      <a:r>
                        <a:rPr lang="es-CR" sz="1200" dirty="0">
                          <a:effectLst/>
                        </a:rPr>
                        <a:t> </a:t>
                      </a:r>
                      <a:endParaRPr lang="es-C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38100" marB="38100"/>
                </a:tc>
                <a:tc hMerge="1">
                  <a:txBody>
                    <a:bodyPr/>
                    <a:lstStyle/>
                    <a:p>
                      <a:endParaRPr lang="es-CR"/>
                    </a:p>
                  </a:txBody>
                  <a:tcPr/>
                </a:tc>
              </a:tr>
            </a:tbl>
          </a:graphicData>
        </a:graphic>
      </p:graphicFrame>
    </p:spTree>
    <p:extLst>
      <p:ext uri="{BB962C8B-B14F-4D97-AF65-F5344CB8AC3E}">
        <p14:creationId xmlns:p14="http://schemas.microsoft.com/office/powerpoint/2010/main" val="838232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FORMULARIO DE DECLARACIÓN</a:t>
            </a:r>
            <a:endParaRPr lang="es-CR" dirty="0"/>
          </a:p>
        </p:txBody>
      </p:sp>
      <p:sp>
        <p:nvSpPr>
          <p:cNvPr id="3" name="Marcador de contenido 2"/>
          <p:cNvSpPr>
            <a:spLocks noGrp="1"/>
          </p:cNvSpPr>
          <p:nvPr>
            <p:ph idx="1"/>
          </p:nvPr>
        </p:nvSpPr>
        <p:spPr>
          <a:xfrm>
            <a:off x="2060620" y="1300765"/>
            <a:ext cx="9443992" cy="5318975"/>
          </a:xfrm>
        </p:spPr>
        <p:txBody>
          <a:bodyPr>
            <a:normAutofit/>
          </a:bodyPr>
          <a:lstStyle/>
          <a:p>
            <a:pPr algn="just"/>
            <a:r>
              <a:rPr lang="es-CR" sz="2000" dirty="0"/>
              <a:t>El impuesto para los vehículos automotores se paga mediante recibo que emite el INS, conjuntamente con el seguro obligatorio, se cobra cada año en el derecho de circulación, conocido como “marchamo”. </a:t>
            </a:r>
          </a:p>
          <a:p>
            <a:pPr algn="just"/>
            <a:r>
              <a:rPr lang="es-CR" sz="2000" dirty="0"/>
              <a:t>En el caso de las embarcaciones y aeronaves se debe cancelar el impuesto por medio del formulario normalizado </a:t>
            </a:r>
            <a:r>
              <a:rPr lang="es-CR" sz="2000" dirty="0">
                <a:hlinkClick r:id="rId2"/>
              </a:rPr>
              <a:t>D.118 “Impuesto Propiedad de Embarcaciones y Aeronaves” </a:t>
            </a:r>
            <a:r>
              <a:rPr lang="es-CR" sz="2000" dirty="0"/>
              <a:t>(es únicamente para efectos ilustrativos,  no puede ser utilizado para el cumplimiento de las obligaciones tributaria), el cual se emite en las Administraciones Tributarias</a:t>
            </a:r>
            <a:r>
              <a:rPr lang="es-CR" sz="2000" dirty="0" smtClean="0"/>
              <a:t>.</a:t>
            </a:r>
          </a:p>
          <a:p>
            <a:pPr algn="just"/>
            <a:r>
              <a:rPr lang="es-CR" sz="2000" dirty="0"/>
              <a:t>Este impuesto tiene un período fiscal anual que va desde el 1 de diciembre al 30 de noviembre del año siguiente.</a:t>
            </a:r>
          </a:p>
          <a:p>
            <a:pPr algn="just"/>
            <a:r>
              <a:rPr lang="es-CR" sz="2000" dirty="0"/>
              <a:t>El propietario cuenta con el mes de diciembre para efectuar el pago sin recargos.</a:t>
            </a:r>
          </a:p>
          <a:p>
            <a:pPr algn="just"/>
            <a:endParaRPr lang="es-CR" sz="2000" dirty="0"/>
          </a:p>
        </p:txBody>
      </p:sp>
    </p:spTree>
    <p:extLst>
      <p:ext uri="{BB962C8B-B14F-4D97-AF65-F5344CB8AC3E}">
        <p14:creationId xmlns:p14="http://schemas.microsoft.com/office/powerpoint/2010/main" val="3447602664"/>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TotalTime>
  <Words>808</Words>
  <Application>Microsoft Office PowerPoint</Application>
  <PresentationFormat>Panorámica</PresentationFormat>
  <Paragraphs>106</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Century Gothic</vt:lpstr>
      <vt:lpstr>Times New Roman</vt:lpstr>
      <vt:lpstr>Wingdings 3</vt:lpstr>
      <vt:lpstr>Espiral</vt:lpstr>
      <vt:lpstr>Impuesto a la propiedad de vehículos automotores, aeronaves y embarcaciones </vt:lpstr>
      <vt:lpstr>OBJETO</vt:lpstr>
      <vt:lpstr>OBLIGADOS</vt:lpstr>
      <vt:lpstr>PERÍODO FISCAL</vt:lpstr>
      <vt:lpstr>Tabla de cálculo del impuesto del año 2016 El impuesto se pagará conforme a la tabla siguiente: </vt:lpstr>
      <vt:lpstr>Para el cálculo correspondiente a las motocicletas se pagará de acuerdo con los centímetros cúbicos cc según la siguiente tabla: </vt:lpstr>
      <vt:lpstr>Presentación de PowerPoint</vt:lpstr>
      <vt:lpstr>Para consultar el valor fiscal de su vehículo y determinar el impuesto, ingrese a la siguiente dirección: http://www.hacienda.go.cr/autohacienda/autovalor.aspx  Ejemplo el procedimiento para determinar el monto del impuesto, en el supuesto de la valoración de un vehículo cuyo valor sea: </vt:lpstr>
      <vt:lpstr>FORMULARIO DE DECLARACIÓN</vt:lpstr>
      <vt:lpstr>Requisitos para presentar reclamo contra el valor fiscal de los vehículos </vt:lpstr>
      <vt:lpstr>Documentos que deben adjuntarse </vt:lpstr>
      <vt:lpstr>SANCIONES</vt:lpstr>
      <vt:lpstr>DOCUMENTOS Y NORMATIVA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Impuesto a la propiedad de vehículos automotores, aeronaves y embarcaciones </dc:title>
  <dc:creator>Gerardo Soto Gamboa</dc:creator>
  <cp:lastModifiedBy>Gerardo Soto Gamboa</cp:lastModifiedBy>
  <cp:revision>8</cp:revision>
  <dcterms:created xsi:type="dcterms:W3CDTF">2016-05-31T01:10:35Z</dcterms:created>
  <dcterms:modified xsi:type="dcterms:W3CDTF">2016-07-14T01:20:22Z</dcterms:modified>
</cp:coreProperties>
</file>