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7" r:id="rId2"/>
    <p:sldMasterId id="2147483673" r:id="rId3"/>
    <p:sldMasterId id="2147483689" r:id="rId4"/>
    <p:sldMasterId id="2147483672" r:id="rId5"/>
  </p:sldMasterIdLst>
  <p:notesMasterIdLst>
    <p:notesMasterId r:id="rId24"/>
  </p:notesMasterIdLst>
  <p:handoutMasterIdLst>
    <p:handoutMasterId r:id="rId25"/>
  </p:handoutMasterIdLst>
  <p:sldIdLst>
    <p:sldId id="257" r:id="rId6"/>
    <p:sldId id="390" r:id="rId7"/>
    <p:sldId id="844" r:id="rId8"/>
    <p:sldId id="845" r:id="rId9"/>
    <p:sldId id="846" r:id="rId10"/>
    <p:sldId id="287" r:id="rId11"/>
    <p:sldId id="292" r:id="rId12"/>
    <p:sldId id="294" r:id="rId13"/>
    <p:sldId id="318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00" r:id="rId22"/>
    <p:sldId id="32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o Redondo S." initials="ARS" lastIdx="1" clrIdx="0">
    <p:extLst>
      <p:ext uri="{19B8F6BF-5375-455C-9EA6-DF929625EA0E}">
        <p15:presenceInfo xmlns:p15="http://schemas.microsoft.com/office/powerpoint/2012/main" userId="Alberto Redondo S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AE45"/>
    <a:srgbClr val="4279BB"/>
    <a:srgbClr val="B41C38"/>
    <a:srgbClr val="FD9301"/>
    <a:srgbClr val="00AF60"/>
    <a:srgbClr val="FFFFFF"/>
    <a:srgbClr val="FF4D0D"/>
    <a:srgbClr val="01A39B"/>
    <a:srgbClr val="FFC9C9"/>
    <a:srgbClr val="D2E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24"/>
  </p:normalViewPr>
  <p:slideViewPr>
    <p:cSldViewPr snapToGrid="0" snapToObjects="1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432"/>
    </p:cViewPr>
  </p:sorterViewPr>
  <p:notesViewPr>
    <p:cSldViewPr snapToGrid="0" snapToObjects="1">
      <p:cViewPr varScale="1">
        <p:scale>
          <a:sx n="89" d="100"/>
          <a:sy n="89" d="100"/>
        </p:scale>
        <p:origin x="36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barra" userId="6381a7e87e33aa9e" providerId="LiveId" clId="{70A94425-B5FB-42BB-8CBB-214631B0CD08}"/>
    <pc:docChg chg="addSld delSld modSld sldOrd">
      <pc:chgData name="Maria Ibarra" userId="6381a7e87e33aa9e" providerId="LiveId" clId="{70A94425-B5FB-42BB-8CBB-214631B0CD08}" dt="2022-10-21T16:32:49.974" v="9" actId="47"/>
      <pc:docMkLst>
        <pc:docMk/>
      </pc:docMkLst>
      <pc:sldChg chg="ord">
        <pc:chgData name="Maria Ibarra" userId="6381a7e87e33aa9e" providerId="LiveId" clId="{70A94425-B5FB-42BB-8CBB-214631B0CD08}" dt="2022-10-21T16:26:45.340" v="8"/>
        <pc:sldMkLst>
          <pc:docMk/>
          <pc:sldMk cId="4071689492" sldId="271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2603576352" sldId="302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65823428" sldId="304"/>
        </pc:sldMkLst>
      </pc:sldChg>
      <pc:sldChg chg="ord">
        <pc:chgData name="Maria Ibarra" userId="6381a7e87e33aa9e" providerId="LiveId" clId="{70A94425-B5FB-42BB-8CBB-214631B0CD08}" dt="2022-10-21T16:26:45.340" v="8"/>
        <pc:sldMkLst>
          <pc:docMk/>
          <pc:sldMk cId="940014279" sldId="359"/>
        </pc:sldMkLst>
      </pc:sldChg>
      <pc:sldChg chg="ord">
        <pc:chgData name="Maria Ibarra" userId="6381a7e87e33aa9e" providerId="LiveId" clId="{70A94425-B5FB-42BB-8CBB-214631B0CD08}" dt="2022-10-21T16:26:45.340" v="8"/>
        <pc:sldMkLst>
          <pc:docMk/>
          <pc:sldMk cId="2590404599" sldId="361"/>
        </pc:sldMkLst>
      </pc:sldChg>
      <pc:sldChg chg="ord">
        <pc:chgData name="Maria Ibarra" userId="6381a7e87e33aa9e" providerId="LiveId" clId="{70A94425-B5FB-42BB-8CBB-214631B0CD08}" dt="2022-10-21T16:26:45.340" v="8"/>
        <pc:sldMkLst>
          <pc:docMk/>
          <pc:sldMk cId="2249777301" sldId="362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540952621" sldId="376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29936863" sldId="377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1896673874" sldId="378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2019604219" sldId="379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4236445999" sldId="380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3300648861" sldId="381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1818536908" sldId="382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2541487329" sldId="383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1808155885" sldId="384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2477874445" sldId="385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1412031871" sldId="386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2810170983" sldId="387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1044358490" sldId="388"/>
        </pc:sldMkLst>
      </pc:sldChg>
      <pc:sldChg chg="ord">
        <pc:chgData name="Maria Ibarra" userId="6381a7e87e33aa9e" providerId="LiveId" clId="{70A94425-B5FB-42BB-8CBB-214631B0CD08}" dt="2022-10-21T16:26:20.693" v="6"/>
        <pc:sldMkLst>
          <pc:docMk/>
          <pc:sldMk cId="1396185287" sldId="389"/>
        </pc:sldMkLst>
      </pc:sldChg>
      <pc:sldChg chg="del">
        <pc:chgData name="Maria Ibarra" userId="6381a7e87e33aa9e" providerId="LiveId" clId="{70A94425-B5FB-42BB-8CBB-214631B0CD08}" dt="2022-10-21T16:32:49.974" v="9" actId="47"/>
        <pc:sldMkLst>
          <pc:docMk/>
          <pc:sldMk cId="1071121850" sldId="836"/>
        </pc:sldMkLst>
      </pc:sldChg>
      <pc:sldChg chg="new del">
        <pc:chgData name="Maria Ibarra" userId="6381a7e87e33aa9e" providerId="LiveId" clId="{70A94425-B5FB-42BB-8CBB-214631B0CD08}" dt="2022-10-21T16:21:37.443" v="1" actId="47"/>
        <pc:sldMkLst>
          <pc:docMk/>
          <pc:sldMk cId="1299012916" sldId="853"/>
        </pc:sldMkLst>
      </pc:sldChg>
      <pc:sldChg chg="new del">
        <pc:chgData name="Maria Ibarra" userId="6381a7e87e33aa9e" providerId="LiveId" clId="{70A94425-B5FB-42BB-8CBB-214631B0CD08}" dt="2022-10-21T16:22:28.276" v="3" actId="47"/>
        <pc:sldMkLst>
          <pc:docMk/>
          <pc:sldMk cId="2094829155" sldId="853"/>
        </pc:sldMkLst>
      </pc:sldChg>
      <pc:sldChg chg="new">
        <pc:chgData name="Maria Ibarra" userId="6381a7e87e33aa9e" providerId="LiveId" clId="{70A94425-B5FB-42BB-8CBB-214631B0CD08}" dt="2022-10-21T16:25:54.873" v="4" actId="680"/>
        <pc:sldMkLst>
          <pc:docMk/>
          <pc:sldMk cId="2690953220" sldId="853"/>
        </pc:sldMkLst>
      </pc:sldChg>
    </pc:docChg>
  </pc:docChgLst>
  <pc:docChgLst>
    <pc:chgData name="Maria Ibarra" userId="6381a7e87e33aa9e" providerId="LiveId" clId="{637A7761-75A4-4A7E-A9C7-DFC297328F66}"/>
    <pc:docChg chg="undo custSel addSld delSld">
      <pc:chgData name="Maria Ibarra" userId="6381a7e87e33aa9e" providerId="LiveId" clId="{637A7761-75A4-4A7E-A9C7-DFC297328F66}" dt="2022-10-21T16:35:54.472" v="2" actId="47"/>
      <pc:docMkLst>
        <pc:docMk/>
      </pc:docMkLst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246510079" sldId="258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4071689492" sldId="271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335784877" sldId="29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603576352" sldId="302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65823428" sldId="304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118019327" sldId="319"/>
        </pc:sldMkLst>
      </pc:sldChg>
      <pc:sldChg chg="add del">
        <pc:chgData name="Maria Ibarra" userId="6381a7e87e33aa9e" providerId="LiveId" clId="{637A7761-75A4-4A7E-A9C7-DFC297328F66}" dt="2022-10-21T16:35:47.862" v="1" actId="47"/>
        <pc:sldMkLst>
          <pc:docMk/>
          <pc:sldMk cId="3006209645" sldId="323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257553281" sldId="351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940014279" sldId="35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590404599" sldId="361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249777301" sldId="362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015221345" sldId="363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097371072" sldId="364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994968719" sldId="365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179174453" sldId="366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4121752821" sldId="367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552480196" sldId="368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783954079" sldId="36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158249858" sldId="370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584025650" sldId="371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471894063" sldId="372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632898939" sldId="373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049181110" sldId="374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573390526" sldId="375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540952621" sldId="376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9936863" sldId="377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896673874" sldId="378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019604219" sldId="37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4236445999" sldId="380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300648861" sldId="381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818536908" sldId="382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541487329" sldId="383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808155885" sldId="384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477874445" sldId="385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412031871" sldId="386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810170983" sldId="387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044358490" sldId="388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396185287" sldId="38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746688796" sldId="391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314322020" sldId="392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309089252" sldId="797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399074263" sldId="802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003126159" sldId="803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939281078" sldId="804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84295594" sldId="805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631741718" sldId="807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415466941" sldId="808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462939919" sldId="80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4048423556" sldId="833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514807044" sldId="834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721537436" sldId="835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942777207" sldId="837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895110728" sldId="838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455107407" sldId="83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623555406" sldId="840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657461379" sldId="847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518368113" sldId="848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3686004550" sldId="849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456745994" sldId="850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423683366" sldId="851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1025128944" sldId="852"/>
        </pc:sldMkLst>
      </pc:sldChg>
      <pc:sldChg chg="add del">
        <pc:chgData name="Maria Ibarra" userId="6381a7e87e33aa9e" providerId="LiveId" clId="{637A7761-75A4-4A7E-A9C7-DFC297328F66}" dt="2022-10-21T16:35:54.472" v="2" actId="47"/>
        <pc:sldMkLst>
          <pc:docMk/>
          <pc:sldMk cId="2690953220" sldId="853"/>
        </pc:sldMkLst>
      </pc:sldChg>
      <pc:sldMasterChg chg="addSldLayout delSldLayout">
        <pc:chgData name="Maria Ibarra" userId="6381a7e87e33aa9e" providerId="LiveId" clId="{637A7761-75A4-4A7E-A9C7-DFC297328F66}" dt="2022-10-21T16:35:54.472" v="2" actId="47"/>
        <pc:sldMasterMkLst>
          <pc:docMk/>
          <pc:sldMasterMk cId="2304019006" sldId="2147483648"/>
        </pc:sldMasterMkLst>
        <pc:sldLayoutChg chg="add del">
          <pc:chgData name="Maria Ibarra" userId="6381a7e87e33aa9e" providerId="LiveId" clId="{637A7761-75A4-4A7E-A9C7-DFC297328F66}" dt="2022-10-21T16:35:54.472" v="2" actId="47"/>
          <pc:sldLayoutMkLst>
            <pc:docMk/>
            <pc:sldMasterMk cId="2304019006" sldId="2147483648"/>
            <pc:sldLayoutMk cId="2052957189" sldId="2147483720"/>
          </pc:sldLayoutMkLst>
        </pc:sldLayoutChg>
      </pc:sldMasterChg>
      <pc:sldMasterChg chg="addSldLayout delSldLayout">
        <pc:chgData name="Maria Ibarra" userId="6381a7e87e33aa9e" providerId="LiveId" clId="{637A7761-75A4-4A7E-A9C7-DFC297328F66}" dt="2022-10-21T16:35:54.472" v="2" actId="47"/>
        <pc:sldMasterMkLst>
          <pc:docMk/>
          <pc:sldMasterMk cId="1153974537" sldId="2147483672"/>
        </pc:sldMasterMkLst>
        <pc:sldLayoutChg chg="add del">
          <pc:chgData name="Maria Ibarra" userId="6381a7e87e33aa9e" providerId="LiveId" clId="{637A7761-75A4-4A7E-A9C7-DFC297328F66}" dt="2022-10-21T16:35:54.472" v="2" actId="47"/>
          <pc:sldLayoutMkLst>
            <pc:docMk/>
            <pc:sldMasterMk cId="1153974537" sldId="2147483672"/>
            <pc:sldLayoutMk cId="3676716263" sldId="2147483718"/>
          </pc:sldLayoutMkLst>
        </pc:sldLayoutChg>
        <pc:sldLayoutChg chg="add del">
          <pc:chgData name="Maria Ibarra" userId="6381a7e87e33aa9e" providerId="LiveId" clId="{637A7761-75A4-4A7E-A9C7-DFC297328F66}" dt="2022-10-21T16:35:54.472" v="2" actId="47"/>
          <pc:sldLayoutMkLst>
            <pc:docMk/>
            <pc:sldMasterMk cId="1153974537" sldId="2147483672"/>
            <pc:sldLayoutMk cId="3849714632" sldId="2147483719"/>
          </pc:sldLayoutMkLst>
        </pc:sldLayoutChg>
      </pc:sldMasterChg>
      <pc:sldMasterChg chg="addSldLayout delSldLayout">
        <pc:chgData name="Maria Ibarra" userId="6381a7e87e33aa9e" providerId="LiveId" clId="{637A7761-75A4-4A7E-A9C7-DFC297328F66}" dt="2022-10-21T16:35:54.472" v="2" actId="47"/>
        <pc:sldMasterMkLst>
          <pc:docMk/>
          <pc:sldMasterMk cId="3425665157" sldId="2147483673"/>
        </pc:sldMasterMkLst>
        <pc:sldLayoutChg chg="add del">
          <pc:chgData name="Maria Ibarra" userId="6381a7e87e33aa9e" providerId="LiveId" clId="{637A7761-75A4-4A7E-A9C7-DFC297328F66}" dt="2022-10-21T16:35:54.472" v="2" actId="47"/>
          <pc:sldLayoutMkLst>
            <pc:docMk/>
            <pc:sldMasterMk cId="3425665157" sldId="2147483673"/>
            <pc:sldLayoutMk cId="3973320094" sldId="214748371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F9AE36-8835-4BCC-8570-3D3A8389203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4C9CFB9-1002-4B1A-B5B7-A9E9A81CB241}">
      <dgm:prSet phldrT="[Texto]" custT="1"/>
      <dgm:spPr/>
      <dgm:t>
        <a:bodyPr/>
        <a:lstStyle/>
        <a:p>
          <a:r>
            <a:rPr lang="es-ES" sz="1600" dirty="0"/>
            <a:t>Mercadeo</a:t>
          </a:r>
          <a:endParaRPr lang="es-CO" sz="1600" dirty="0"/>
        </a:p>
      </dgm:t>
    </dgm:pt>
    <dgm:pt modelId="{BD854ABB-A2DB-4F3A-AAA3-59EF2FFCB1A9}" type="parTrans" cxnId="{9366F29C-5B2A-47BF-8A82-4C7F46D2B473}">
      <dgm:prSet/>
      <dgm:spPr/>
      <dgm:t>
        <a:bodyPr/>
        <a:lstStyle/>
        <a:p>
          <a:endParaRPr lang="es-CO" sz="1600"/>
        </a:p>
      </dgm:t>
    </dgm:pt>
    <dgm:pt modelId="{675EE7AC-BA74-4D56-9813-18269C5CD5B2}" type="sibTrans" cxnId="{9366F29C-5B2A-47BF-8A82-4C7F46D2B473}">
      <dgm:prSet/>
      <dgm:spPr/>
      <dgm:t>
        <a:bodyPr/>
        <a:lstStyle/>
        <a:p>
          <a:endParaRPr lang="es-CO" sz="1600"/>
        </a:p>
      </dgm:t>
    </dgm:pt>
    <dgm:pt modelId="{A0E241A0-42DA-4999-89FD-DE524499D229}">
      <dgm:prSet phldrT="[Texto]" custT="1"/>
      <dgm:spPr/>
      <dgm:t>
        <a:bodyPr/>
        <a:lstStyle/>
        <a:p>
          <a:r>
            <a:rPr lang="es-ES" sz="1600" dirty="0"/>
            <a:t>Finanzas</a:t>
          </a:r>
          <a:endParaRPr lang="es-CO" sz="1600" dirty="0"/>
        </a:p>
      </dgm:t>
    </dgm:pt>
    <dgm:pt modelId="{E5F5521D-AE50-4C9F-8F03-93F626C1B375}" type="parTrans" cxnId="{8E2C9F86-FAF0-4573-962D-059D30C2D75C}">
      <dgm:prSet/>
      <dgm:spPr/>
      <dgm:t>
        <a:bodyPr/>
        <a:lstStyle/>
        <a:p>
          <a:endParaRPr lang="es-CO" sz="1600"/>
        </a:p>
      </dgm:t>
    </dgm:pt>
    <dgm:pt modelId="{8575602E-D106-496E-B376-A4B66F60CFEC}" type="sibTrans" cxnId="{8E2C9F86-FAF0-4573-962D-059D30C2D75C}">
      <dgm:prSet/>
      <dgm:spPr/>
      <dgm:t>
        <a:bodyPr/>
        <a:lstStyle/>
        <a:p>
          <a:endParaRPr lang="es-CO" sz="1600"/>
        </a:p>
      </dgm:t>
    </dgm:pt>
    <dgm:pt modelId="{C4EB040B-560B-48A4-9D4F-BEB0F544AF88}">
      <dgm:prSet phldrT="[Texto]" custT="1"/>
      <dgm:spPr/>
      <dgm:t>
        <a:bodyPr/>
        <a:lstStyle/>
        <a:p>
          <a:r>
            <a:rPr lang="es-ES" sz="1600" dirty="0"/>
            <a:t>Producción</a:t>
          </a:r>
          <a:endParaRPr lang="es-CO" sz="1600" dirty="0"/>
        </a:p>
      </dgm:t>
    </dgm:pt>
    <dgm:pt modelId="{793300CD-EBDE-4DED-AC3C-DB0CD9576909}" type="parTrans" cxnId="{9F8F0CB4-ABAF-47FD-BE25-F5146D936223}">
      <dgm:prSet/>
      <dgm:spPr/>
      <dgm:t>
        <a:bodyPr/>
        <a:lstStyle/>
        <a:p>
          <a:endParaRPr lang="es-CO" sz="1600"/>
        </a:p>
      </dgm:t>
    </dgm:pt>
    <dgm:pt modelId="{4287AAEF-181C-4A25-B674-71296D3E6823}" type="sibTrans" cxnId="{9F8F0CB4-ABAF-47FD-BE25-F5146D936223}">
      <dgm:prSet/>
      <dgm:spPr/>
      <dgm:t>
        <a:bodyPr/>
        <a:lstStyle/>
        <a:p>
          <a:endParaRPr lang="es-CO" sz="1600"/>
        </a:p>
      </dgm:t>
    </dgm:pt>
    <dgm:pt modelId="{A1DECDAE-1239-4E1E-9843-4300D985D0E0}">
      <dgm:prSet phldrT="[Texto]" custT="1"/>
      <dgm:spPr/>
      <dgm:t>
        <a:bodyPr/>
        <a:lstStyle/>
        <a:p>
          <a:r>
            <a:rPr lang="es-ES" sz="1600" dirty="0"/>
            <a:t>Gestión humana</a:t>
          </a:r>
          <a:endParaRPr lang="es-CO" sz="1600" dirty="0"/>
        </a:p>
      </dgm:t>
    </dgm:pt>
    <dgm:pt modelId="{00A477BB-9755-4ABB-AD1B-673F8FA3774C}" type="parTrans" cxnId="{FA2B9275-6872-410D-A0B3-C7C8D698F4CE}">
      <dgm:prSet/>
      <dgm:spPr/>
      <dgm:t>
        <a:bodyPr/>
        <a:lstStyle/>
        <a:p>
          <a:endParaRPr lang="es-CO" sz="1600"/>
        </a:p>
      </dgm:t>
    </dgm:pt>
    <dgm:pt modelId="{643B0501-6A0D-4461-A177-52B1C0A1F8F1}" type="sibTrans" cxnId="{FA2B9275-6872-410D-A0B3-C7C8D698F4CE}">
      <dgm:prSet/>
      <dgm:spPr/>
      <dgm:t>
        <a:bodyPr/>
        <a:lstStyle/>
        <a:p>
          <a:endParaRPr lang="es-CO" sz="1600"/>
        </a:p>
      </dgm:t>
    </dgm:pt>
    <dgm:pt modelId="{60A05F1D-8D5E-42DE-92F3-B9D145F3BA42}">
      <dgm:prSet phldrT="[Texto]" custT="1"/>
      <dgm:spPr/>
      <dgm:t>
        <a:bodyPr/>
        <a:lstStyle/>
        <a:p>
          <a:r>
            <a:rPr lang="es-ES" sz="1600" dirty="0"/>
            <a:t>Logística</a:t>
          </a:r>
          <a:endParaRPr lang="es-CO" sz="1600" dirty="0"/>
        </a:p>
      </dgm:t>
    </dgm:pt>
    <dgm:pt modelId="{733DC9FC-7E1F-4199-90E4-823150F595FA}" type="parTrans" cxnId="{0B130008-ABE3-4806-BD7B-44ECC93D5D69}">
      <dgm:prSet/>
      <dgm:spPr/>
      <dgm:t>
        <a:bodyPr/>
        <a:lstStyle/>
        <a:p>
          <a:endParaRPr lang="es-CO" sz="1600"/>
        </a:p>
      </dgm:t>
    </dgm:pt>
    <dgm:pt modelId="{8B5AE23A-EB60-4795-BB4B-867913E24AAB}" type="sibTrans" cxnId="{0B130008-ABE3-4806-BD7B-44ECC93D5D69}">
      <dgm:prSet/>
      <dgm:spPr/>
      <dgm:t>
        <a:bodyPr/>
        <a:lstStyle/>
        <a:p>
          <a:endParaRPr lang="es-CO" sz="1600"/>
        </a:p>
      </dgm:t>
    </dgm:pt>
    <dgm:pt modelId="{3495922A-9794-429E-928F-6DD415AE0689}">
      <dgm:prSet phldrT="[Texto]" custT="1"/>
      <dgm:spPr/>
      <dgm:t>
        <a:bodyPr/>
        <a:lstStyle/>
        <a:p>
          <a:r>
            <a:rPr lang="es-ES" sz="1600" dirty="0"/>
            <a:t>Tecnología</a:t>
          </a:r>
          <a:endParaRPr lang="es-CO" sz="1600" dirty="0"/>
        </a:p>
      </dgm:t>
    </dgm:pt>
    <dgm:pt modelId="{B72FA88B-E829-4754-ABF0-807E445DA77A}" type="parTrans" cxnId="{59606DB2-144B-445E-B908-3CAA02CC76FF}">
      <dgm:prSet/>
      <dgm:spPr/>
      <dgm:t>
        <a:bodyPr/>
        <a:lstStyle/>
        <a:p>
          <a:endParaRPr lang="es-CO" sz="1600"/>
        </a:p>
      </dgm:t>
    </dgm:pt>
    <dgm:pt modelId="{A5F9A73B-EF95-42A1-BBA7-496603E1F9BE}" type="sibTrans" cxnId="{59606DB2-144B-445E-B908-3CAA02CC76FF}">
      <dgm:prSet/>
      <dgm:spPr/>
      <dgm:t>
        <a:bodyPr/>
        <a:lstStyle/>
        <a:p>
          <a:endParaRPr lang="es-CO" sz="1600"/>
        </a:p>
      </dgm:t>
    </dgm:pt>
    <dgm:pt modelId="{7D6C0FA9-A5A6-4369-928B-A96A9ACB26A6}">
      <dgm:prSet phldrT="[Texto]" custT="1"/>
      <dgm:spPr/>
      <dgm:t>
        <a:bodyPr/>
        <a:lstStyle/>
        <a:p>
          <a:r>
            <a:rPr lang="es-ES" sz="1600" dirty="0" err="1"/>
            <a:t>Investigación+desarrollo</a:t>
          </a:r>
          <a:r>
            <a:rPr lang="es-ES" sz="1600" dirty="0"/>
            <a:t> </a:t>
          </a:r>
          <a:endParaRPr lang="es-CO" sz="1600" dirty="0"/>
        </a:p>
      </dgm:t>
    </dgm:pt>
    <dgm:pt modelId="{65658F74-6036-4D7E-80A9-0648273FE751}" type="parTrans" cxnId="{E8947C40-69FF-4D31-B130-6E3FCDD3D984}">
      <dgm:prSet/>
      <dgm:spPr/>
      <dgm:t>
        <a:bodyPr/>
        <a:lstStyle/>
        <a:p>
          <a:endParaRPr lang="es-CO" sz="1600"/>
        </a:p>
      </dgm:t>
    </dgm:pt>
    <dgm:pt modelId="{F223B867-5287-4929-B4E0-10A7ADC90988}" type="sibTrans" cxnId="{E8947C40-69FF-4D31-B130-6E3FCDD3D984}">
      <dgm:prSet/>
      <dgm:spPr/>
      <dgm:t>
        <a:bodyPr/>
        <a:lstStyle/>
        <a:p>
          <a:endParaRPr lang="es-CO" sz="1600"/>
        </a:p>
      </dgm:t>
    </dgm:pt>
    <dgm:pt modelId="{E4559502-357D-4F1F-A3C9-7F71030D9D0F}" type="pres">
      <dgm:prSet presAssocID="{82F9AE36-8835-4BCC-8570-3D3A83892036}" presName="compositeShape" presStyleCnt="0">
        <dgm:presLayoutVars>
          <dgm:dir/>
          <dgm:resizeHandles/>
        </dgm:presLayoutVars>
      </dgm:prSet>
      <dgm:spPr/>
    </dgm:pt>
    <dgm:pt modelId="{3889109B-D28D-49B2-9623-4C5B9BEABC1D}" type="pres">
      <dgm:prSet presAssocID="{82F9AE36-8835-4BCC-8570-3D3A83892036}" presName="pyramid" presStyleLbl="node1" presStyleIdx="0" presStyleCnt="1"/>
      <dgm:spPr/>
    </dgm:pt>
    <dgm:pt modelId="{5C5F0B64-67C7-4C47-9AFD-FCAF9E1AB381}" type="pres">
      <dgm:prSet presAssocID="{82F9AE36-8835-4BCC-8570-3D3A83892036}" presName="theList" presStyleCnt="0"/>
      <dgm:spPr/>
    </dgm:pt>
    <dgm:pt modelId="{22C4D6D5-70D5-4544-AB7F-3C348C57C061}" type="pres">
      <dgm:prSet presAssocID="{14C9CFB9-1002-4B1A-B5B7-A9E9A81CB241}" presName="aNode" presStyleLbl="fgAcc1" presStyleIdx="0" presStyleCnt="7">
        <dgm:presLayoutVars>
          <dgm:bulletEnabled val="1"/>
        </dgm:presLayoutVars>
      </dgm:prSet>
      <dgm:spPr/>
    </dgm:pt>
    <dgm:pt modelId="{CAA04AC3-0874-44C0-940C-2339C9984275}" type="pres">
      <dgm:prSet presAssocID="{14C9CFB9-1002-4B1A-B5B7-A9E9A81CB241}" presName="aSpace" presStyleCnt="0"/>
      <dgm:spPr/>
    </dgm:pt>
    <dgm:pt modelId="{A0A12FD4-C7B5-4DCC-AC1A-F3744DEFB83C}" type="pres">
      <dgm:prSet presAssocID="{A0E241A0-42DA-4999-89FD-DE524499D229}" presName="aNode" presStyleLbl="fgAcc1" presStyleIdx="1" presStyleCnt="7">
        <dgm:presLayoutVars>
          <dgm:bulletEnabled val="1"/>
        </dgm:presLayoutVars>
      </dgm:prSet>
      <dgm:spPr/>
    </dgm:pt>
    <dgm:pt modelId="{3793CD6A-4904-4456-A733-BC667B8581E9}" type="pres">
      <dgm:prSet presAssocID="{A0E241A0-42DA-4999-89FD-DE524499D229}" presName="aSpace" presStyleCnt="0"/>
      <dgm:spPr/>
    </dgm:pt>
    <dgm:pt modelId="{2291A628-A123-4DD5-A2E9-0B3465E99150}" type="pres">
      <dgm:prSet presAssocID="{C4EB040B-560B-48A4-9D4F-BEB0F544AF88}" presName="aNode" presStyleLbl="fgAcc1" presStyleIdx="2" presStyleCnt="7">
        <dgm:presLayoutVars>
          <dgm:bulletEnabled val="1"/>
        </dgm:presLayoutVars>
      </dgm:prSet>
      <dgm:spPr/>
    </dgm:pt>
    <dgm:pt modelId="{3B57C28B-9850-45A2-92F2-E1E0F158B7D7}" type="pres">
      <dgm:prSet presAssocID="{C4EB040B-560B-48A4-9D4F-BEB0F544AF88}" presName="aSpace" presStyleCnt="0"/>
      <dgm:spPr/>
    </dgm:pt>
    <dgm:pt modelId="{6EBE6B4C-0585-4355-8725-280AC0EC07FF}" type="pres">
      <dgm:prSet presAssocID="{A1DECDAE-1239-4E1E-9843-4300D985D0E0}" presName="aNode" presStyleLbl="fgAcc1" presStyleIdx="3" presStyleCnt="7">
        <dgm:presLayoutVars>
          <dgm:bulletEnabled val="1"/>
        </dgm:presLayoutVars>
      </dgm:prSet>
      <dgm:spPr/>
    </dgm:pt>
    <dgm:pt modelId="{7664B644-1ADC-4AEF-BBE0-92D692E0DF7C}" type="pres">
      <dgm:prSet presAssocID="{A1DECDAE-1239-4E1E-9843-4300D985D0E0}" presName="aSpace" presStyleCnt="0"/>
      <dgm:spPr/>
    </dgm:pt>
    <dgm:pt modelId="{F9469BD6-9F49-458A-B578-C1A7B5E51D26}" type="pres">
      <dgm:prSet presAssocID="{60A05F1D-8D5E-42DE-92F3-B9D145F3BA42}" presName="aNode" presStyleLbl="fgAcc1" presStyleIdx="4" presStyleCnt="7">
        <dgm:presLayoutVars>
          <dgm:bulletEnabled val="1"/>
        </dgm:presLayoutVars>
      </dgm:prSet>
      <dgm:spPr/>
    </dgm:pt>
    <dgm:pt modelId="{81C0DCEE-01B2-481D-98FD-493ED9CAFFD4}" type="pres">
      <dgm:prSet presAssocID="{60A05F1D-8D5E-42DE-92F3-B9D145F3BA42}" presName="aSpace" presStyleCnt="0"/>
      <dgm:spPr/>
    </dgm:pt>
    <dgm:pt modelId="{7989A056-D265-4BAA-ADDC-E8186ED93616}" type="pres">
      <dgm:prSet presAssocID="{3495922A-9794-429E-928F-6DD415AE0689}" presName="aNode" presStyleLbl="fgAcc1" presStyleIdx="5" presStyleCnt="7">
        <dgm:presLayoutVars>
          <dgm:bulletEnabled val="1"/>
        </dgm:presLayoutVars>
      </dgm:prSet>
      <dgm:spPr/>
    </dgm:pt>
    <dgm:pt modelId="{7C588533-9EAA-455E-B164-DA2564F4671F}" type="pres">
      <dgm:prSet presAssocID="{3495922A-9794-429E-928F-6DD415AE0689}" presName="aSpace" presStyleCnt="0"/>
      <dgm:spPr/>
    </dgm:pt>
    <dgm:pt modelId="{40D851C9-B560-4804-8693-25DCB68FE70F}" type="pres">
      <dgm:prSet presAssocID="{7D6C0FA9-A5A6-4369-928B-A96A9ACB26A6}" presName="aNode" presStyleLbl="fgAcc1" presStyleIdx="6" presStyleCnt="7">
        <dgm:presLayoutVars>
          <dgm:bulletEnabled val="1"/>
        </dgm:presLayoutVars>
      </dgm:prSet>
      <dgm:spPr/>
    </dgm:pt>
    <dgm:pt modelId="{8FC7441D-CE87-43CF-9646-93FAACE31691}" type="pres">
      <dgm:prSet presAssocID="{7D6C0FA9-A5A6-4369-928B-A96A9ACB26A6}" presName="aSpace" presStyleCnt="0"/>
      <dgm:spPr/>
    </dgm:pt>
  </dgm:ptLst>
  <dgm:cxnLst>
    <dgm:cxn modelId="{0B130008-ABE3-4806-BD7B-44ECC93D5D69}" srcId="{82F9AE36-8835-4BCC-8570-3D3A83892036}" destId="{60A05F1D-8D5E-42DE-92F3-B9D145F3BA42}" srcOrd="4" destOrd="0" parTransId="{733DC9FC-7E1F-4199-90E4-823150F595FA}" sibTransId="{8B5AE23A-EB60-4795-BB4B-867913E24AAB}"/>
    <dgm:cxn modelId="{DD01701F-C9BD-46B7-80D4-665A2855A304}" type="presOf" srcId="{82F9AE36-8835-4BCC-8570-3D3A83892036}" destId="{E4559502-357D-4F1F-A3C9-7F71030D9D0F}" srcOrd="0" destOrd="0" presId="urn:microsoft.com/office/officeart/2005/8/layout/pyramid2"/>
    <dgm:cxn modelId="{E844CD29-1121-4DBB-9766-B20D30E0A34C}" type="presOf" srcId="{60A05F1D-8D5E-42DE-92F3-B9D145F3BA42}" destId="{F9469BD6-9F49-458A-B578-C1A7B5E51D26}" srcOrd="0" destOrd="0" presId="urn:microsoft.com/office/officeart/2005/8/layout/pyramid2"/>
    <dgm:cxn modelId="{7DC38D2E-B4AB-4471-8F93-B4B669CB82CB}" type="presOf" srcId="{C4EB040B-560B-48A4-9D4F-BEB0F544AF88}" destId="{2291A628-A123-4DD5-A2E9-0B3465E99150}" srcOrd="0" destOrd="0" presId="urn:microsoft.com/office/officeart/2005/8/layout/pyramid2"/>
    <dgm:cxn modelId="{E8947C40-69FF-4D31-B130-6E3FCDD3D984}" srcId="{82F9AE36-8835-4BCC-8570-3D3A83892036}" destId="{7D6C0FA9-A5A6-4369-928B-A96A9ACB26A6}" srcOrd="6" destOrd="0" parTransId="{65658F74-6036-4D7E-80A9-0648273FE751}" sibTransId="{F223B867-5287-4929-B4E0-10A7ADC90988}"/>
    <dgm:cxn modelId="{F9941E5B-77FD-443F-88E7-C472A7222E42}" type="presOf" srcId="{7D6C0FA9-A5A6-4369-928B-A96A9ACB26A6}" destId="{40D851C9-B560-4804-8693-25DCB68FE70F}" srcOrd="0" destOrd="0" presId="urn:microsoft.com/office/officeart/2005/8/layout/pyramid2"/>
    <dgm:cxn modelId="{DEA2CD64-7598-4208-8318-651043DC05B2}" type="presOf" srcId="{A1DECDAE-1239-4E1E-9843-4300D985D0E0}" destId="{6EBE6B4C-0585-4355-8725-280AC0EC07FF}" srcOrd="0" destOrd="0" presId="urn:microsoft.com/office/officeart/2005/8/layout/pyramid2"/>
    <dgm:cxn modelId="{FA2B9275-6872-410D-A0B3-C7C8D698F4CE}" srcId="{82F9AE36-8835-4BCC-8570-3D3A83892036}" destId="{A1DECDAE-1239-4E1E-9843-4300D985D0E0}" srcOrd="3" destOrd="0" parTransId="{00A477BB-9755-4ABB-AD1B-673F8FA3774C}" sibTransId="{643B0501-6A0D-4461-A177-52B1C0A1F8F1}"/>
    <dgm:cxn modelId="{88153579-C2E5-4562-80D4-49C59A5A39C3}" type="presOf" srcId="{3495922A-9794-429E-928F-6DD415AE0689}" destId="{7989A056-D265-4BAA-ADDC-E8186ED93616}" srcOrd="0" destOrd="0" presId="urn:microsoft.com/office/officeart/2005/8/layout/pyramid2"/>
    <dgm:cxn modelId="{8E2C9F86-FAF0-4573-962D-059D30C2D75C}" srcId="{82F9AE36-8835-4BCC-8570-3D3A83892036}" destId="{A0E241A0-42DA-4999-89FD-DE524499D229}" srcOrd="1" destOrd="0" parTransId="{E5F5521D-AE50-4C9F-8F03-93F626C1B375}" sibTransId="{8575602E-D106-496E-B376-A4B66F60CFEC}"/>
    <dgm:cxn modelId="{5B9F7187-F005-4FD7-B266-A09FE5AFF639}" type="presOf" srcId="{A0E241A0-42DA-4999-89FD-DE524499D229}" destId="{A0A12FD4-C7B5-4DCC-AC1A-F3744DEFB83C}" srcOrd="0" destOrd="0" presId="urn:microsoft.com/office/officeart/2005/8/layout/pyramid2"/>
    <dgm:cxn modelId="{9366F29C-5B2A-47BF-8A82-4C7F46D2B473}" srcId="{82F9AE36-8835-4BCC-8570-3D3A83892036}" destId="{14C9CFB9-1002-4B1A-B5B7-A9E9A81CB241}" srcOrd="0" destOrd="0" parTransId="{BD854ABB-A2DB-4F3A-AAA3-59EF2FFCB1A9}" sibTransId="{675EE7AC-BA74-4D56-9813-18269C5CD5B2}"/>
    <dgm:cxn modelId="{59606DB2-144B-445E-B908-3CAA02CC76FF}" srcId="{82F9AE36-8835-4BCC-8570-3D3A83892036}" destId="{3495922A-9794-429E-928F-6DD415AE0689}" srcOrd="5" destOrd="0" parTransId="{B72FA88B-E829-4754-ABF0-807E445DA77A}" sibTransId="{A5F9A73B-EF95-42A1-BBA7-496603E1F9BE}"/>
    <dgm:cxn modelId="{9F8F0CB4-ABAF-47FD-BE25-F5146D936223}" srcId="{82F9AE36-8835-4BCC-8570-3D3A83892036}" destId="{C4EB040B-560B-48A4-9D4F-BEB0F544AF88}" srcOrd="2" destOrd="0" parTransId="{793300CD-EBDE-4DED-AC3C-DB0CD9576909}" sibTransId="{4287AAEF-181C-4A25-B674-71296D3E6823}"/>
    <dgm:cxn modelId="{688D07BE-EA5E-43AA-AEF4-E42369B92F61}" type="presOf" srcId="{14C9CFB9-1002-4B1A-B5B7-A9E9A81CB241}" destId="{22C4D6D5-70D5-4544-AB7F-3C348C57C061}" srcOrd="0" destOrd="0" presId="urn:microsoft.com/office/officeart/2005/8/layout/pyramid2"/>
    <dgm:cxn modelId="{7A06D6CF-E8AE-4FDE-BCD7-9BD8A5683BD1}" type="presParOf" srcId="{E4559502-357D-4F1F-A3C9-7F71030D9D0F}" destId="{3889109B-D28D-49B2-9623-4C5B9BEABC1D}" srcOrd="0" destOrd="0" presId="urn:microsoft.com/office/officeart/2005/8/layout/pyramid2"/>
    <dgm:cxn modelId="{0E7EBC27-0F38-4CC6-9F9E-378FFCB11B05}" type="presParOf" srcId="{E4559502-357D-4F1F-A3C9-7F71030D9D0F}" destId="{5C5F0B64-67C7-4C47-9AFD-FCAF9E1AB381}" srcOrd="1" destOrd="0" presId="urn:microsoft.com/office/officeart/2005/8/layout/pyramid2"/>
    <dgm:cxn modelId="{F2A3A2A9-41E0-473C-A338-E2333B8B4863}" type="presParOf" srcId="{5C5F0B64-67C7-4C47-9AFD-FCAF9E1AB381}" destId="{22C4D6D5-70D5-4544-AB7F-3C348C57C061}" srcOrd="0" destOrd="0" presId="urn:microsoft.com/office/officeart/2005/8/layout/pyramid2"/>
    <dgm:cxn modelId="{DC460214-5C04-47B6-BE42-D34018C5278E}" type="presParOf" srcId="{5C5F0B64-67C7-4C47-9AFD-FCAF9E1AB381}" destId="{CAA04AC3-0874-44C0-940C-2339C9984275}" srcOrd="1" destOrd="0" presId="urn:microsoft.com/office/officeart/2005/8/layout/pyramid2"/>
    <dgm:cxn modelId="{F4DA4923-1435-477A-935B-3A4581B2AED5}" type="presParOf" srcId="{5C5F0B64-67C7-4C47-9AFD-FCAF9E1AB381}" destId="{A0A12FD4-C7B5-4DCC-AC1A-F3744DEFB83C}" srcOrd="2" destOrd="0" presId="urn:microsoft.com/office/officeart/2005/8/layout/pyramid2"/>
    <dgm:cxn modelId="{FAFB7143-F704-4F1D-B0E0-B6FA594E8A5B}" type="presParOf" srcId="{5C5F0B64-67C7-4C47-9AFD-FCAF9E1AB381}" destId="{3793CD6A-4904-4456-A733-BC667B8581E9}" srcOrd="3" destOrd="0" presId="urn:microsoft.com/office/officeart/2005/8/layout/pyramid2"/>
    <dgm:cxn modelId="{22A65C15-4E52-4BC2-BAF1-86CE113987FF}" type="presParOf" srcId="{5C5F0B64-67C7-4C47-9AFD-FCAF9E1AB381}" destId="{2291A628-A123-4DD5-A2E9-0B3465E99150}" srcOrd="4" destOrd="0" presId="urn:microsoft.com/office/officeart/2005/8/layout/pyramid2"/>
    <dgm:cxn modelId="{29DB1FC8-0AB7-4472-9FE1-D2359AC53763}" type="presParOf" srcId="{5C5F0B64-67C7-4C47-9AFD-FCAF9E1AB381}" destId="{3B57C28B-9850-45A2-92F2-E1E0F158B7D7}" srcOrd="5" destOrd="0" presId="urn:microsoft.com/office/officeart/2005/8/layout/pyramid2"/>
    <dgm:cxn modelId="{29F43FBA-4267-48B7-B5A2-CB28D3AE547E}" type="presParOf" srcId="{5C5F0B64-67C7-4C47-9AFD-FCAF9E1AB381}" destId="{6EBE6B4C-0585-4355-8725-280AC0EC07FF}" srcOrd="6" destOrd="0" presId="urn:microsoft.com/office/officeart/2005/8/layout/pyramid2"/>
    <dgm:cxn modelId="{797208EC-6EEC-49E3-B063-49637699E7EC}" type="presParOf" srcId="{5C5F0B64-67C7-4C47-9AFD-FCAF9E1AB381}" destId="{7664B644-1ADC-4AEF-BBE0-92D692E0DF7C}" srcOrd="7" destOrd="0" presId="urn:microsoft.com/office/officeart/2005/8/layout/pyramid2"/>
    <dgm:cxn modelId="{B6F430EA-4B09-4E11-AF57-07F98CB19AB8}" type="presParOf" srcId="{5C5F0B64-67C7-4C47-9AFD-FCAF9E1AB381}" destId="{F9469BD6-9F49-458A-B578-C1A7B5E51D26}" srcOrd="8" destOrd="0" presId="urn:microsoft.com/office/officeart/2005/8/layout/pyramid2"/>
    <dgm:cxn modelId="{AC4F092F-19E6-48E0-9E54-C75E202D8705}" type="presParOf" srcId="{5C5F0B64-67C7-4C47-9AFD-FCAF9E1AB381}" destId="{81C0DCEE-01B2-481D-98FD-493ED9CAFFD4}" srcOrd="9" destOrd="0" presId="urn:microsoft.com/office/officeart/2005/8/layout/pyramid2"/>
    <dgm:cxn modelId="{5B7881DC-A4FE-480E-BFC7-9834C8719569}" type="presParOf" srcId="{5C5F0B64-67C7-4C47-9AFD-FCAF9E1AB381}" destId="{7989A056-D265-4BAA-ADDC-E8186ED93616}" srcOrd="10" destOrd="0" presId="urn:microsoft.com/office/officeart/2005/8/layout/pyramid2"/>
    <dgm:cxn modelId="{E85E2C70-F77E-41A9-BED3-2776E4271BC9}" type="presParOf" srcId="{5C5F0B64-67C7-4C47-9AFD-FCAF9E1AB381}" destId="{7C588533-9EAA-455E-B164-DA2564F4671F}" srcOrd="11" destOrd="0" presId="urn:microsoft.com/office/officeart/2005/8/layout/pyramid2"/>
    <dgm:cxn modelId="{AE034B18-3D8B-47D9-998E-D72B90F84A8F}" type="presParOf" srcId="{5C5F0B64-67C7-4C47-9AFD-FCAF9E1AB381}" destId="{40D851C9-B560-4804-8693-25DCB68FE70F}" srcOrd="12" destOrd="0" presId="urn:microsoft.com/office/officeart/2005/8/layout/pyramid2"/>
    <dgm:cxn modelId="{82323C79-AEEA-47B9-864D-31598AB8E48D}" type="presParOf" srcId="{5C5F0B64-67C7-4C47-9AFD-FCAF9E1AB381}" destId="{8FC7441D-CE87-43CF-9646-93FAACE31691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DC0171-8034-455F-8C97-F2223B374959}" type="doc">
      <dgm:prSet loTypeId="urn:microsoft.com/office/officeart/2005/8/layout/radial6" loCatId="cycle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es-CO"/>
        </a:p>
      </dgm:t>
    </dgm:pt>
    <dgm:pt modelId="{BF2EDE63-8867-4810-B366-0118911E95CE}">
      <dgm:prSet phldrT="[Texto]" custT="1"/>
      <dgm:spPr/>
      <dgm:t>
        <a:bodyPr/>
        <a:lstStyle/>
        <a:p>
          <a:r>
            <a:rPr lang="es-ES" altLang="es-CO" sz="1800" b="1" dirty="0">
              <a:latin typeface="Barlow" panose="00000500000000000000" pitchFamily="2" charset="0"/>
            </a:rPr>
            <a:t>Visión</a:t>
          </a:r>
          <a:endParaRPr lang="es-CO" sz="1800" b="1" dirty="0">
            <a:latin typeface="Barlow" panose="00000500000000000000" pitchFamily="2" charset="0"/>
          </a:endParaRPr>
        </a:p>
      </dgm:t>
    </dgm:pt>
    <dgm:pt modelId="{FA2F6CAF-9261-4C90-A4A4-50341D7833A5}" type="parTrans" cxnId="{68902E5A-1E65-4EED-8998-A317A4823F0A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C72CC1A0-B846-4E16-A133-AF434CB4D8EE}" type="sibTrans" cxnId="{68902E5A-1E65-4EED-8998-A317A4823F0A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CD7B4F5C-E7D2-4F2F-B331-2A17D47AC5B1}">
      <dgm:prSet custT="1"/>
      <dgm:spPr/>
      <dgm:t>
        <a:bodyPr/>
        <a:lstStyle/>
        <a:p>
          <a:r>
            <a:rPr lang="es-ES" altLang="es-CO" sz="1800" b="1" dirty="0">
              <a:latin typeface="Barlow" panose="00000500000000000000" pitchFamily="2" charset="0"/>
            </a:rPr>
            <a:t>Misión</a:t>
          </a:r>
        </a:p>
      </dgm:t>
    </dgm:pt>
    <dgm:pt modelId="{34607D99-9DB9-4D76-B528-D1E983CD6D83}" type="parTrans" cxnId="{C0C428C8-0059-4062-AACC-DB99230143DA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FB631145-D5F6-47E3-99A3-2DF10EDD6B11}" type="sibTrans" cxnId="{C0C428C8-0059-4062-AACC-DB99230143DA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93A75428-1A2E-4F94-9451-A491E4B0A954}">
      <dgm:prSet phldrT="[Texto]" custT="1"/>
      <dgm:spPr/>
      <dgm:t>
        <a:bodyPr/>
        <a:lstStyle/>
        <a:p>
          <a:r>
            <a:rPr lang="es-ES" altLang="es-CO" sz="1800" b="1" dirty="0">
              <a:latin typeface="Barlow" panose="00000500000000000000" pitchFamily="2" charset="0"/>
            </a:rPr>
            <a:t>Premisas</a:t>
          </a:r>
          <a:endParaRPr lang="es-CO" sz="1800" b="1" dirty="0">
            <a:latin typeface="Barlow" panose="00000500000000000000" pitchFamily="2" charset="0"/>
          </a:endParaRPr>
        </a:p>
      </dgm:t>
    </dgm:pt>
    <dgm:pt modelId="{C4CCCC2C-2029-4D2A-999A-021B8630236E}" type="parTrans" cxnId="{964658D2-ECDA-4CF7-8835-45E116A1CDDA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32E06FDF-2FB8-4332-80E0-8BA4EE2F9B81}" type="sibTrans" cxnId="{964658D2-ECDA-4CF7-8835-45E116A1CDDA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3C1B5DD5-A1DA-4C3E-8488-DFFB3D1EE8C8}">
      <dgm:prSet custT="1"/>
      <dgm:spPr/>
      <dgm:t>
        <a:bodyPr/>
        <a:lstStyle/>
        <a:p>
          <a:r>
            <a:rPr lang="es-ES" altLang="es-CO" sz="1800" b="1" dirty="0">
              <a:latin typeface="Barlow" panose="00000500000000000000" pitchFamily="2" charset="0"/>
            </a:rPr>
            <a:t>Objetivos y metas</a:t>
          </a:r>
        </a:p>
      </dgm:t>
    </dgm:pt>
    <dgm:pt modelId="{D6A24940-1352-45BC-824A-307F2529C5E5}" type="parTrans" cxnId="{5F6CD847-1ECA-460E-92ED-F182D879C2F9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2CB72980-E720-43C0-BCD1-B81F468BEF95}" type="sibTrans" cxnId="{5F6CD847-1ECA-460E-92ED-F182D879C2F9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2069244C-6A4A-4139-B617-1B5A2588B42B}">
      <dgm:prSet custT="1"/>
      <dgm:spPr/>
      <dgm:t>
        <a:bodyPr/>
        <a:lstStyle/>
        <a:p>
          <a:r>
            <a:rPr lang="es-ES" altLang="es-CO" sz="1800" b="1" dirty="0">
              <a:latin typeface="Barlow" panose="00000500000000000000" pitchFamily="2" charset="0"/>
            </a:rPr>
            <a:t>Estrategias</a:t>
          </a:r>
        </a:p>
      </dgm:t>
    </dgm:pt>
    <dgm:pt modelId="{0BA835DB-7EB3-4F68-AD22-D2E85599E8A4}" type="parTrans" cxnId="{DA1A3BAA-51A8-45E5-B7C7-500FB3EE41FD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D7C559F4-875A-49E5-945D-1B23FC155111}" type="sibTrans" cxnId="{DA1A3BAA-51A8-45E5-B7C7-500FB3EE41FD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C031E70E-8579-405C-BE91-DC05DA846451}">
      <dgm:prSet custT="1"/>
      <dgm:spPr/>
      <dgm:t>
        <a:bodyPr/>
        <a:lstStyle/>
        <a:p>
          <a:r>
            <a:rPr lang="es-ES" altLang="es-CO" sz="1800" b="1" dirty="0">
              <a:latin typeface="Barlow" panose="00000500000000000000" pitchFamily="2" charset="0"/>
            </a:rPr>
            <a:t>Políticas</a:t>
          </a:r>
        </a:p>
      </dgm:t>
    </dgm:pt>
    <dgm:pt modelId="{D7F6BD65-8C1A-40A4-ADF3-CDB30E2C886E}" type="parTrans" cxnId="{8026A6AD-C817-49F4-A56C-A785939EBA0E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4EC8AC84-6547-42DE-96D4-EEB930D491D7}" type="sibTrans" cxnId="{8026A6AD-C817-49F4-A56C-A785939EBA0E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B0CAF316-B3A0-4A06-A00F-E65E0834F086}">
      <dgm:prSet custT="1"/>
      <dgm:spPr/>
      <dgm:t>
        <a:bodyPr/>
        <a:lstStyle/>
        <a:p>
          <a:r>
            <a:rPr lang="es-CR" altLang="es-CO" sz="1800" b="1" dirty="0">
              <a:latin typeface="Barlow" panose="00000500000000000000" pitchFamily="2" charset="0"/>
            </a:rPr>
            <a:t>Programas</a:t>
          </a:r>
        </a:p>
      </dgm:t>
    </dgm:pt>
    <dgm:pt modelId="{FF25B215-B556-47B9-B2F9-7C7394F3AF03}" type="parTrans" cxnId="{754FBC26-E180-49E6-BF64-ECB0A1F2AC45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2A2BDEAC-032A-484A-901A-BDBE8D5284FC}" type="sibTrans" cxnId="{754FBC26-E180-49E6-BF64-ECB0A1F2AC45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935933ED-1A8B-4960-BAAF-7FD101F62F9B}">
      <dgm:prSet custT="1"/>
      <dgm:spPr/>
      <dgm:t>
        <a:bodyPr/>
        <a:lstStyle/>
        <a:p>
          <a:r>
            <a:rPr lang="es-CR" altLang="es-CO" sz="1800" b="1" dirty="0">
              <a:latin typeface="Barlow" panose="00000500000000000000" pitchFamily="2" charset="0"/>
            </a:rPr>
            <a:t>Presupuestos</a:t>
          </a:r>
        </a:p>
      </dgm:t>
    </dgm:pt>
    <dgm:pt modelId="{3E669FDF-395E-4C20-B0E1-56E36CBCA76E}" type="parTrans" cxnId="{CCB297C8-7E2D-43FD-8F96-9122B2C3D294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E77B3992-D366-41B8-A311-49A58FECA0DC}" type="sibTrans" cxnId="{CCB297C8-7E2D-43FD-8F96-9122B2C3D294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384CC956-DE01-426B-AADB-4926A12FFA2E}">
      <dgm:prSet phldrT="[Texto]" custT="1"/>
      <dgm:spPr/>
      <dgm:t>
        <a:bodyPr/>
        <a:lstStyle/>
        <a:p>
          <a:r>
            <a:rPr lang="es-CO" sz="1600" b="1" dirty="0">
              <a:latin typeface="Barlow" panose="00000500000000000000" pitchFamily="2" charset="0"/>
            </a:rPr>
            <a:t>Planeación Estratégica</a:t>
          </a:r>
        </a:p>
      </dgm:t>
    </dgm:pt>
    <dgm:pt modelId="{C0598440-7EB0-4D4B-AAAB-9B5063B2D5DC}" type="parTrans" cxnId="{FAFF8841-FD21-49CD-A577-2FDC1CFD6DE8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FDC760E3-AF38-449B-BC29-3B9835245692}" type="sibTrans" cxnId="{FAFF8841-FD21-49CD-A577-2FDC1CFD6DE8}">
      <dgm:prSet/>
      <dgm:spPr/>
      <dgm:t>
        <a:bodyPr/>
        <a:lstStyle/>
        <a:p>
          <a:endParaRPr lang="es-CO" sz="4000" b="1">
            <a:latin typeface="Barlow" panose="00000500000000000000" pitchFamily="2" charset="0"/>
          </a:endParaRPr>
        </a:p>
      </dgm:t>
    </dgm:pt>
    <dgm:pt modelId="{6A0D489F-8732-40D9-9B69-54BE292CEBDE}" type="pres">
      <dgm:prSet presAssocID="{20DC0171-8034-455F-8C97-F2223B3749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AE34A2B-B2B0-4E80-971D-FAF1CB00D8C0}" type="pres">
      <dgm:prSet presAssocID="{384CC956-DE01-426B-AADB-4926A12FFA2E}" presName="centerShape" presStyleLbl="node0" presStyleIdx="0" presStyleCnt="1"/>
      <dgm:spPr/>
    </dgm:pt>
    <dgm:pt modelId="{189F1EB1-5744-4861-8CB1-28D77D0A93BC}" type="pres">
      <dgm:prSet presAssocID="{BF2EDE63-8867-4810-B366-0118911E95CE}" presName="node" presStyleLbl="node1" presStyleIdx="0" presStyleCnt="8" custScaleX="182156" custScaleY="77396" custRadScaleRad="100119" custRadScaleInc="-11354">
        <dgm:presLayoutVars>
          <dgm:bulletEnabled val="1"/>
        </dgm:presLayoutVars>
      </dgm:prSet>
      <dgm:spPr/>
    </dgm:pt>
    <dgm:pt modelId="{885062DB-838A-4508-880C-31AE9F937CFC}" type="pres">
      <dgm:prSet presAssocID="{BF2EDE63-8867-4810-B366-0118911E95CE}" presName="dummy" presStyleCnt="0"/>
      <dgm:spPr/>
    </dgm:pt>
    <dgm:pt modelId="{C5F7618B-DA1B-46A5-B990-4EFAADB40755}" type="pres">
      <dgm:prSet presAssocID="{C72CC1A0-B846-4E16-A133-AF434CB4D8EE}" presName="sibTrans" presStyleLbl="sibTrans2D1" presStyleIdx="0" presStyleCnt="8"/>
      <dgm:spPr/>
    </dgm:pt>
    <dgm:pt modelId="{5DF3DC29-8213-45DC-BD7F-6B59A2AE01DA}" type="pres">
      <dgm:prSet presAssocID="{CD7B4F5C-E7D2-4F2F-B331-2A17D47AC5B1}" presName="node" presStyleLbl="node1" presStyleIdx="1" presStyleCnt="8" custScaleX="182156" custScaleY="77396" custRadScaleRad="103749" custRadScaleInc="52479">
        <dgm:presLayoutVars>
          <dgm:bulletEnabled val="1"/>
        </dgm:presLayoutVars>
      </dgm:prSet>
      <dgm:spPr/>
    </dgm:pt>
    <dgm:pt modelId="{1F13E7D9-7809-449A-9870-C06C4BE46A40}" type="pres">
      <dgm:prSet presAssocID="{CD7B4F5C-E7D2-4F2F-B331-2A17D47AC5B1}" presName="dummy" presStyleCnt="0"/>
      <dgm:spPr/>
    </dgm:pt>
    <dgm:pt modelId="{5A3C47D7-E12D-4492-AAE1-6A0ED5393A07}" type="pres">
      <dgm:prSet presAssocID="{FB631145-D5F6-47E3-99A3-2DF10EDD6B11}" presName="sibTrans" presStyleLbl="sibTrans2D1" presStyleIdx="1" presStyleCnt="8"/>
      <dgm:spPr/>
    </dgm:pt>
    <dgm:pt modelId="{9DB760B3-C652-41FE-B2EA-2E25A184ED81}" type="pres">
      <dgm:prSet presAssocID="{93A75428-1A2E-4F94-9451-A491E4B0A954}" presName="node" presStyleLbl="node1" presStyleIdx="2" presStyleCnt="8" custScaleX="182156" custScaleY="77396" custRadScaleRad="102363" custRadScaleInc="-14924">
        <dgm:presLayoutVars>
          <dgm:bulletEnabled val="1"/>
        </dgm:presLayoutVars>
      </dgm:prSet>
      <dgm:spPr/>
    </dgm:pt>
    <dgm:pt modelId="{E21B118D-177E-4EF2-BB06-AA8D5FCDE691}" type="pres">
      <dgm:prSet presAssocID="{93A75428-1A2E-4F94-9451-A491E4B0A954}" presName="dummy" presStyleCnt="0"/>
      <dgm:spPr/>
    </dgm:pt>
    <dgm:pt modelId="{24A0B995-83EC-45CB-AED8-70E1D97160C4}" type="pres">
      <dgm:prSet presAssocID="{32E06FDF-2FB8-4332-80E0-8BA4EE2F9B81}" presName="sibTrans" presStyleLbl="sibTrans2D1" presStyleIdx="2" presStyleCnt="8"/>
      <dgm:spPr/>
    </dgm:pt>
    <dgm:pt modelId="{9FCE190E-B3A6-40A6-8943-667711CE4ED6}" type="pres">
      <dgm:prSet presAssocID="{3C1B5DD5-A1DA-4C3E-8488-DFFB3D1EE8C8}" presName="node" presStyleLbl="node1" presStyleIdx="3" presStyleCnt="8" custScaleX="182156" custScaleY="77396" custRadScaleRad="107062" custRadScaleInc="-69513">
        <dgm:presLayoutVars>
          <dgm:bulletEnabled val="1"/>
        </dgm:presLayoutVars>
      </dgm:prSet>
      <dgm:spPr/>
    </dgm:pt>
    <dgm:pt modelId="{92378677-21F5-4C8F-A243-8E5924337468}" type="pres">
      <dgm:prSet presAssocID="{3C1B5DD5-A1DA-4C3E-8488-DFFB3D1EE8C8}" presName="dummy" presStyleCnt="0"/>
      <dgm:spPr/>
    </dgm:pt>
    <dgm:pt modelId="{176B5B8B-2217-4976-ADBC-2A3FC15C2CDD}" type="pres">
      <dgm:prSet presAssocID="{2CB72980-E720-43C0-BCD1-B81F468BEF95}" presName="sibTrans" presStyleLbl="sibTrans2D1" presStyleIdx="3" presStyleCnt="8"/>
      <dgm:spPr/>
    </dgm:pt>
    <dgm:pt modelId="{4B54DC23-6B0C-4720-B6D6-275124939A3A}" type="pres">
      <dgm:prSet presAssocID="{2069244C-6A4A-4139-B617-1B5A2588B42B}" presName="node" presStyleLbl="node1" presStyleIdx="4" presStyleCnt="8" custScaleX="182156" custScaleY="77396" custRadScaleRad="105661" custRadScaleInc="11942">
        <dgm:presLayoutVars>
          <dgm:bulletEnabled val="1"/>
        </dgm:presLayoutVars>
      </dgm:prSet>
      <dgm:spPr/>
    </dgm:pt>
    <dgm:pt modelId="{4FC38B7A-AA78-4329-8A7B-CE6C97F5C132}" type="pres">
      <dgm:prSet presAssocID="{2069244C-6A4A-4139-B617-1B5A2588B42B}" presName="dummy" presStyleCnt="0"/>
      <dgm:spPr/>
    </dgm:pt>
    <dgm:pt modelId="{2F8C5692-0282-4762-8599-9D11C8B36A18}" type="pres">
      <dgm:prSet presAssocID="{D7C559F4-875A-49E5-945D-1B23FC155111}" presName="sibTrans" presStyleLbl="sibTrans2D1" presStyleIdx="4" presStyleCnt="8"/>
      <dgm:spPr/>
    </dgm:pt>
    <dgm:pt modelId="{E298693A-8920-41E9-A405-7741159C9B94}" type="pres">
      <dgm:prSet presAssocID="{C031E70E-8579-405C-BE91-DC05DA846451}" presName="node" presStyleLbl="node1" presStyleIdx="5" presStyleCnt="8" custScaleX="182156" custScaleY="77396" custRadScaleRad="105976" custRadScaleInc="68426">
        <dgm:presLayoutVars>
          <dgm:bulletEnabled val="1"/>
        </dgm:presLayoutVars>
      </dgm:prSet>
      <dgm:spPr/>
    </dgm:pt>
    <dgm:pt modelId="{08F2F1C6-BF07-4636-86F3-DD321C4DDC2D}" type="pres">
      <dgm:prSet presAssocID="{C031E70E-8579-405C-BE91-DC05DA846451}" presName="dummy" presStyleCnt="0"/>
      <dgm:spPr/>
    </dgm:pt>
    <dgm:pt modelId="{DAE0A22C-D6CA-4532-B469-079CDE0CE80B}" type="pres">
      <dgm:prSet presAssocID="{4EC8AC84-6547-42DE-96D4-EEB930D491D7}" presName="sibTrans" presStyleLbl="sibTrans2D1" presStyleIdx="5" presStyleCnt="8"/>
      <dgm:spPr/>
    </dgm:pt>
    <dgm:pt modelId="{EF4E6A1B-6511-4845-ADD5-36E3554B1F7E}" type="pres">
      <dgm:prSet presAssocID="{B0CAF316-B3A0-4A06-A00F-E65E0834F086}" presName="node" presStyleLbl="node1" presStyleIdx="6" presStyleCnt="8" custScaleX="182156" custScaleY="77396" custRadScaleRad="101157" custRadScaleInc="4343">
        <dgm:presLayoutVars>
          <dgm:bulletEnabled val="1"/>
        </dgm:presLayoutVars>
      </dgm:prSet>
      <dgm:spPr/>
    </dgm:pt>
    <dgm:pt modelId="{D07B1935-B15F-43A6-9088-ABA049DA3213}" type="pres">
      <dgm:prSet presAssocID="{B0CAF316-B3A0-4A06-A00F-E65E0834F086}" presName="dummy" presStyleCnt="0"/>
      <dgm:spPr/>
    </dgm:pt>
    <dgm:pt modelId="{B10669A2-A343-4BCE-9E18-DD58738964DC}" type="pres">
      <dgm:prSet presAssocID="{2A2BDEAC-032A-484A-901A-BDBE8D5284FC}" presName="sibTrans" presStyleLbl="sibTrans2D1" presStyleIdx="6" presStyleCnt="8"/>
      <dgm:spPr/>
    </dgm:pt>
    <dgm:pt modelId="{D477C322-5B6B-471B-A5F0-9FF2081BF5E6}" type="pres">
      <dgm:prSet presAssocID="{935933ED-1A8B-4960-BAAF-7FD101F62F9B}" presName="node" presStyleLbl="node1" presStyleIdx="7" presStyleCnt="8" custScaleX="182156" custScaleY="77396" custRadScaleRad="102439" custRadScaleInc="-57564">
        <dgm:presLayoutVars>
          <dgm:bulletEnabled val="1"/>
        </dgm:presLayoutVars>
      </dgm:prSet>
      <dgm:spPr/>
    </dgm:pt>
    <dgm:pt modelId="{F1D829EA-CE57-487A-AE29-8BBA9B7AD612}" type="pres">
      <dgm:prSet presAssocID="{935933ED-1A8B-4960-BAAF-7FD101F62F9B}" presName="dummy" presStyleCnt="0"/>
      <dgm:spPr/>
    </dgm:pt>
    <dgm:pt modelId="{66D2A870-0D01-4880-819D-E41D0B53DCAF}" type="pres">
      <dgm:prSet presAssocID="{E77B3992-D366-41B8-A311-49A58FECA0DC}" presName="sibTrans" presStyleLbl="sibTrans2D1" presStyleIdx="7" presStyleCnt="8"/>
      <dgm:spPr/>
    </dgm:pt>
  </dgm:ptLst>
  <dgm:cxnLst>
    <dgm:cxn modelId="{B4694002-7723-4791-9E50-CAB832DE4A0B}" type="presOf" srcId="{CD7B4F5C-E7D2-4F2F-B331-2A17D47AC5B1}" destId="{5DF3DC29-8213-45DC-BD7F-6B59A2AE01DA}" srcOrd="0" destOrd="0" presId="urn:microsoft.com/office/officeart/2005/8/layout/radial6"/>
    <dgm:cxn modelId="{4095DF07-4C68-426A-8E2E-564B280E0856}" type="presOf" srcId="{4EC8AC84-6547-42DE-96D4-EEB930D491D7}" destId="{DAE0A22C-D6CA-4532-B469-079CDE0CE80B}" srcOrd="0" destOrd="0" presId="urn:microsoft.com/office/officeart/2005/8/layout/radial6"/>
    <dgm:cxn modelId="{658E1B0F-CA31-45D4-8F37-DF4AB9B68A88}" type="presOf" srcId="{20DC0171-8034-455F-8C97-F2223B374959}" destId="{6A0D489F-8732-40D9-9B69-54BE292CEBDE}" srcOrd="0" destOrd="0" presId="urn:microsoft.com/office/officeart/2005/8/layout/radial6"/>
    <dgm:cxn modelId="{EE56EE18-B2AE-45EF-93FA-9096585C0269}" type="presOf" srcId="{3C1B5DD5-A1DA-4C3E-8488-DFFB3D1EE8C8}" destId="{9FCE190E-B3A6-40A6-8943-667711CE4ED6}" srcOrd="0" destOrd="0" presId="urn:microsoft.com/office/officeart/2005/8/layout/radial6"/>
    <dgm:cxn modelId="{1D85C023-BC51-4EA7-AB20-525C27C532D6}" type="presOf" srcId="{384CC956-DE01-426B-AADB-4926A12FFA2E}" destId="{DAE34A2B-B2B0-4E80-971D-FAF1CB00D8C0}" srcOrd="0" destOrd="0" presId="urn:microsoft.com/office/officeart/2005/8/layout/radial6"/>
    <dgm:cxn modelId="{754FBC26-E180-49E6-BF64-ECB0A1F2AC45}" srcId="{384CC956-DE01-426B-AADB-4926A12FFA2E}" destId="{B0CAF316-B3A0-4A06-A00F-E65E0834F086}" srcOrd="6" destOrd="0" parTransId="{FF25B215-B556-47B9-B2F9-7C7394F3AF03}" sibTransId="{2A2BDEAC-032A-484A-901A-BDBE8D5284FC}"/>
    <dgm:cxn modelId="{E091202E-BB91-4407-8BEF-18C709056423}" type="presOf" srcId="{C72CC1A0-B846-4E16-A133-AF434CB4D8EE}" destId="{C5F7618B-DA1B-46A5-B990-4EFAADB40755}" srcOrd="0" destOrd="0" presId="urn:microsoft.com/office/officeart/2005/8/layout/radial6"/>
    <dgm:cxn modelId="{4B102536-B458-4187-90F7-4A0162723D04}" type="presOf" srcId="{2CB72980-E720-43C0-BCD1-B81F468BEF95}" destId="{176B5B8B-2217-4976-ADBC-2A3FC15C2CDD}" srcOrd="0" destOrd="0" presId="urn:microsoft.com/office/officeart/2005/8/layout/radial6"/>
    <dgm:cxn modelId="{FAFF8841-FD21-49CD-A577-2FDC1CFD6DE8}" srcId="{20DC0171-8034-455F-8C97-F2223B374959}" destId="{384CC956-DE01-426B-AADB-4926A12FFA2E}" srcOrd="0" destOrd="0" parTransId="{C0598440-7EB0-4D4B-AAAB-9B5063B2D5DC}" sibTransId="{FDC760E3-AF38-449B-BC29-3B9835245692}"/>
    <dgm:cxn modelId="{3E421E46-FF54-4373-B811-2BF857BDB935}" type="presOf" srcId="{B0CAF316-B3A0-4A06-A00F-E65E0834F086}" destId="{EF4E6A1B-6511-4845-ADD5-36E3554B1F7E}" srcOrd="0" destOrd="0" presId="urn:microsoft.com/office/officeart/2005/8/layout/radial6"/>
    <dgm:cxn modelId="{5F6CD847-1ECA-460E-92ED-F182D879C2F9}" srcId="{384CC956-DE01-426B-AADB-4926A12FFA2E}" destId="{3C1B5DD5-A1DA-4C3E-8488-DFFB3D1EE8C8}" srcOrd="3" destOrd="0" parTransId="{D6A24940-1352-45BC-824A-307F2529C5E5}" sibTransId="{2CB72980-E720-43C0-BCD1-B81F468BEF95}"/>
    <dgm:cxn modelId="{BECF2D72-E219-4454-869A-C6ED89653558}" type="presOf" srcId="{935933ED-1A8B-4960-BAAF-7FD101F62F9B}" destId="{D477C322-5B6B-471B-A5F0-9FF2081BF5E6}" srcOrd="0" destOrd="0" presId="urn:microsoft.com/office/officeart/2005/8/layout/radial6"/>
    <dgm:cxn modelId="{1F74057A-DDDD-4218-883E-E847383D19E6}" type="presOf" srcId="{D7C559F4-875A-49E5-945D-1B23FC155111}" destId="{2F8C5692-0282-4762-8599-9D11C8B36A18}" srcOrd="0" destOrd="0" presId="urn:microsoft.com/office/officeart/2005/8/layout/radial6"/>
    <dgm:cxn modelId="{68902E5A-1E65-4EED-8998-A317A4823F0A}" srcId="{384CC956-DE01-426B-AADB-4926A12FFA2E}" destId="{BF2EDE63-8867-4810-B366-0118911E95CE}" srcOrd="0" destOrd="0" parTransId="{FA2F6CAF-9261-4C90-A4A4-50341D7833A5}" sibTransId="{C72CC1A0-B846-4E16-A133-AF434CB4D8EE}"/>
    <dgm:cxn modelId="{A40FB97A-C30F-4482-8B40-AC0AE30B6094}" type="presOf" srcId="{2069244C-6A4A-4139-B617-1B5A2588B42B}" destId="{4B54DC23-6B0C-4720-B6D6-275124939A3A}" srcOrd="0" destOrd="0" presId="urn:microsoft.com/office/officeart/2005/8/layout/radial6"/>
    <dgm:cxn modelId="{0CF301A3-884F-47C6-A55E-51F7EAEEF7CB}" type="presOf" srcId="{C031E70E-8579-405C-BE91-DC05DA846451}" destId="{E298693A-8920-41E9-A405-7741159C9B94}" srcOrd="0" destOrd="0" presId="urn:microsoft.com/office/officeart/2005/8/layout/radial6"/>
    <dgm:cxn modelId="{DA1A3BAA-51A8-45E5-B7C7-500FB3EE41FD}" srcId="{384CC956-DE01-426B-AADB-4926A12FFA2E}" destId="{2069244C-6A4A-4139-B617-1B5A2588B42B}" srcOrd="4" destOrd="0" parTransId="{0BA835DB-7EB3-4F68-AD22-D2E85599E8A4}" sibTransId="{D7C559F4-875A-49E5-945D-1B23FC155111}"/>
    <dgm:cxn modelId="{8026A6AD-C817-49F4-A56C-A785939EBA0E}" srcId="{384CC956-DE01-426B-AADB-4926A12FFA2E}" destId="{C031E70E-8579-405C-BE91-DC05DA846451}" srcOrd="5" destOrd="0" parTransId="{D7F6BD65-8C1A-40A4-ADF3-CDB30E2C886E}" sibTransId="{4EC8AC84-6547-42DE-96D4-EEB930D491D7}"/>
    <dgm:cxn modelId="{56B419AF-0330-49F1-B3D3-FFF9149EE7C4}" type="presOf" srcId="{FB631145-D5F6-47E3-99A3-2DF10EDD6B11}" destId="{5A3C47D7-E12D-4492-AAE1-6A0ED5393A07}" srcOrd="0" destOrd="0" presId="urn:microsoft.com/office/officeart/2005/8/layout/radial6"/>
    <dgm:cxn modelId="{EFF62BC7-3863-482D-BE86-22183C0F05B7}" type="presOf" srcId="{93A75428-1A2E-4F94-9451-A491E4B0A954}" destId="{9DB760B3-C652-41FE-B2EA-2E25A184ED81}" srcOrd="0" destOrd="0" presId="urn:microsoft.com/office/officeart/2005/8/layout/radial6"/>
    <dgm:cxn modelId="{7F9925C8-5B8F-41F0-8285-80225F6E0C01}" type="presOf" srcId="{32E06FDF-2FB8-4332-80E0-8BA4EE2F9B81}" destId="{24A0B995-83EC-45CB-AED8-70E1D97160C4}" srcOrd="0" destOrd="0" presId="urn:microsoft.com/office/officeart/2005/8/layout/radial6"/>
    <dgm:cxn modelId="{C0C428C8-0059-4062-AACC-DB99230143DA}" srcId="{384CC956-DE01-426B-AADB-4926A12FFA2E}" destId="{CD7B4F5C-E7D2-4F2F-B331-2A17D47AC5B1}" srcOrd="1" destOrd="0" parTransId="{34607D99-9DB9-4D76-B528-D1E983CD6D83}" sibTransId="{FB631145-D5F6-47E3-99A3-2DF10EDD6B11}"/>
    <dgm:cxn modelId="{CCB297C8-7E2D-43FD-8F96-9122B2C3D294}" srcId="{384CC956-DE01-426B-AADB-4926A12FFA2E}" destId="{935933ED-1A8B-4960-BAAF-7FD101F62F9B}" srcOrd="7" destOrd="0" parTransId="{3E669FDF-395E-4C20-B0E1-56E36CBCA76E}" sibTransId="{E77B3992-D366-41B8-A311-49A58FECA0DC}"/>
    <dgm:cxn modelId="{2ABCD2CF-C1BF-4BBB-A7C6-A15824B0997C}" type="presOf" srcId="{BF2EDE63-8867-4810-B366-0118911E95CE}" destId="{189F1EB1-5744-4861-8CB1-28D77D0A93BC}" srcOrd="0" destOrd="0" presId="urn:microsoft.com/office/officeart/2005/8/layout/radial6"/>
    <dgm:cxn modelId="{964658D2-ECDA-4CF7-8835-45E116A1CDDA}" srcId="{384CC956-DE01-426B-AADB-4926A12FFA2E}" destId="{93A75428-1A2E-4F94-9451-A491E4B0A954}" srcOrd="2" destOrd="0" parTransId="{C4CCCC2C-2029-4D2A-999A-021B8630236E}" sibTransId="{32E06FDF-2FB8-4332-80E0-8BA4EE2F9B81}"/>
    <dgm:cxn modelId="{C1E1A2D3-B8D2-4836-A7A1-2DD685FD70BB}" type="presOf" srcId="{E77B3992-D366-41B8-A311-49A58FECA0DC}" destId="{66D2A870-0D01-4880-819D-E41D0B53DCAF}" srcOrd="0" destOrd="0" presId="urn:microsoft.com/office/officeart/2005/8/layout/radial6"/>
    <dgm:cxn modelId="{A48005DF-06BE-4431-84C4-D2AF59041C47}" type="presOf" srcId="{2A2BDEAC-032A-484A-901A-BDBE8D5284FC}" destId="{B10669A2-A343-4BCE-9E18-DD58738964DC}" srcOrd="0" destOrd="0" presId="urn:microsoft.com/office/officeart/2005/8/layout/radial6"/>
    <dgm:cxn modelId="{5F3917D2-0F68-46E4-BF3B-319F6B780C7D}" type="presParOf" srcId="{6A0D489F-8732-40D9-9B69-54BE292CEBDE}" destId="{DAE34A2B-B2B0-4E80-971D-FAF1CB00D8C0}" srcOrd="0" destOrd="0" presId="urn:microsoft.com/office/officeart/2005/8/layout/radial6"/>
    <dgm:cxn modelId="{F7AE657F-C9B8-4478-9803-43AAB96F6514}" type="presParOf" srcId="{6A0D489F-8732-40D9-9B69-54BE292CEBDE}" destId="{189F1EB1-5744-4861-8CB1-28D77D0A93BC}" srcOrd="1" destOrd="0" presId="urn:microsoft.com/office/officeart/2005/8/layout/radial6"/>
    <dgm:cxn modelId="{B5C6E666-6248-4899-99C4-99B35B5B7F3A}" type="presParOf" srcId="{6A0D489F-8732-40D9-9B69-54BE292CEBDE}" destId="{885062DB-838A-4508-880C-31AE9F937CFC}" srcOrd="2" destOrd="0" presId="urn:microsoft.com/office/officeart/2005/8/layout/radial6"/>
    <dgm:cxn modelId="{B1F817FF-AF33-45AB-90B7-D1F13EFF021B}" type="presParOf" srcId="{6A0D489F-8732-40D9-9B69-54BE292CEBDE}" destId="{C5F7618B-DA1B-46A5-B990-4EFAADB40755}" srcOrd="3" destOrd="0" presId="urn:microsoft.com/office/officeart/2005/8/layout/radial6"/>
    <dgm:cxn modelId="{336CD441-B42F-4D6A-B1B3-05C1A1D72239}" type="presParOf" srcId="{6A0D489F-8732-40D9-9B69-54BE292CEBDE}" destId="{5DF3DC29-8213-45DC-BD7F-6B59A2AE01DA}" srcOrd="4" destOrd="0" presId="urn:microsoft.com/office/officeart/2005/8/layout/radial6"/>
    <dgm:cxn modelId="{3B55A8F8-C057-4178-BBB8-5500782F25AB}" type="presParOf" srcId="{6A0D489F-8732-40D9-9B69-54BE292CEBDE}" destId="{1F13E7D9-7809-449A-9870-C06C4BE46A40}" srcOrd="5" destOrd="0" presId="urn:microsoft.com/office/officeart/2005/8/layout/radial6"/>
    <dgm:cxn modelId="{AFEACFFA-2174-4FC7-BF77-C6D1E528CFD7}" type="presParOf" srcId="{6A0D489F-8732-40D9-9B69-54BE292CEBDE}" destId="{5A3C47D7-E12D-4492-AAE1-6A0ED5393A07}" srcOrd="6" destOrd="0" presId="urn:microsoft.com/office/officeart/2005/8/layout/radial6"/>
    <dgm:cxn modelId="{E43E5287-D1A1-46EE-BB5E-F02ACFCE490F}" type="presParOf" srcId="{6A0D489F-8732-40D9-9B69-54BE292CEBDE}" destId="{9DB760B3-C652-41FE-B2EA-2E25A184ED81}" srcOrd="7" destOrd="0" presId="urn:microsoft.com/office/officeart/2005/8/layout/radial6"/>
    <dgm:cxn modelId="{0A068135-8906-4B67-959D-FEC95F25452D}" type="presParOf" srcId="{6A0D489F-8732-40D9-9B69-54BE292CEBDE}" destId="{E21B118D-177E-4EF2-BB06-AA8D5FCDE691}" srcOrd="8" destOrd="0" presId="urn:microsoft.com/office/officeart/2005/8/layout/radial6"/>
    <dgm:cxn modelId="{8C2C160A-A37B-4A99-945A-F153D8F48B30}" type="presParOf" srcId="{6A0D489F-8732-40D9-9B69-54BE292CEBDE}" destId="{24A0B995-83EC-45CB-AED8-70E1D97160C4}" srcOrd="9" destOrd="0" presId="urn:microsoft.com/office/officeart/2005/8/layout/radial6"/>
    <dgm:cxn modelId="{89963BB5-9BF2-4B76-A4A7-B26B13C9E1D0}" type="presParOf" srcId="{6A0D489F-8732-40D9-9B69-54BE292CEBDE}" destId="{9FCE190E-B3A6-40A6-8943-667711CE4ED6}" srcOrd="10" destOrd="0" presId="urn:microsoft.com/office/officeart/2005/8/layout/radial6"/>
    <dgm:cxn modelId="{FAC907E5-C41F-4746-8324-5CB9A9F8307E}" type="presParOf" srcId="{6A0D489F-8732-40D9-9B69-54BE292CEBDE}" destId="{92378677-21F5-4C8F-A243-8E5924337468}" srcOrd="11" destOrd="0" presId="urn:microsoft.com/office/officeart/2005/8/layout/radial6"/>
    <dgm:cxn modelId="{B7CE7147-092B-4D95-A1AF-BB144C683A01}" type="presParOf" srcId="{6A0D489F-8732-40D9-9B69-54BE292CEBDE}" destId="{176B5B8B-2217-4976-ADBC-2A3FC15C2CDD}" srcOrd="12" destOrd="0" presId="urn:microsoft.com/office/officeart/2005/8/layout/radial6"/>
    <dgm:cxn modelId="{0FBCC47E-ECAF-41AB-8A0B-DB105CD8746B}" type="presParOf" srcId="{6A0D489F-8732-40D9-9B69-54BE292CEBDE}" destId="{4B54DC23-6B0C-4720-B6D6-275124939A3A}" srcOrd="13" destOrd="0" presId="urn:microsoft.com/office/officeart/2005/8/layout/radial6"/>
    <dgm:cxn modelId="{0F626F8A-03C3-4BC9-9CBB-7E9A846BCDF4}" type="presParOf" srcId="{6A0D489F-8732-40D9-9B69-54BE292CEBDE}" destId="{4FC38B7A-AA78-4329-8A7B-CE6C97F5C132}" srcOrd="14" destOrd="0" presId="urn:microsoft.com/office/officeart/2005/8/layout/radial6"/>
    <dgm:cxn modelId="{651EFB0F-E9E6-4354-9514-BDCB0B417FFD}" type="presParOf" srcId="{6A0D489F-8732-40D9-9B69-54BE292CEBDE}" destId="{2F8C5692-0282-4762-8599-9D11C8B36A18}" srcOrd="15" destOrd="0" presId="urn:microsoft.com/office/officeart/2005/8/layout/radial6"/>
    <dgm:cxn modelId="{E8C0121D-298B-49BB-A3BB-11385421300B}" type="presParOf" srcId="{6A0D489F-8732-40D9-9B69-54BE292CEBDE}" destId="{E298693A-8920-41E9-A405-7741159C9B94}" srcOrd="16" destOrd="0" presId="urn:microsoft.com/office/officeart/2005/8/layout/radial6"/>
    <dgm:cxn modelId="{24E90D5D-810F-4654-B976-3A35E3ED65B3}" type="presParOf" srcId="{6A0D489F-8732-40D9-9B69-54BE292CEBDE}" destId="{08F2F1C6-BF07-4636-86F3-DD321C4DDC2D}" srcOrd="17" destOrd="0" presId="urn:microsoft.com/office/officeart/2005/8/layout/radial6"/>
    <dgm:cxn modelId="{6AE4C67B-C8C5-47D2-A396-F467EA2FFB62}" type="presParOf" srcId="{6A0D489F-8732-40D9-9B69-54BE292CEBDE}" destId="{DAE0A22C-D6CA-4532-B469-079CDE0CE80B}" srcOrd="18" destOrd="0" presId="urn:microsoft.com/office/officeart/2005/8/layout/radial6"/>
    <dgm:cxn modelId="{421598D3-6255-49EF-93A1-23D66698D0E6}" type="presParOf" srcId="{6A0D489F-8732-40D9-9B69-54BE292CEBDE}" destId="{EF4E6A1B-6511-4845-ADD5-36E3554B1F7E}" srcOrd="19" destOrd="0" presId="urn:microsoft.com/office/officeart/2005/8/layout/radial6"/>
    <dgm:cxn modelId="{FF6F1C3C-F5AA-4A20-9763-3E9EAF1AB18D}" type="presParOf" srcId="{6A0D489F-8732-40D9-9B69-54BE292CEBDE}" destId="{D07B1935-B15F-43A6-9088-ABA049DA3213}" srcOrd="20" destOrd="0" presId="urn:microsoft.com/office/officeart/2005/8/layout/radial6"/>
    <dgm:cxn modelId="{7EABD7F0-3F2A-4913-9791-788CD02C7C28}" type="presParOf" srcId="{6A0D489F-8732-40D9-9B69-54BE292CEBDE}" destId="{B10669A2-A343-4BCE-9E18-DD58738964DC}" srcOrd="21" destOrd="0" presId="urn:microsoft.com/office/officeart/2005/8/layout/radial6"/>
    <dgm:cxn modelId="{DCCA8BFA-DA4D-4ED9-B13E-6F8823DA1EF3}" type="presParOf" srcId="{6A0D489F-8732-40D9-9B69-54BE292CEBDE}" destId="{D477C322-5B6B-471B-A5F0-9FF2081BF5E6}" srcOrd="22" destOrd="0" presId="urn:microsoft.com/office/officeart/2005/8/layout/radial6"/>
    <dgm:cxn modelId="{5DC39344-B278-49C3-93AE-6150CE21E9DD}" type="presParOf" srcId="{6A0D489F-8732-40D9-9B69-54BE292CEBDE}" destId="{F1D829EA-CE57-487A-AE29-8BBA9B7AD612}" srcOrd="23" destOrd="0" presId="urn:microsoft.com/office/officeart/2005/8/layout/radial6"/>
    <dgm:cxn modelId="{88EE2B17-78F1-409F-BD4A-55EB2D25F2A0}" type="presParOf" srcId="{6A0D489F-8732-40D9-9B69-54BE292CEBDE}" destId="{66D2A870-0D01-4880-819D-E41D0B53DCAF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03BD54-23D4-48AC-88FC-4057ECABBF43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s-CO"/>
        </a:p>
      </dgm:t>
    </dgm:pt>
    <dgm:pt modelId="{54010A21-E111-456E-8225-2764A300D6CD}">
      <dgm:prSet phldrT="[Texto]"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  <a:latin typeface="Barlow" panose="00000500000000000000" pitchFamily="2" charset="0"/>
            </a:rPr>
            <a:t>Proveen una base estable (guía) sobre la cual se toman las decisiones y se ejecutan las acciones.</a:t>
          </a:r>
          <a:endParaRPr lang="es-CO" sz="2200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35C1F06A-42B8-44B8-BEC5-FE7DCD6B8886}" type="parTrans" cxnId="{0F1110A1-84BE-41B7-92C9-CD2A3D996319}">
      <dgm:prSet/>
      <dgm:spPr/>
      <dgm:t>
        <a:bodyPr/>
        <a:lstStyle/>
        <a:p>
          <a:endParaRPr lang="es-CO" sz="220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5914D0D7-B6D9-43E9-A2F5-74FAA7804AE3}" type="sibTrans" cxnId="{0F1110A1-84BE-41B7-92C9-CD2A3D996319}">
      <dgm:prSet/>
      <dgm:spPr/>
      <dgm:t>
        <a:bodyPr/>
        <a:lstStyle/>
        <a:p>
          <a:endParaRPr lang="es-CO" sz="220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B1178228-D30C-4B22-8E56-CCEB14ADDE5A}">
      <dgm:prSet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  <a:latin typeface="Barlow" panose="00000500000000000000" pitchFamily="2" charset="0"/>
            </a:rPr>
            <a:t>Forman parte integral de la proposición de valor de una organización a clientes y personal.</a:t>
          </a:r>
          <a:endParaRPr lang="es-CO" sz="2200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10F6A76A-F968-4ECF-BEE8-D56E9FFE5728}" type="parTrans" cxnId="{D9E4863D-2DEE-41DA-9476-F7EB96125114}">
      <dgm:prSet/>
      <dgm:spPr/>
      <dgm:t>
        <a:bodyPr/>
        <a:lstStyle/>
        <a:p>
          <a:endParaRPr lang="es-CO" sz="220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D49CE84E-1512-4773-BE4A-8EF13A9FA7BA}" type="sibTrans" cxnId="{D9E4863D-2DEE-41DA-9476-F7EB96125114}">
      <dgm:prSet/>
      <dgm:spPr/>
      <dgm:t>
        <a:bodyPr/>
        <a:lstStyle/>
        <a:p>
          <a:endParaRPr lang="es-CO" sz="220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B7A2BC20-F712-4E4C-B2DD-4502E62BC227}">
      <dgm:prSet custT="1"/>
      <dgm:spPr/>
      <dgm:t>
        <a:bodyPr/>
        <a:lstStyle/>
        <a:p>
          <a:r>
            <a:rPr lang="es-ES" sz="2200" dirty="0">
              <a:solidFill>
                <a:schemeClr val="tx1"/>
              </a:solidFill>
              <a:latin typeface="Barlow" panose="00000500000000000000" pitchFamily="2" charset="0"/>
            </a:rPr>
            <a:t>Motivan y energizan al personal para dar su máximo esfuerzo por el bienestar de su compañía. </a:t>
          </a:r>
          <a:endParaRPr lang="es-CO" sz="2200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569483BF-6CCD-429E-87B0-5D09F326662D}" type="parTrans" cxnId="{07EEA40C-FA36-402B-A857-67301640AD3A}">
      <dgm:prSet/>
      <dgm:spPr/>
      <dgm:t>
        <a:bodyPr/>
        <a:lstStyle/>
        <a:p>
          <a:endParaRPr lang="es-CO" sz="220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2C104A0D-9082-4C1F-8EF4-7FC8A7E89CA6}" type="sibTrans" cxnId="{07EEA40C-FA36-402B-A857-67301640AD3A}">
      <dgm:prSet/>
      <dgm:spPr/>
      <dgm:t>
        <a:bodyPr/>
        <a:lstStyle/>
        <a:p>
          <a:endParaRPr lang="es-CO" sz="220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7B9CFA7D-49F9-4768-BE6F-A0FAD5C4FB0F}" type="pres">
      <dgm:prSet presAssocID="{8D03BD54-23D4-48AC-88FC-4057ECABBF43}" presName="linear" presStyleCnt="0">
        <dgm:presLayoutVars>
          <dgm:animLvl val="lvl"/>
          <dgm:resizeHandles val="exact"/>
        </dgm:presLayoutVars>
      </dgm:prSet>
      <dgm:spPr/>
    </dgm:pt>
    <dgm:pt modelId="{DFBF8488-C106-4760-8F0D-2F9D908FBA81}" type="pres">
      <dgm:prSet presAssocID="{54010A21-E111-456E-8225-2764A300D6C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4F1E247-3FE0-49A6-B405-A4951416E688}" type="pres">
      <dgm:prSet presAssocID="{5914D0D7-B6D9-43E9-A2F5-74FAA7804AE3}" presName="spacer" presStyleCnt="0"/>
      <dgm:spPr/>
    </dgm:pt>
    <dgm:pt modelId="{1BC789F1-C2B1-4DDA-A3EF-EB9B05A77251}" type="pres">
      <dgm:prSet presAssocID="{B1178228-D30C-4B22-8E56-CCEB14ADDE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CF959C5-1DA0-4F96-A88F-580B1AE1682E}" type="pres">
      <dgm:prSet presAssocID="{D49CE84E-1512-4773-BE4A-8EF13A9FA7BA}" presName="spacer" presStyleCnt="0"/>
      <dgm:spPr/>
    </dgm:pt>
    <dgm:pt modelId="{AA6588D2-520F-4A15-9F1A-BE275CAFF030}" type="pres">
      <dgm:prSet presAssocID="{B7A2BC20-F712-4E4C-B2DD-4502E62BC22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7EEA40C-FA36-402B-A857-67301640AD3A}" srcId="{8D03BD54-23D4-48AC-88FC-4057ECABBF43}" destId="{B7A2BC20-F712-4E4C-B2DD-4502E62BC227}" srcOrd="2" destOrd="0" parTransId="{569483BF-6CCD-429E-87B0-5D09F326662D}" sibTransId="{2C104A0D-9082-4C1F-8EF4-7FC8A7E89CA6}"/>
    <dgm:cxn modelId="{89892E1E-3B3B-454E-8430-597563093ECB}" type="presOf" srcId="{54010A21-E111-456E-8225-2764A300D6CD}" destId="{DFBF8488-C106-4760-8F0D-2F9D908FBA81}" srcOrd="0" destOrd="0" presId="urn:microsoft.com/office/officeart/2005/8/layout/vList2"/>
    <dgm:cxn modelId="{D9E4863D-2DEE-41DA-9476-F7EB96125114}" srcId="{8D03BD54-23D4-48AC-88FC-4057ECABBF43}" destId="{B1178228-D30C-4B22-8E56-CCEB14ADDE5A}" srcOrd="1" destOrd="0" parTransId="{10F6A76A-F968-4ECF-BEE8-D56E9FFE5728}" sibTransId="{D49CE84E-1512-4773-BE4A-8EF13A9FA7BA}"/>
    <dgm:cxn modelId="{D0BB1A9F-A58D-4924-931F-C1DC8DB423BC}" type="presOf" srcId="{B1178228-D30C-4B22-8E56-CCEB14ADDE5A}" destId="{1BC789F1-C2B1-4DDA-A3EF-EB9B05A77251}" srcOrd="0" destOrd="0" presId="urn:microsoft.com/office/officeart/2005/8/layout/vList2"/>
    <dgm:cxn modelId="{0F1110A1-84BE-41B7-92C9-CD2A3D996319}" srcId="{8D03BD54-23D4-48AC-88FC-4057ECABBF43}" destId="{54010A21-E111-456E-8225-2764A300D6CD}" srcOrd="0" destOrd="0" parTransId="{35C1F06A-42B8-44B8-BEC5-FE7DCD6B8886}" sibTransId="{5914D0D7-B6D9-43E9-A2F5-74FAA7804AE3}"/>
    <dgm:cxn modelId="{668941C4-88BC-472B-BB54-2E3A68BD974F}" type="presOf" srcId="{B7A2BC20-F712-4E4C-B2DD-4502E62BC227}" destId="{AA6588D2-520F-4A15-9F1A-BE275CAFF030}" srcOrd="0" destOrd="0" presId="urn:microsoft.com/office/officeart/2005/8/layout/vList2"/>
    <dgm:cxn modelId="{2153FBFB-43CB-48E2-B366-31C15D757497}" type="presOf" srcId="{8D03BD54-23D4-48AC-88FC-4057ECABBF43}" destId="{7B9CFA7D-49F9-4768-BE6F-A0FAD5C4FB0F}" srcOrd="0" destOrd="0" presId="urn:microsoft.com/office/officeart/2005/8/layout/vList2"/>
    <dgm:cxn modelId="{3E8B00FA-E82B-41A4-91FF-BC4114717D36}" type="presParOf" srcId="{7B9CFA7D-49F9-4768-BE6F-A0FAD5C4FB0F}" destId="{DFBF8488-C106-4760-8F0D-2F9D908FBA81}" srcOrd="0" destOrd="0" presId="urn:microsoft.com/office/officeart/2005/8/layout/vList2"/>
    <dgm:cxn modelId="{9F40DEA9-D065-4CB0-A3FC-653BAED83AE4}" type="presParOf" srcId="{7B9CFA7D-49F9-4768-BE6F-A0FAD5C4FB0F}" destId="{84F1E247-3FE0-49A6-B405-A4951416E688}" srcOrd="1" destOrd="0" presId="urn:microsoft.com/office/officeart/2005/8/layout/vList2"/>
    <dgm:cxn modelId="{BC0BF7FA-8ED3-4843-96FA-BC5A6B26521D}" type="presParOf" srcId="{7B9CFA7D-49F9-4768-BE6F-A0FAD5C4FB0F}" destId="{1BC789F1-C2B1-4DDA-A3EF-EB9B05A77251}" srcOrd="2" destOrd="0" presId="urn:microsoft.com/office/officeart/2005/8/layout/vList2"/>
    <dgm:cxn modelId="{AD1005B1-710B-4CAC-93B8-8798137157A1}" type="presParOf" srcId="{7B9CFA7D-49F9-4768-BE6F-A0FAD5C4FB0F}" destId="{5CF959C5-1DA0-4F96-A88F-580B1AE1682E}" srcOrd="3" destOrd="0" presId="urn:microsoft.com/office/officeart/2005/8/layout/vList2"/>
    <dgm:cxn modelId="{496D7BEA-AA1A-4224-ACD0-53906BEF7CB5}" type="presParOf" srcId="{7B9CFA7D-49F9-4768-BE6F-A0FAD5C4FB0F}" destId="{AA6588D2-520F-4A15-9F1A-BE275CAFF03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9109B-D28D-49B2-9623-4C5B9BEABC1D}">
      <dsp:nvSpPr>
        <dsp:cNvPr id="0" name=""/>
        <dsp:cNvSpPr/>
      </dsp:nvSpPr>
      <dsp:spPr>
        <a:xfrm>
          <a:off x="268965" y="0"/>
          <a:ext cx="3446646" cy="344664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4D6D5-70D5-4544-AB7F-3C348C57C061}">
      <dsp:nvSpPr>
        <dsp:cNvPr id="0" name=""/>
        <dsp:cNvSpPr/>
      </dsp:nvSpPr>
      <dsp:spPr>
        <a:xfrm>
          <a:off x="1992288" y="345001"/>
          <a:ext cx="2240319" cy="350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Mercadeo</a:t>
          </a:r>
          <a:endParaRPr lang="es-CO" sz="1600" kern="1200" dirty="0"/>
        </a:p>
      </dsp:txBody>
      <dsp:txXfrm>
        <a:off x="2009376" y="362089"/>
        <a:ext cx="2206143" cy="315873"/>
      </dsp:txXfrm>
    </dsp:sp>
    <dsp:sp modelId="{A0A12FD4-C7B5-4DCC-AC1A-F3744DEFB83C}">
      <dsp:nvSpPr>
        <dsp:cNvPr id="0" name=""/>
        <dsp:cNvSpPr/>
      </dsp:nvSpPr>
      <dsp:spPr>
        <a:xfrm>
          <a:off x="1992288" y="738807"/>
          <a:ext cx="2240319" cy="350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Finanzas</a:t>
          </a:r>
          <a:endParaRPr lang="es-CO" sz="1600" kern="1200" dirty="0"/>
        </a:p>
      </dsp:txBody>
      <dsp:txXfrm>
        <a:off x="2009376" y="755895"/>
        <a:ext cx="2206143" cy="315873"/>
      </dsp:txXfrm>
    </dsp:sp>
    <dsp:sp modelId="{2291A628-A123-4DD5-A2E9-0B3465E99150}">
      <dsp:nvSpPr>
        <dsp:cNvPr id="0" name=""/>
        <dsp:cNvSpPr/>
      </dsp:nvSpPr>
      <dsp:spPr>
        <a:xfrm>
          <a:off x="1992288" y="1132613"/>
          <a:ext cx="2240319" cy="350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Producción</a:t>
          </a:r>
          <a:endParaRPr lang="es-CO" sz="1600" kern="1200" dirty="0"/>
        </a:p>
      </dsp:txBody>
      <dsp:txXfrm>
        <a:off x="2009376" y="1149701"/>
        <a:ext cx="2206143" cy="315873"/>
      </dsp:txXfrm>
    </dsp:sp>
    <dsp:sp modelId="{6EBE6B4C-0585-4355-8725-280AC0EC07FF}">
      <dsp:nvSpPr>
        <dsp:cNvPr id="0" name=""/>
        <dsp:cNvSpPr/>
      </dsp:nvSpPr>
      <dsp:spPr>
        <a:xfrm>
          <a:off x="1992288" y="1526419"/>
          <a:ext cx="2240319" cy="350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Gestión humana</a:t>
          </a:r>
          <a:endParaRPr lang="es-CO" sz="1600" kern="1200" dirty="0"/>
        </a:p>
      </dsp:txBody>
      <dsp:txXfrm>
        <a:off x="2009376" y="1543507"/>
        <a:ext cx="2206143" cy="315873"/>
      </dsp:txXfrm>
    </dsp:sp>
    <dsp:sp modelId="{F9469BD6-9F49-458A-B578-C1A7B5E51D26}">
      <dsp:nvSpPr>
        <dsp:cNvPr id="0" name=""/>
        <dsp:cNvSpPr/>
      </dsp:nvSpPr>
      <dsp:spPr>
        <a:xfrm>
          <a:off x="1992288" y="1920226"/>
          <a:ext cx="2240319" cy="350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Logística</a:t>
          </a:r>
          <a:endParaRPr lang="es-CO" sz="1600" kern="1200" dirty="0"/>
        </a:p>
      </dsp:txBody>
      <dsp:txXfrm>
        <a:off x="2009376" y="1937314"/>
        <a:ext cx="2206143" cy="315873"/>
      </dsp:txXfrm>
    </dsp:sp>
    <dsp:sp modelId="{7989A056-D265-4BAA-ADDC-E8186ED93616}">
      <dsp:nvSpPr>
        <dsp:cNvPr id="0" name=""/>
        <dsp:cNvSpPr/>
      </dsp:nvSpPr>
      <dsp:spPr>
        <a:xfrm>
          <a:off x="1992288" y="2314032"/>
          <a:ext cx="2240319" cy="350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Tecnología</a:t>
          </a:r>
          <a:endParaRPr lang="es-CO" sz="1600" kern="1200" dirty="0"/>
        </a:p>
      </dsp:txBody>
      <dsp:txXfrm>
        <a:off x="2009376" y="2331120"/>
        <a:ext cx="2206143" cy="315873"/>
      </dsp:txXfrm>
    </dsp:sp>
    <dsp:sp modelId="{40D851C9-B560-4804-8693-25DCB68FE70F}">
      <dsp:nvSpPr>
        <dsp:cNvPr id="0" name=""/>
        <dsp:cNvSpPr/>
      </dsp:nvSpPr>
      <dsp:spPr>
        <a:xfrm>
          <a:off x="1992288" y="2707838"/>
          <a:ext cx="2240319" cy="3500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/>
            <a:t>Investigación+desarrollo</a:t>
          </a:r>
          <a:r>
            <a:rPr lang="es-ES" sz="1600" kern="1200" dirty="0"/>
            <a:t> </a:t>
          </a:r>
          <a:endParaRPr lang="es-CO" sz="1600" kern="1200" dirty="0"/>
        </a:p>
      </dsp:txBody>
      <dsp:txXfrm>
        <a:off x="2009376" y="2724926"/>
        <a:ext cx="2206143" cy="3158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2A870-0D01-4880-819D-E41D0B53DCAF}">
      <dsp:nvSpPr>
        <dsp:cNvPr id="0" name=""/>
        <dsp:cNvSpPr/>
      </dsp:nvSpPr>
      <dsp:spPr>
        <a:xfrm>
          <a:off x="1748306" y="543846"/>
          <a:ext cx="4903142" cy="4903142"/>
        </a:xfrm>
        <a:prstGeom prst="blockArc">
          <a:avLst>
            <a:gd name="adj1" fmla="val 13040845"/>
            <a:gd name="adj2" fmla="val 16200566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478235"/>
                <a:satOff val="-40545"/>
                <a:lumOff val="4305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478235"/>
                <a:satOff val="-40545"/>
                <a:lumOff val="4305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478235"/>
                <a:satOff val="-40545"/>
                <a:lumOff val="4305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0669A2-A343-4BCE-9E18-DD58738964DC}">
      <dsp:nvSpPr>
        <dsp:cNvPr id="0" name=""/>
        <dsp:cNvSpPr/>
      </dsp:nvSpPr>
      <dsp:spPr>
        <a:xfrm>
          <a:off x="1792441" y="484124"/>
          <a:ext cx="4903142" cy="4903142"/>
        </a:xfrm>
        <a:prstGeom prst="blockArc">
          <a:avLst>
            <a:gd name="adj1" fmla="val 10751756"/>
            <a:gd name="adj2" fmla="val 12934888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409916"/>
                <a:satOff val="-34753"/>
                <a:lumOff val="3690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409916"/>
                <a:satOff val="-34753"/>
                <a:lumOff val="3690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409916"/>
                <a:satOff val="-34753"/>
                <a:lumOff val="3690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E0A22C-D6CA-4532-B469-079CDE0CE80B}">
      <dsp:nvSpPr>
        <dsp:cNvPr id="0" name=""/>
        <dsp:cNvSpPr/>
      </dsp:nvSpPr>
      <dsp:spPr>
        <a:xfrm>
          <a:off x="1781480" y="749964"/>
          <a:ext cx="4903142" cy="4903142"/>
        </a:xfrm>
        <a:prstGeom prst="blockArc">
          <a:avLst>
            <a:gd name="adj1" fmla="val 8923881"/>
            <a:gd name="adj2" fmla="val 11131563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341596"/>
                <a:satOff val="-28961"/>
                <a:lumOff val="3075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341596"/>
                <a:satOff val="-28961"/>
                <a:lumOff val="3075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341596"/>
                <a:satOff val="-28961"/>
                <a:lumOff val="3075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F8C5692-0282-4762-8599-9D11C8B36A18}">
      <dsp:nvSpPr>
        <dsp:cNvPr id="0" name=""/>
        <dsp:cNvSpPr/>
      </dsp:nvSpPr>
      <dsp:spPr>
        <a:xfrm>
          <a:off x="1737857" y="680800"/>
          <a:ext cx="4903142" cy="4903142"/>
        </a:xfrm>
        <a:prstGeom prst="blockArc">
          <a:avLst>
            <a:gd name="adj1" fmla="val 5395776"/>
            <a:gd name="adj2" fmla="val 8807207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273277"/>
                <a:satOff val="-23169"/>
                <a:lumOff val="2460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273277"/>
                <a:satOff val="-23169"/>
                <a:lumOff val="2460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273277"/>
                <a:satOff val="-23169"/>
                <a:lumOff val="2460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6B5B8B-2217-4976-ADBC-2A3FC15C2CDD}">
      <dsp:nvSpPr>
        <dsp:cNvPr id="0" name=""/>
        <dsp:cNvSpPr/>
      </dsp:nvSpPr>
      <dsp:spPr>
        <a:xfrm>
          <a:off x="1929579" y="688204"/>
          <a:ext cx="4903142" cy="4903142"/>
        </a:xfrm>
        <a:prstGeom prst="blockArc">
          <a:avLst>
            <a:gd name="adj1" fmla="val 1995297"/>
            <a:gd name="adj2" fmla="val 5669596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204958"/>
                <a:satOff val="-17376"/>
                <a:lumOff val="1845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204958"/>
                <a:satOff val="-17376"/>
                <a:lumOff val="1845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204958"/>
                <a:satOff val="-17376"/>
                <a:lumOff val="1845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4A0B995-83EC-45CB-AED8-70E1D97160C4}">
      <dsp:nvSpPr>
        <dsp:cNvPr id="0" name=""/>
        <dsp:cNvSpPr/>
      </dsp:nvSpPr>
      <dsp:spPr>
        <a:xfrm>
          <a:off x="1893630" y="744723"/>
          <a:ext cx="4903142" cy="4903142"/>
        </a:xfrm>
        <a:prstGeom prst="blockArc">
          <a:avLst>
            <a:gd name="adj1" fmla="val 21177449"/>
            <a:gd name="adj2" fmla="val 1899724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136639"/>
                <a:satOff val="-11584"/>
                <a:lumOff val="1230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136639"/>
                <a:satOff val="-11584"/>
                <a:lumOff val="1230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136639"/>
                <a:satOff val="-11584"/>
                <a:lumOff val="1230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3C47D7-E12D-4492-AAE1-6A0ED5393A07}">
      <dsp:nvSpPr>
        <dsp:cNvPr id="0" name=""/>
        <dsp:cNvSpPr/>
      </dsp:nvSpPr>
      <dsp:spPr>
        <a:xfrm>
          <a:off x="1875528" y="468542"/>
          <a:ext cx="4903142" cy="4903142"/>
        </a:xfrm>
        <a:prstGeom prst="blockArc">
          <a:avLst>
            <a:gd name="adj1" fmla="val 19412546"/>
            <a:gd name="adj2" fmla="val 21572557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68319"/>
                <a:satOff val="-5792"/>
                <a:lumOff val="615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68319"/>
                <a:satOff val="-5792"/>
                <a:lumOff val="615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68319"/>
                <a:satOff val="-5792"/>
                <a:lumOff val="615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F7618B-DA1B-46A5-B990-4EFAADB40755}">
      <dsp:nvSpPr>
        <dsp:cNvPr id="0" name=""/>
        <dsp:cNvSpPr/>
      </dsp:nvSpPr>
      <dsp:spPr>
        <a:xfrm>
          <a:off x="1928150" y="537155"/>
          <a:ext cx="4903142" cy="4903142"/>
        </a:xfrm>
        <a:prstGeom prst="blockArc">
          <a:avLst>
            <a:gd name="adj1" fmla="val 15943734"/>
            <a:gd name="adj2" fmla="val 19289169"/>
            <a:gd name="adj3" fmla="val 3435"/>
          </a:avLst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E34A2B-B2B0-4E80-971D-FAF1CB00D8C0}">
      <dsp:nvSpPr>
        <dsp:cNvPr id="0" name=""/>
        <dsp:cNvSpPr/>
      </dsp:nvSpPr>
      <dsp:spPr>
        <a:xfrm>
          <a:off x="3436557" y="2161807"/>
          <a:ext cx="1670824" cy="1670824"/>
        </a:xfrm>
        <a:prstGeom prst="ellipse">
          <a:avLst/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Barlow" panose="00000500000000000000" pitchFamily="2" charset="0"/>
            </a:rPr>
            <a:t>Planeación Estratégica</a:t>
          </a:r>
        </a:p>
      </dsp:txBody>
      <dsp:txXfrm>
        <a:off x="3681244" y="2406494"/>
        <a:ext cx="1181450" cy="1181450"/>
      </dsp:txXfrm>
    </dsp:sp>
    <dsp:sp modelId="{189F1EB1-5744-4861-8CB1-28D77D0A93BC}">
      <dsp:nvSpPr>
        <dsp:cNvPr id="0" name=""/>
        <dsp:cNvSpPr/>
      </dsp:nvSpPr>
      <dsp:spPr>
        <a:xfrm>
          <a:off x="3135047" y="133348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800" b="1" kern="1200" dirty="0">
              <a:latin typeface="Barlow" panose="00000500000000000000" pitchFamily="2" charset="0"/>
            </a:rPr>
            <a:t>Visión</a:t>
          </a:r>
          <a:endParaRPr lang="es-CO" sz="1800" b="1" kern="1200" dirty="0">
            <a:latin typeface="Barlow" panose="00000500000000000000" pitchFamily="2" charset="0"/>
          </a:endParaRPr>
        </a:p>
      </dsp:txBody>
      <dsp:txXfrm>
        <a:off x="3447045" y="265912"/>
        <a:ext cx="1506458" cy="640077"/>
      </dsp:txXfrm>
    </dsp:sp>
    <dsp:sp modelId="{5DF3DC29-8213-45DC-BD7F-6B59A2AE01DA}">
      <dsp:nvSpPr>
        <dsp:cNvPr id="0" name=""/>
        <dsp:cNvSpPr/>
      </dsp:nvSpPr>
      <dsp:spPr>
        <a:xfrm>
          <a:off x="5199799" y="1035739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5714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5714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5714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800" b="1" kern="1200" dirty="0">
              <a:latin typeface="Barlow" panose="00000500000000000000" pitchFamily="2" charset="0"/>
            </a:rPr>
            <a:t>Misión</a:t>
          </a:r>
        </a:p>
      </dsp:txBody>
      <dsp:txXfrm>
        <a:off x="5511797" y="1168303"/>
        <a:ext cx="1506458" cy="640077"/>
      </dsp:txXfrm>
    </dsp:sp>
    <dsp:sp modelId="{9DB760B3-C652-41FE-B2EA-2E25A184ED81}">
      <dsp:nvSpPr>
        <dsp:cNvPr id="0" name=""/>
        <dsp:cNvSpPr/>
      </dsp:nvSpPr>
      <dsp:spPr>
        <a:xfrm>
          <a:off x="5671262" y="2448276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1429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11429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1429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800" b="1" kern="1200" dirty="0">
              <a:latin typeface="Barlow" panose="00000500000000000000" pitchFamily="2" charset="0"/>
            </a:rPr>
            <a:t>Premisas</a:t>
          </a:r>
          <a:endParaRPr lang="es-CO" sz="1800" b="1" kern="1200" dirty="0">
            <a:latin typeface="Barlow" panose="00000500000000000000" pitchFamily="2" charset="0"/>
          </a:endParaRPr>
        </a:p>
      </dsp:txBody>
      <dsp:txXfrm>
        <a:off x="5983260" y="2580840"/>
        <a:ext cx="1506458" cy="640077"/>
      </dsp:txXfrm>
    </dsp:sp>
    <dsp:sp modelId="{9FCE190E-B3A6-40A6-8943-667711CE4ED6}">
      <dsp:nvSpPr>
        <dsp:cNvPr id="0" name=""/>
        <dsp:cNvSpPr/>
      </dsp:nvSpPr>
      <dsp:spPr>
        <a:xfrm>
          <a:off x="5330813" y="4008441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7143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17143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7143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800" b="1" kern="1200" dirty="0">
              <a:latin typeface="Barlow" panose="00000500000000000000" pitchFamily="2" charset="0"/>
            </a:rPr>
            <a:t>Objetivos y metas</a:t>
          </a:r>
        </a:p>
      </dsp:txBody>
      <dsp:txXfrm>
        <a:off x="5642811" y="4141005"/>
        <a:ext cx="1506458" cy="640077"/>
      </dsp:txXfrm>
    </dsp:sp>
    <dsp:sp modelId="{4B54DC23-6B0C-4720-B6D6-275124939A3A}">
      <dsp:nvSpPr>
        <dsp:cNvPr id="0" name=""/>
        <dsp:cNvSpPr/>
      </dsp:nvSpPr>
      <dsp:spPr>
        <a:xfrm>
          <a:off x="3127161" y="5089234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2857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22857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2857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800" b="1" kern="1200" dirty="0">
              <a:latin typeface="Barlow" panose="00000500000000000000" pitchFamily="2" charset="0"/>
            </a:rPr>
            <a:t>Estrategias</a:t>
          </a:r>
        </a:p>
      </dsp:txBody>
      <dsp:txXfrm>
        <a:off x="3439159" y="5221798"/>
        <a:ext cx="1506458" cy="640077"/>
      </dsp:txXfrm>
    </dsp:sp>
    <dsp:sp modelId="{E298693A-8920-41E9-A405-7741159C9B94}">
      <dsp:nvSpPr>
        <dsp:cNvPr id="0" name=""/>
        <dsp:cNvSpPr/>
      </dsp:nvSpPr>
      <dsp:spPr>
        <a:xfrm>
          <a:off x="1108350" y="3999569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8571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28571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8571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800" b="1" kern="1200" dirty="0">
              <a:latin typeface="Barlow" panose="00000500000000000000" pitchFamily="2" charset="0"/>
            </a:rPr>
            <a:t>Políticas</a:t>
          </a:r>
        </a:p>
      </dsp:txBody>
      <dsp:txXfrm>
        <a:off x="1420348" y="4132133"/>
        <a:ext cx="1506458" cy="640077"/>
      </dsp:txXfrm>
    </dsp:sp>
    <dsp:sp modelId="{EF4E6A1B-6511-4845-ADD5-36E3554B1F7E}">
      <dsp:nvSpPr>
        <dsp:cNvPr id="0" name=""/>
        <dsp:cNvSpPr/>
      </dsp:nvSpPr>
      <dsp:spPr>
        <a:xfrm>
          <a:off x="769556" y="2516905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4286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34286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4286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altLang="es-CO" sz="1800" b="1" kern="1200" dirty="0">
              <a:latin typeface="Barlow" panose="00000500000000000000" pitchFamily="2" charset="0"/>
            </a:rPr>
            <a:t>Programas</a:t>
          </a:r>
        </a:p>
      </dsp:txBody>
      <dsp:txXfrm>
        <a:off x="1081554" y="2649469"/>
        <a:ext cx="1506458" cy="640077"/>
      </dsp:txXfrm>
    </dsp:sp>
    <dsp:sp modelId="{D477C322-5B6B-471B-A5F0-9FF2081BF5E6}">
      <dsp:nvSpPr>
        <dsp:cNvPr id="0" name=""/>
        <dsp:cNvSpPr/>
      </dsp:nvSpPr>
      <dsp:spPr>
        <a:xfrm>
          <a:off x="1219192" y="1081120"/>
          <a:ext cx="2130454" cy="905205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5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altLang="es-CO" sz="1800" b="1" kern="1200" dirty="0">
              <a:latin typeface="Barlow" panose="00000500000000000000" pitchFamily="2" charset="0"/>
            </a:rPr>
            <a:t>Presupuestos</a:t>
          </a:r>
        </a:p>
      </dsp:txBody>
      <dsp:txXfrm>
        <a:off x="1531190" y="1213684"/>
        <a:ext cx="1506458" cy="640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F8488-C106-4760-8F0D-2F9D908FBA81}">
      <dsp:nvSpPr>
        <dsp:cNvPr id="0" name=""/>
        <dsp:cNvSpPr/>
      </dsp:nvSpPr>
      <dsp:spPr>
        <a:xfrm>
          <a:off x="0" y="6213"/>
          <a:ext cx="8058728" cy="86580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  <a:latin typeface="Barlow" panose="00000500000000000000" pitchFamily="2" charset="0"/>
            </a:rPr>
            <a:t>Proveen una base estable (guía) sobre la cual se toman las decisiones y se ejecutan las acciones.</a:t>
          </a:r>
          <a:endParaRPr lang="es-CO" sz="2200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42265" y="48478"/>
        <a:ext cx="7974198" cy="781270"/>
      </dsp:txXfrm>
    </dsp:sp>
    <dsp:sp modelId="{1BC789F1-C2B1-4DDA-A3EF-EB9B05A77251}">
      <dsp:nvSpPr>
        <dsp:cNvPr id="0" name=""/>
        <dsp:cNvSpPr/>
      </dsp:nvSpPr>
      <dsp:spPr>
        <a:xfrm>
          <a:off x="0" y="900814"/>
          <a:ext cx="8058728" cy="86580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  <a:latin typeface="Barlow" panose="00000500000000000000" pitchFamily="2" charset="0"/>
            </a:rPr>
            <a:t>Forman parte integral de la proposición de valor de una organización a clientes y personal.</a:t>
          </a:r>
          <a:endParaRPr lang="es-CO" sz="2200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42265" y="943079"/>
        <a:ext cx="7974198" cy="781270"/>
      </dsp:txXfrm>
    </dsp:sp>
    <dsp:sp modelId="{AA6588D2-520F-4A15-9F1A-BE275CAFF030}">
      <dsp:nvSpPr>
        <dsp:cNvPr id="0" name=""/>
        <dsp:cNvSpPr/>
      </dsp:nvSpPr>
      <dsp:spPr>
        <a:xfrm>
          <a:off x="0" y="1795414"/>
          <a:ext cx="8058728" cy="86580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chemeClr val="tx1"/>
              </a:solidFill>
              <a:latin typeface="Barlow" panose="00000500000000000000" pitchFamily="2" charset="0"/>
            </a:rPr>
            <a:t>Motivan y energizan al personal para dar su máximo esfuerzo por el bienestar de su compañía. </a:t>
          </a:r>
          <a:endParaRPr lang="es-CO" sz="2200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42265" y="1837679"/>
        <a:ext cx="7974198" cy="78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1825A3-5E8D-E14B-9B75-FA6A73B1CF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F7451-E530-3440-AEB4-28294603F1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25DDB-9F0A-5540-BDCD-C25C272090A8}" type="datetimeFigureOut">
              <a:rPr lang="es-ES_tradnl" smtClean="0"/>
              <a:t>21/10/2022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7B6FA-38E5-D047-9FE3-1588F5A05A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470E5-484E-A046-B2CD-96C06FD3BC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EDB7E-5476-EF42-A43B-B3078DB47CF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5223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0441B-5500-4576-8BCD-73C72D3B01C1}" type="datetimeFigureOut">
              <a:rPr lang="es-CO" smtClean="0"/>
              <a:t>21/10/2022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96C71-2757-4A12-8968-AB2A8AA8FA4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1447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C3B274-3C61-0048-9A3A-EA52213F0E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1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719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984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61B3AD4-AD00-9B40-916B-1D1F9695DE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4960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4279BB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4279BB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CCB668-9A55-8A41-B33F-0A67D76BB8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28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Separador">
    <p:bg>
      <p:bgPr>
        <a:solidFill>
          <a:srgbClr val="EE9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CE801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82429-6CE8-AC49-8162-9EF65ABB54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40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77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Anaranj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1951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Anaranj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2554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8CF10F10-07BF-7E45-9611-97870879D9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4818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Anaranj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B66765A-7CB9-9841-9830-371157F3C11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B595A84-F0E3-2048-887F-B8C0995BD6E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77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4631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0A02C-758C-B84A-8015-33AC1BE9AA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33BABAB9-AD30-EE4F-A402-D43CEDD7F837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10EC7CD-66C0-754D-B02F-5644F706313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8383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3555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Separador">
    <p:bg>
      <p:bgPr>
        <a:solidFill>
          <a:srgbClr val="9C24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891C6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7C5CA9-8C2F-064E-8AFD-14F1A3DF1E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10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9260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Mor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3949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Mor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DAFE29A-0DDE-824E-A716-169A0662C46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3277F2B-3158-5B4C-886F-69DB3486C096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66122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C16C1C93-C775-9344-978C-73E4D1EAA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3460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Mor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8843C4A-22A8-F844-8ABE-5CA8E17F4DDD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4C2D563-B0D7-3744-A4E5-26CEC70004BF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6036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0FAF9-0406-6743-A9D1-223F3FD09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659" y="1"/>
            <a:ext cx="12204659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B4D430A-132F-244B-B0BC-AAE8E391A692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73CE1D25-DF2A-7144-BAC9-B0B5B225D5C4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8157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Separador">
    <p:bg>
      <p:bgPr>
        <a:solidFill>
          <a:srgbClr val="CE21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B41C38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AD3D6B6-1BBA-EC45-B2F3-957F8F58FD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1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948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3111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Rojo Vivo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7896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Rojo Vivo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7162C7F-4439-2D45-B87D-8D36AD9C71E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9A337EE-8DFE-8F4F-86AC-683E3A83AF53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486373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DC642E9E-CD96-6C4B-BCBB-3664A2E7A9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50758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Rojo Vivo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41C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52B9C77-6EDD-F845-A58D-0DB07474792E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D60E140-D82D-1F4D-B814-D81EC93F5D7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81702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35ED1CA-32D7-6543-922D-0C4F67C8C4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D13E50-AA43-3645-82B4-ACBD65A01A6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571C5A2-48B6-674A-8715-E055C8505C98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151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7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AFBE7-0F6B-E54D-A0BB-A47BD0D0071D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B452125D-FD17-A241-ACCE-4E5ADC0F9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213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3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6BAE45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6BAE45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696431-39AC-134E-91B0-42CF045B64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 flipH="1"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D868C9-EA00-9543-8CC3-869A08DA1F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9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443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401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704" r:id="rId2"/>
    <p:sldLayoutId id="2147483705" r:id="rId3"/>
    <p:sldLayoutId id="2147483706" r:id="rId4"/>
    <p:sldLayoutId id="2147483650" r:id="rId5"/>
    <p:sldLayoutId id="2147483715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80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566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72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95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5DA87-A4AC-7E43-A9D5-4097C108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61780-3FA4-4744-B78B-EEB12521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9E6B-2422-FB46-90CD-E86539C8B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7A37B-9DED-3E4A-A442-7A8EED74A98D}" type="datetimeFigureOut">
              <a:rPr lang="es-ES_tradnl" smtClean="0"/>
              <a:t>21/10/2022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BD7E8-FBA0-BE42-B7E4-DD717C327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4F2BC-EBE0-2E4A-ACB1-354C1C8BB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42AFA-6D50-F949-8C55-C0D5730A94A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397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70" r:id="rId3"/>
    <p:sldLayoutId id="2147483653" r:id="rId4"/>
    <p:sldLayoutId id="2147483667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Maestría en Administración de Proyectos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s-ES" sz="3200" b="1" dirty="0"/>
              <a:t>Planeamiento y Análisis Estratégico de la Empresa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10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Presentación – Semana 2: </a:t>
            </a:r>
            <a:r>
              <a:rPr lang="es-ES_tradnl" b="1" dirty="0">
                <a:solidFill>
                  <a:schemeClr val="tx1"/>
                </a:solidFill>
              </a:rPr>
              <a:t>Despliegue estratégico</a:t>
            </a:r>
          </a:p>
        </p:txBody>
      </p:sp>
    </p:spTree>
    <p:extLst>
      <p:ext uri="{BB962C8B-B14F-4D97-AF65-F5344CB8AC3E}">
        <p14:creationId xmlns:p14="http://schemas.microsoft.com/office/powerpoint/2010/main" val="72912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La misión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93171"/>
            <a:ext cx="9732818" cy="1325563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La declaración de la misión identifica el alcance de las operaciones de una empresa en términos de producto y mercado.</a:t>
            </a:r>
          </a:p>
        </p:txBody>
      </p:sp>
      <p:sp>
        <p:nvSpPr>
          <p:cNvPr id="7" name="Marcador de contenido 4">
            <a:extLst>
              <a:ext uri="{FF2B5EF4-FFF2-40B4-BE49-F238E27FC236}">
                <a16:creationId xmlns:a16="http://schemas.microsoft.com/office/drawing/2014/main" id="{9EA150B1-E5A7-117B-FA4C-C278CF2636EB}"/>
              </a:ext>
            </a:extLst>
          </p:cNvPr>
          <p:cNvSpPr txBox="1">
            <a:spLocks/>
          </p:cNvSpPr>
          <p:nvPr/>
        </p:nvSpPr>
        <p:spPr>
          <a:xfrm>
            <a:off x="4828220" y="2542284"/>
            <a:ext cx="5742798" cy="2793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ES" dirty="0"/>
              <a:t>Una declaración clara de misión describe los valores y prioridades de una organización.</a:t>
            </a:r>
          </a:p>
          <a:p>
            <a:r>
              <a:rPr lang="es-ES" dirty="0"/>
              <a:t>Responde a la pregunta básica que enfrentan todos los estrategas: </a:t>
            </a:r>
          </a:p>
          <a:p>
            <a:endParaRPr lang="es-ES" dirty="0"/>
          </a:p>
        </p:txBody>
      </p:sp>
      <p:pic>
        <p:nvPicPr>
          <p:cNvPr id="8" name="Picture 2" descr="Vision, Mission MVM srl">
            <a:extLst>
              <a:ext uri="{FF2B5EF4-FFF2-40B4-BE49-F238E27FC236}">
                <a16:creationId xmlns:a16="http://schemas.microsoft.com/office/drawing/2014/main" id="{570BC77D-8D68-39F4-5AA4-7F15E2152D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3429000"/>
            <a:ext cx="4137206" cy="292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22C181B4-AEE7-1427-B1E4-587EC8F13FA1}"/>
              </a:ext>
            </a:extLst>
          </p:cNvPr>
          <p:cNvSpPr/>
          <p:nvPr/>
        </p:nvSpPr>
        <p:spPr>
          <a:xfrm>
            <a:off x="4828220" y="5417126"/>
            <a:ext cx="5742798" cy="5539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0479" tIns="45240" rIns="90479" bIns="45240" anchor="ctr"/>
          <a:lstStyle/>
          <a:p>
            <a:pPr algn="ctr"/>
            <a:r>
              <a:rPr lang="es-CO" sz="3200" b="1" dirty="0">
                <a:solidFill>
                  <a:schemeClr val="tx1"/>
                </a:solidFill>
              </a:rPr>
              <a:t>¿Cuál es nuestro negocio?” </a:t>
            </a:r>
          </a:p>
        </p:txBody>
      </p:sp>
    </p:spTree>
    <p:extLst>
      <p:ext uri="{BB962C8B-B14F-4D97-AF65-F5344CB8AC3E}">
        <p14:creationId xmlns:p14="http://schemas.microsoft.com/office/powerpoint/2010/main" val="903402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Aprendamos a formular una misión</a:t>
            </a:r>
            <a:endParaRPr lang="es-CO" sz="4200" dirty="0"/>
          </a:p>
        </p:txBody>
      </p:sp>
      <p:graphicFrame>
        <p:nvGraphicFramePr>
          <p:cNvPr id="10" name="Marcador de contenido 8">
            <a:extLst>
              <a:ext uri="{FF2B5EF4-FFF2-40B4-BE49-F238E27FC236}">
                <a16:creationId xmlns:a16="http://schemas.microsoft.com/office/drawing/2014/main" id="{2AB70E1D-18A7-A4C4-74E3-E4E240889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238049"/>
              </p:ext>
            </p:extLst>
          </p:nvPr>
        </p:nvGraphicFramePr>
        <p:xfrm>
          <a:off x="1136071" y="1362948"/>
          <a:ext cx="10515600" cy="49413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049220073"/>
                    </a:ext>
                  </a:extLst>
                </a:gridCol>
              </a:tblGrid>
              <a:tr h="338570">
                <a:tc>
                  <a:txBody>
                    <a:bodyPr/>
                    <a:lstStyle/>
                    <a:p>
                      <a:pPr algn="just"/>
                      <a:r>
                        <a:rPr lang="es-CO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rlow" panose="00000500000000000000" pitchFamily="2" charset="0"/>
                        </a:rPr>
                        <a:t>Criterio</a:t>
                      </a:r>
                      <a:endParaRPr lang="es-CO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379185523"/>
                  </a:ext>
                </a:extLst>
              </a:tr>
              <a:tr h="308423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1. Clientes.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¿Quiénes son los clientes (grupos de interés) de la organización?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1809449888"/>
                  </a:ext>
                </a:extLst>
              </a:tr>
              <a:tr h="564283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2. Productos o servicios.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¿Cuáles son los principales productos o servicios que ofrece la organización?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3861095142"/>
                  </a:ext>
                </a:extLst>
              </a:tr>
              <a:tr h="285230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3. Mercados.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En términos geográficos, ¿en dónde compite la organización?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682411579"/>
                  </a:ext>
                </a:extLst>
              </a:tr>
              <a:tr h="299625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4. Tecnología.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¿Evidencia la relevancia del uso de las tecnologías en su contexto de acción?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510620483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5. Preocupación por la supervivencia, el crecimiento y la rentabilidad.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¿La organización está comprometida con el crecimiento y la estabilidad financiera?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3211669604"/>
                  </a:ext>
                </a:extLst>
              </a:tr>
              <a:tr h="564283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6. Filosofía.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¿Cuáles son las creencias, aspiraciones, prioridades éticas y valores básicos de la organización?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053644366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7. Autoconcepto.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¿Cuál es la competencia distintiva o la ventaja competitiva más importante de la organización?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927503937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8. Preocupación por la imagen pública.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¿La organización responde a las preocupaciones sociales, comunitarias y ambientales?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682784308"/>
                  </a:ext>
                </a:extLst>
              </a:tr>
              <a:tr h="564283">
                <a:tc>
                  <a:txBody>
                    <a:bodyPr/>
                    <a:lstStyle/>
                    <a:p>
                      <a:pPr algn="just"/>
                      <a:r>
                        <a:rPr lang="es-CO" sz="2000" b="1" dirty="0">
                          <a:effectLst/>
                          <a:latin typeface="Barlow" panose="00000500000000000000" pitchFamily="2" charset="0"/>
                        </a:rPr>
                        <a:t>9. Preocupación por el talento humano. </a:t>
                      </a:r>
                      <a:r>
                        <a:rPr lang="es-CO" sz="2000" dirty="0">
                          <a:effectLst/>
                          <a:latin typeface="Barlow" panose="00000500000000000000" pitchFamily="2" charset="0"/>
                        </a:rPr>
                        <a:t>¿Se evidencia que la importancia del TH para la organización?</a:t>
                      </a:r>
                      <a:endParaRPr lang="es-CO" sz="2000" dirty="0"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863558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97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Aprendamos a formular una misión</a:t>
            </a:r>
            <a:endParaRPr lang="es-CO" sz="4200" dirty="0"/>
          </a:p>
        </p:txBody>
      </p:sp>
      <p:graphicFrame>
        <p:nvGraphicFramePr>
          <p:cNvPr id="6" name="Marcador de contenido 8">
            <a:extLst>
              <a:ext uri="{FF2B5EF4-FFF2-40B4-BE49-F238E27FC236}">
                <a16:creationId xmlns:a16="http://schemas.microsoft.com/office/drawing/2014/main" id="{7793469B-BB50-E1AF-F004-2BFEEAC457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048346"/>
              </p:ext>
            </p:extLst>
          </p:nvPr>
        </p:nvGraphicFramePr>
        <p:xfrm>
          <a:off x="1326572" y="1534258"/>
          <a:ext cx="9538856" cy="4293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38856">
                  <a:extLst>
                    <a:ext uri="{9D8B030D-6E8A-4147-A177-3AD203B41FA5}">
                      <a16:colId xmlns:a16="http://schemas.microsoft.com/office/drawing/2014/main" val="3049220073"/>
                    </a:ext>
                  </a:extLst>
                </a:gridCol>
              </a:tblGrid>
              <a:tr h="298337">
                <a:tc>
                  <a:txBody>
                    <a:bodyPr/>
                    <a:lstStyle/>
                    <a:p>
                      <a:pPr algn="just"/>
                      <a:r>
                        <a:rPr lang="es-CO" sz="2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rlow" panose="00000500000000000000" pitchFamily="2" charset="0"/>
                        </a:rPr>
                        <a:t>Criterios complementarios</a:t>
                      </a:r>
                      <a:endParaRPr lang="es-CO" sz="2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379185523"/>
                  </a:ext>
                </a:extLst>
              </a:tr>
              <a:tr h="298337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¿Tiene una extensión de menos de 250 palabras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1809449888"/>
                  </a:ext>
                </a:extLst>
              </a:tr>
              <a:tr h="298337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¿Provoca sentimientos y emociones positivos acerca de la Institución?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575657788"/>
                  </a:ext>
                </a:extLst>
              </a:tr>
              <a:tr h="313395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¿Es inspiradora? ¿Estimula e induce un efecto positivo en las personas?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3861095142"/>
                  </a:ext>
                </a:extLst>
              </a:tr>
              <a:tr h="298337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¿Es perdurable?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682411579"/>
                  </a:ext>
                </a:extLst>
              </a:tr>
              <a:tr h="313395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¿Es conciliadora?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510620483"/>
                  </a:ext>
                </a:extLst>
              </a:tr>
              <a:tr h="596674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Tiene amplio alcance; no incluye montos monetarios, cifras, porcentajes, proporciones u objetivos.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3211669604"/>
                  </a:ext>
                </a:extLst>
              </a:tr>
              <a:tr h="417860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Identifica la utilidad de los productos/servicios que ofrece la Institución.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053644366"/>
                  </a:ext>
                </a:extLst>
              </a:tr>
              <a:tr h="596674">
                <a:tc>
                  <a:txBody>
                    <a:bodyPr/>
                    <a:lstStyle/>
                    <a:p>
                      <a:pPr algn="just"/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Revela la responsabilidad social/ambiental de la Institución.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927503937"/>
                  </a:ext>
                </a:extLst>
              </a:tr>
              <a:tr h="596674">
                <a:tc>
                  <a:txBody>
                    <a:bodyPr/>
                    <a:lstStyle/>
                    <a:p>
                      <a:pPr algn="just"/>
                      <a:r>
                        <a:rPr lang="es-ES" sz="2200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Responde a la pregunta </a:t>
                      </a:r>
                      <a:r>
                        <a:rPr lang="es-ES" sz="2200" b="1" kern="1200" dirty="0">
                          <a:solidFill>
                            <a:schemeClr val="dk1"/>
                          </a:solidFill>
                          <a:effectLst/>
                          <a:latin typeface="Barlow" panose="00000500000000000000" pitchFamily="2" charset="0"/>
                        </a:rPr>
                        <a:t>¿Cuál es nuestro negocio?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Barlow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398032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211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A70D-62E2-9A45-B29D-DBCF9B6D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La visión</a:t>
            </a:r>
            <a:endParaRPr lang="es-ES_tradnl" sz="4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13250D-9C8A-E218-2CA9-5BB94C32C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798127" cy="2469284"/>
          </a:xfrm>
        </p:spPr>
        <p:txBody>
          <a:bodyPr/>
          <a:lstStyle/>
          <a:p>
            <a:pPr algn="just"/>
            <a:r>
              <a:rPr lang="es-ES" dirty="0"/>
              <a:t>La visión es la orientación que la alta dirección le da a la empresa; es decir, expresa cómo se visualiza la empresa, cómo se quiere idealmente que sea la empresa en el futuro.</a:t>
            </a:r>
          </a:p>
          <a:p>
            <a:endParaRPr lang="es-CO" dirty="0"/>
          </a:p>
        </p:txBody>
      </p:sp>
      <p:pic>
        <p:nvPicPr>
          <p:cNvPr id="9" name="Picture 2" descr="Resultado de imagen para vision">
            <a:extLst>
              <a:ext uri="{FF2B5EF4-FFF2-40B4-BE49-F238E27FC236}">
                <a16:creationId xmlns:a16="http://schemas.microsoft.com/office/drawing/2014/main" id="{0AFB1BBC-38C2-1FDD-BF53-992784E5B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43" y="1746112"/>
            <a:ext cx="3972635" cy="2628310"/>
          </a:xfrm>
          <a:prstGeom prst="rect">
            <a:avLst/>
          </a:prstGeom>
          <a:ln>
            <a:solidFill>
              <a:srgbClr val="F8F8F8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230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A70D-62E2-9A45-B29D-DBCF9B6D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La visión</a:t>
            </a:r>
            <a:endParaRPr lang="es-ES_tradnl" sz="4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13250D-9C8A-E218-2CA9-5BB94C32C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0709" y="1552138"/>
            <a:ext cx="9850581" cy="1325563"/>
          </a:xfrm>
        </p:spPr>
        <p:txBody>
          <a:bodyPr/>
          <a:lstStyle/>
          <a:p>
            <a:pPr algn="just"/>
            <a:r>
              <a:rPr lang="es-ES" dirty="0"/>
              <a:t>Algunos autores consideran que formular una declaración de visión es el primer paso en la Planeación Estratégica, y precede incluso a la declaración de la misión.</a:t>
            </a:r>
          </a:p>
          <a:p>
            <a:endParaRPr lang="es-CO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81880C4-BA0B-FB7A-1647-06C6A63869A2}"/>
              </a:ext>
            </a:extLst>
          </p:cNvPr>
          <p:cNvSpPr/>
          <p:nvPr/>
        </p:nvSpPr>
        <p:spPr>
          <a:xfrm>
            <a:off x="4917131" y="4862860"/>
            <a:ext cx="6104159" cy="5539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0479" tIns="45240" rIns="90479" bIns="4524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¿En qué nos queremos convertir?”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A2C3B0C-6FBA-CA10-CCBA-2E1DD5F72F7F}"/>
              </a:ext>
            </a:extLst>
          </p:cNvPr>
          <p:cNvSpPr txBox="1"/>
          <p:nvPr/>
        </p:nvSpPr>
        <p:spPr>
          <a:xfrm>
            <a:off x="4902041" y="3094399"/>
            <a:ext cx="6104159" cy="14914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ES" dirty="0"/>
              <a:t>Hoy en día, muchas organizaciones redactan una declaración de la visión, la cual responde a la pregunta:</a:t>
            </a:r>
          </a:p>
        </p:txBody>
      </p:sp>
      <p:pic>
        <p:nvPicPr>
          <p:cNvPr id="7" name="Picture 2" descr="Sistemas de visión artificial: tipos y aplicaciones">
            <a:extLst>
              <a:ext uri="{FF2B5EF4-FFF2-40B4-BE49-F238E27FC236}">
                <a16:creationId xmlns:a16="http://schemas.microsoft.com/office/drawing/2014/main" id="{F5DFA0FD-AE9C-EC92-8728-47BAF59957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85800" y="2877701"/>
            <a:ext cx="3151909" cy="2711803"/>
          </a:xfrm>
          <a:prstGeom prst="rect">
            <a:avLst/>
          </a:prstGeom>
          <a:ln>
            <a:solidFill>
              <a:srgbClr val="F8F8F8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545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A70D-62E2-9A45-B29D-DBCF9B6D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La visión</a:t>
            </a:r>
            <a:endParaRPr lang="es-ES_tradnl" sz="40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168D0B6-58D9-F455-78AD-CB41CDC91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8582" y="2133599"/>
            <a:ext cx="7883237" cy="4043363"/>
          </a:xfrm>
        </p:spPr>
        <p:txBody>
          <a:bodyPr>
            <a:normAutofit/>
          </a:bodyPr>
          <a:lstStyle/>
          <a:p>
            <a:r>
              <a:rPr lang="es-ES" dirty="0"/>
              <a:t>Ser formulada por la alta dirección.</a:t>
            </a:r>
          </a:p>
          <a:p>
            <a:r>
              <a:rPr lang="es-ES" dirty="0"/>
              <a:t>Conocida y compartida por todos los colaboradores.</a:t>
            </a:r>
          </a:p>
          <a:p>
            <a:r>
              <a:rPr lang="es-ES" dirty="0"/>
              <a:t>Sustentarse en los valores de la organización. </a:t>
            </a:r>
          </a:p>
          <a:p>
            <a:r>
              <a:rPr lang="es-ES" dirty="0"/>
              <a:t>Ser positiva y alentadora.</a:t>
            </a:r>
          </a:p>
          <a:p>
            <a:r>
              <a:rPr lang="es-ES" dirty="0"/>
              <a:t>Orientar a todos los miembros de la organización durante la ruta de hacia la posición en que debe estar la empresa en un tiempo determinado.</a:t>
            </a:r>
          </a:p>
          <a:p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7FF5212-D2AA-DD5D-5680-E4D1A7DA5E84}"/>
              </a:ext>
            </a:extLst>
          </p:cNvPr>
          <p:cNvSpPr/>
          <p:nvPr/>
        </p:nvSpPr>
        <p:spPr>
          <a:xfrm>
            <a:off x="1281546" y="1463217"/>
            <a:ext cx="5787162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rlow SemiBold" panose="00000700000000000000" pitchFamily="2" charset="0"/>
                <a:cs typeface="Arial" panose="020B0604020202020204" pitchFamily="34" charset="0"/>
              </a:rPr>
              <a:t>Debe cubrir ciertas características:</a:t>
            </a:r>
          </a:p>
        </p:txBody>
      </p:sp>
      <p:pic>
        <p:nvPicPr>
          <p:cNvPr id="8" name="Picture 2" descr="GESICOM - Misión y Visión">
            <a:extLst>
              <a:ext uri="{FF2B5EF4-FFF2-40B4-BE49-F238E27FC236}">
                <a16:creationId xmlns:a16="http://schemas.microsoft.com/office/drawing/2014/main" id="{47664DEB-6FFE-F24C-1EB4-B532CAED7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928" y="1463217"/>
            <a:ext cx="2798621" cy="268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667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A70D-62E2-9A45-B29D-DBCF9B6D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Aprendamos a formular una visión</a:t>
            </a:r>
            <a:endParaRPr lang="es-ES_tradnl" sz="4000" dirty="0"/>
          </a:p>
        </p:txBody>
      </p:sp>
      <p:graphicFrame>
        <p:nvGraphicFramePr>
          <p:cNvPr id="10" name="Marcador de contenido 8">
            <a:extLst>
              <a:ext uri="{FF2B5EF4-FFF2-40B4-BE49-F238E27FC236}">
                <a16:creationId xmlns:a16="http://schemas.microsoft.com/office/drawing/2014/main" id="{2D514592-A8AC-77CA-1DC0-8BB30D47C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838347"/>
              </p:ext>
            </p:extLst>
          </p:nvPr>
        </p:nvGraphicFramePr>
        <p:xfrm>
          <a:off x="1754957" y="1552138"/>
          <a:ext cx="8682086" cy="40550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82086">
                  <a:extLst>
                    <a:ext uri="{9D8B030D-6E8A-4147-A177-3AD203B41FA5}">
                      <a16:colId xmlns:a16="http://schemas.microsoft.com/office/drawing/2014/main" val="3049220073"/>
                    </a:ext>
                  </a:extLst>
                </a:gridCol>
              </a:tblGrid>
              <a:tr h="435042">
                <a:tc>
                  <a:txBody>
                    <a:bodyPr/>
                    <a:lstStyle/>
                    <a:p>
                      <a:pPr algn="just"/>
                      <a:r>
                        <a:rPr lang="es-CO" sz="2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Criterios</a:t>
                      </a:r>
                      <a:endParaRPr lang="es-CO" sz="2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/>
                </a:tc>
                <a:extLst>
                  <a:ext uri="{0D108BD9-81ED-4DB2-BD59-A6C34878D82A}">
                    <a16:rowId xmlns:a16="http://schemas.microsoft.com/office/drawing/2014/main" val="2379185523"/>
                  </a:ext>
                </a:extLst>
              </a:tr>
              <a:tr h="435042"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</a:rPr>
                        <a:t>¿Establece una meta global alcanzable y convincente?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9449888"/>
                  </a:ext>
                </a:extLst>
              </a:tr>
              <a:tr h="217521"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</a:rPr>
                        <a:t>¿Es posible medir o verificar el éxito en el logro?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5657788"/>
                  </a:ext>
                </a:extLst>
              </a:tr>
              <a:tr h="217521"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es-E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¿Establece un marco referencial en el tiempo?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541532"/>
                  </a:ext>
                </a:extLst>
              </a:tr>
              <a:tr h="435042"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</a:rPr>
                        <a:t>¿Declara la forma cómo se percibirá a la organización?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1095142"/>
                  </a:ext>
                </a:extLst>
              </a:tr>
              <a:tr h="870083"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</a:rPr>
                        <a:t>¿Es clara la forma como se proyecta el propósito de la existencia de la organización?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2411579"/>
                  </a:ext>
                </a:extLst>
              </a:tr>
              <a:tr h="435042"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</a:rPr>
                        <a:t>¿Contempla la inclusión de valores auténticos?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620483"/>
                  </a:ext>
                </a:extLst>
              </a:tr>
              <a:tr h="774213">
                <a:tc>
                  <a:txBody>
                    <a:bodyPr/>
                    <a:lstStyle/>
                    <a:p>
                      <a:pPr marL="0" lvl="0" indent="0" algn="just" defTabSz="914400" rtl="0" eaLnBrk="1" latinLnBrk="0" hangingPunct="1">
                        <a:buFont typeface="+mj-lt"/>
                        <a:buNone/>
                      </a:pPr>
                      <a:r>
                        <a:rPr lang="es-CO" sz="2200" kern="1200" dirty="0">
                          <a:solidFill>
                            <a:schemeClr val="dk1"/>
                          </a:solidFill>
                          <a:effectLst/>
                        </a:rPr>
                        <a:t>¿Es inspiradora? ¿Estimula e induce un efecto positivo en las personas?</a:t>
                      </a:r>
                      <a:endParaRPr lang="es-CO" sz="2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1669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373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Los valores</a:t>
            </a:r>
            <a:endParaRPr lang="es-CO" sz="42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3862" y="1248626"/>
            <a:ext cx="10159938" cy="2036189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s-ES" sz="2700" dirty="0"/>
              <a:t>Son la convicción que los miembros de una organización tienen en cuanto a preferir cierto estado de cosas por encima de otros (honestidad, eficiencia, calidad, confianza, etc.).</a:t>
            </a:r>
          </a:p>
          <a:p>
            <a:pPr algn="just"/>
            <a:r>
              <a:rPr lang="es-ES" sz="2700" dirty="0"/>
              <a:t>Los valores compartidos inciden en el desempeño de acuerdo con tres aspectos claves:</a:t>
            </a:r>
          </a:p>
          <a:p>
            <a:pPr algn="just"/>
            <a:endParaRPr lang="es-CO" sz="2700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3D13883-899A-FB67-8FA1-D83A14D84A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316859"/>
              </p:ext>
            </p:extLst>
          </p:nvPr>
        </p:nvGraphicFramePr>
        <p:xfrm>
          <a:off x="2066636" y="3524695"/>
          <a:ext cx="8058728" cy="266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339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Maestría en Administración de Proyectos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s-ES" sz="3200" b="1" dirty="0"/>
              <a:t>Planeamiento y Análisis Estratégico de la Empresa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640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Presentación – Semana 2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20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682CC-C2BE-BB41-8A97-4103C56EE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909454"/>
            <a:ext cx="6219217" cy="1553819"/>
          </a:xfrm>
        </p:spPr>
        <p:txBody>
          <a:bodyPr/>
          <a:lstStyle/>
          <a:p>
            <a:r>
              <a:rPr lang="es-ES_trad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Formulación de estrategias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C8DEC5-433E-4A48-918E-26C30FEB34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El arte de visionar la ruta del éxito organizacional</a:t>
            </a:r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D4B7BD64-D1DF-89DB-0D50-9574713A053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9507" r="295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679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164" y="212720"/>
            <a:ext cx="11083636" cy="1325563"/>
          </a:xfrm>
        </p:spPr>
        <p:txBody>
          <a:bodyPr>
            <a:normAutofit/>
          </a:bodyPr>
          <a:lstStyle/>
          <a:p>
            <a:r>
              <a:rPr lang="es-ES" sz="3600" dirty="0"/>
              <a:t>Los tres niveles de estrategia: </a:t>
            </a:r>
            <a:r>
              <a:rPr lang="es-ES" sz="3600" dirty="0">
                <a:solidFill>
                  <a:srgbClr val="4279BB"/>
                </a:solidFill>
              </a:rPr>
              <a:t>Estrategia corporativa</a:t>
            </a:r>
            <a:endParaRPr lang="es-CO" sz="3600" dirty="0">
              <a:solidFill>
                <a:srgbClr val="4279BB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545" y="1388162"/>
            <a:ext cx="5860473" cy="3710312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s-ES" sz="2400" dirty="0"/>
              <a:t>Es la definición de los valores de la empresa que se expresan con fines financieros y de otro tipo. </a:t>
            </a:r>
          </a:p>
          <a:p>
            <a:pPr algn="just"/>
            <a:r>
              <a:rPr lang="es-ES" sz="2400" dirty="0"/>
              <a:t>Se basa en la identificación, creación o adquisición de recursos clave y capacidades de producción, además conlleva decisiones sobre en qué industrias pretende competir la empresa y cómo se relacionarán las diferentes líneas de negocio. </a:t>
            </a:r>
            <a:endParaRPr lang="es-CO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0F8B666-861B-C888-D132-4ACC81EEB7EE}"/>
              </a:ext>
            </a:extLst>
          </p:cNvPr>
          <p:cNvSpPr txBox="1"/>
          <p:nvPr/>
        </p:nvSpPr>
        <p:spPr>
          <a:xfrm>
            <a:off x="900545" y="5008173"/>
            <a:ext cx="10453255" cy="17543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ES" dirty="0"/>
              <a:t>La estrategia corporativa establece el procedimiento para distribuir recursos entre diferentes líneas de negocio, y debido a esto, queda claro qué debe hacerse y qué debe descartarse.</a:t>
            </a:r>
            <a:endParaRPr lang="es-CO" dirty="0"/>
          </a:p>
        </p:txBody>
      </p:sp>
      <p:sp>
        <p:nvSpPr>
          <p:cNvPr id="3" name="AutoShape 2" descr="The Comparison of Corporate Strategy Vs. Business Strategy - B2BSustainable">
            <a:extLst>
              <a:ext uri="{FF2B5EF4-FFF2-40B4-BE49-F238E27FC236}">
                <a16:creationId xmlns:a16="http://schemas.microsoft.com/office/drawing/2014/main" id="{47D6680F-ABFE-AA66-6FF7-355A6A1EF2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28" name="Picture 4" descr="Corporate Strategy: The Four Key Components">
            <a:extLst>
              <a:ext uri="{FF2B5EF4-FFF2-40B4-BE49-F238E27FC236}">
                <a16:creationId xmlns:a16="http://schemas.microsoft.com/office/drawing/2014/main" id="{E760809D-D727-B9F3-DF7C-8B2B30A3BE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0" t="16364" r="10202" b="14949"/>
          <a:stretch/>
        </p:blipFill>
        <p:spPr bwMode="auto">
          <a:xfrm>
            <a:off x="7353300" y="1538283"/>
            <a:ext cx="3546764" cy="2977531"/>
          </a:xfrm>
          <a:prstGeom prst="rect">
            <a:avLst/>
          </a:prstGeom>
          <a:ln>
            <a:solidFill>
              <a:srgbClr val="F8F8F8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37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164" y="212720"/>
            <a:ext cx="11083636" cy="1325563"/>
          </a:xfrm>
        </p:spPr>
        <p:txBody>
          <a:bodyPr>
            <a:normAutofit/>
          </a:bodyPr>
          <a:lstStyle/>
          <a:p>
            <a:r>
              <a:rPr lang="es-ES" sz="3600" dirty="0"/>
              <a:t>Los tres niveles de estrategia: </a:t>
            </a:r>
            <a:r>
              <a:rPr lang="es-ES" sz="3600" dirty="0">
                <a:solidFill>
                  <a:srgbClr val="4279BB"/>
                </a:solidFill>
              </a:rPr>
              <a:t>Estrategia competitiva</a:t>
            </a:r>
            <a:endParaRPr lang="es-CO" sz="3600" dirty="0">
              <a:solidFill>
                <a:srgbClr val="4279BB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39491" y="1388162"/>
            <a:ext cx="7190509" cy="2782056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s-ES" sz="2400" dirty="0"/>
              <a:t>Determina cómo una empresa pretende competir en una industria en particular. Es decir, la forma cómo planea crear una posición ventajosa en la industria. </a:t>
            </a:r>
          </a:p>
          <a:p>
            <a:pPr algn="just"/>
            <a:r>
              <a:rPr lang="es-ES" sz="2400" dirty="0"/>
              <a:t>Esto incluye la definición (explícita o implícita) del grupo de consumidores a los que se dirige esta y los métodos de promoción de bienes y servicios para ellos. También es una combinación de ciertas actividades y procesos que permitirán a la empresa atraer y retener al grupo de clientes previsto. </a:t>
            </a:r>
            <a:endParaRPr lang="es-CO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0F8B666-861B-C888-D132-4ACC81EEB7EE}"/>
              </a:ext>
            </a:extLst>
          </p:cNvPr>
          <p:cNvSpPr txBox="1"/>
          <p:nvPr/>
        </p:nvSpPr>
        <p:spPr>
          <a:xfrm>
            <a:off x="900545" y="5008173"/>
            <a:ext cx="10529455" cy="1325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ES" dirty="0"/>
              <a:t>También involucra la coordinación de varias áreas de las actividades de la compañía, gracias a lo cual se hacen todos los esfuerzos para fortalecer consistentemente las ventajas potenciales de la compañía en el mercado.</a:t>
            </a:r>
            <a:endParaRPr lang="es-CO" dirty="0"/>
          </a:p>
        </p:txBody>
      </p:sp>
      <p:pic>
        <p:nvPicPr>
          <p:cNvPr id="2050" name="Picture 2" descr="Business Strategy Essentials You Always Wanted To Know: 6 : Vibrant  Publishers: Amazon.es: Libros">
            <a:extLst>
              <a:ext uri="{FF2B5EF4-FFF2-40B4-BE49-F238E27FC236}">
                <a16:creationId xmlns:a16="http://schemas.microsoft.com/office/drawing/2014/main" id="{7B1AB1BC-BBD8-696D-0331-A0E5A5C50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" t="32727" r="7272" b="16970"/>
          <a:stretch/>
        </p:blipFill>
        <p:spPr bwMode="auto">
          <a:xfrm>
            <a:off x="914400" y="1610468"/>
            <a:ext cx="3385460" cy="297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16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164" y="212720"/>
            <a:ext cx="11083636" cy="1325563"/>
          </a:xfrm>
        </p:spPr>
        <p:txBody>
          <a:bodyPr>
            <a:normAutofit/>
          </a:bodyPr>
          <a:lstStyle/>
          <a:p>
            <a:r>
              <a:rPr lang="es-ES" sz="3600" dirty="0"/>
              <a:t>Los tres niveles de estrategia: </a:t>
            </a:r>
            <a:r>
              <a:rPr lang="es-ES" sz="3600" dirty="0">
                <a:solidFill>
                  <a:srgbClr val="4279BB"/>
                </a:solidFill>
              </a:rPr>
              <a:t>Estrategia funcional</a:t>
            </a:r>
            <a:endParaRPr lang="es-CO" sz="3600" dirty="0">
              <a:solidFill>
                <a:srgbClr val="4279BB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545" y="1388162"/>
            <a:ext cx="5361710" cy="3710312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s-ES" sz="2400" dirty="0"/>
              <a:t>Refuerzan la estrategia competitiva de la empresa y determinan los tipos de actividades y procesos que pueden beneficiarse de ellas. </a:t>
            </a:r>
          </a:p>
          <a:p>
            <a:pPr algn="just"/>
            <a:r>
              <a:rPr lang="es-ES" sz="2400" dirty="0"/>
              <a:t>Una descripción detallada y un análisis de las estrategias funcionales ayuda a determinar cómo y en qué medida corresponden a las competitivas, y permite centrarse en la coordinación de varias funciones.</a:t>
            </a:r>
            <a:endParaRPr lang="es-CO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0F8B666-861B-C888-D132-4ACC81EEB7EE}"/>
              </a:ext>
            </a:extLst>
          </p:cNvPr>
          <p:cNvSpPr txBox="1"/>
          <p:nvPr/>
        </p:nvSpPr>
        <p:spPr>
          <a:xfrm>
            <a:off x="900545" y="5008173"/>
            <a:ext cx="10453255" cy="1325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s-ES" dirty="0"/>
              <a:t>Son estrategias específicas de marketing, financiera, producción, gestión humana, logística, tecnología e </a:t>
            </a:r>
            <a:r>
              <a:rPr lang="es-ES" dirty="0" err="1"/>
              <a:t>investigación+desarrollo</a:t>
            </a:r>
            <a:r>
              <a:rPr lang="es-ES" dirty="0"/>
              <a:t> que apoyan la estrategia competitiva desde los procesos operacionales.</a:t>
            </a:r>
            <a:endParaRPr lang="es-CO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73A4F38A-567D-29C5-55B1-95C79A0142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148011"/>
              </p:ext>
            </p:extLst>
          </p:nvPr>
        </p:nvGraphicFramePr>
        <p:xfrm>
          <a:off x="6789882" y="1388163"/>
          <a:ext cx="4501573" cy="3446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232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La Planeación Estratégica</a:t>
            </a:r>
            <a:endParaRPr lang="es-CO" sz="42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397" y="1524721"/>
            <a:ext cx="10319081" cy="1325563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s-ES" dirty="0"/>
              <a:t>Es el arte y la ciencia de formular, implementar y evaluar decisiones multidisciplinarias que permiten que una empresa alcance sus objetivos.</a:t>
            </a:r>
          </a:p>
        </p:txBody>
      </p:sp>
      <p:sp>
        <p:nvSpPr>
          <p:cNvPr id="7" name="Marcador de contenido 4">
            <a:extLst>
              <a:ext uri="{FF2B5EF4-FFF2-40B4-BE49-F238E27FC236}">
                <a16:creationId xmlns:a16="http://schemas.microsoft.com/office/drawing/2014/main" id="{8F9D1F80-28C6-F23D-2B55-A5A84DBE7A84}"/>
              </a:ext>
            </a:extLst>
          </p:cNvPr>
          <p:cNvSpPr txBox="1">
            <a:spLocks/>
          </p:cNvSpPr>
          <p:nvPr/>
        </p:nvSpPr>
        <p:spPr>
          <a:xfrm>
            <a:off x="1399309" y="2981770"/>
            <a:ext cx="5541817" cy="2613023"/>
          </a:xfrm>
          <a:prstGeom prst="rect">
            <a:avLst/>
          </a:prstGeom>
          <a:solidFill>
            <a:srgbClr val="F6C78E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ES" sz="2600" i="1" dirty="0">
                <a:latin typeface="Barlow" panose="00000500000000000000" pitchFamily="2" charset="0"/>
              </a:rPr>
              <a:t>Se enfoca en integrar la gerencia, el mercadeo, las finanzas y la contabilidad, la producción y las operaciones, la investigación y el desarrollo, y los sistemas de información, para lograr el éxito de una organización.</a:t>
            </a:r>
          </a:p>
        </p:txBody>
      </p:sp>
      <p:pic>
        <p:nvPicPr>
          <p:cNvPr id="9" name="Picture 2" descr="La Gente Discute Sobre Gráficos Y Tasas">
            <a:extLst>
              <a:ext uri="{FF2B5EF4-FFF2-40B4-BE49-F238E27FC236}">
                <a16:creationId xmlns:a16="http://schemas.microsoft.com/office/drawing/2014/main" id="{92A26CFF-6E56-D016-C2B9-35EC9C52FB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92291" y="2835657"/>
            <a:ext cx="3761508" cy="2715549"/>
          </a:xfrm>
          <a:prstGeom prst="rect">
            <a:avLst/>
          </a:prstGeom>
          <a:ln>
            <a:solidFill>
              <a:srgbClr val="F8F8F8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ACAF2D7C-A46A-3C63-9F4E-0507AC5CC190}"/>
              </a:ext>
            </a:extLst>
          </p:cNvPr>
          <p:cNvSpPr/>
          <p:nvPr/>
        </p:nvSpPr>
        <p:spPr>
          <a:xfrm>
            <a:off x="4510112" y="5726280"/>
            <a:ext cx="70329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/>
            <a:r>
              <a:rPr lang="es-ES" sz="1400" dirty="0">
                <a:latin typeface="+mj-lt"/>
              </a:rPr>
              <a:t>David, F. (2017). </a:t>
            </a:r>
            <a:r>
              <a:rPr lang="es-ES" sz="1400" i="1" dirty="0">
                <a:latin typeface="+mj-lt"/>
              </a:rPr>
              <a:t>Conceptos de Administración Estratégica </a:t>
            </a:r>
            <a:r>
              <a:rPr lang="es-ES" sz="1400" dirty="0">
                <a:latin typeface="+mj-lt"/>
              </a:rPr>
              <a:t>(16a ed.). Pearson Educación.</a:t>
            </a:r>
            <a:endParaRPr lang="es-CO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189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4" y="420546"/>
            <a:ext cx="10730345" cy="711708"/>
          </a:xfrm>
        </p:spPr>
        <p:txBody>
          <a:bodyPr>
            <a:normAutofit/>
          </a:bodyPr>
          <a:lstStyle/>
          <a:p>
            <a:r>
              <a:rPr lang="es-ES" sz="4000" dirty="0"/>
              <a:t>Un modelo integral de Planeación Estratégica</a:t>
            </a:r>
            <a:endParaRPr lang="es-ES_tradnl" sz="4000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721CD2A1-11B9-CB24-B511-E59009AE44F8}"/>
              </a:ext>
            </a:extLst>
          </p:cNvPr>
          <p:cNvGrpSpPr/>
          <p:nvPr/>
        </p:nvGrpSpPr>
        <p:grpSpPr>
          <a:xfrm>
            <a:off x="283851" y="1205327"/>
            <a:ext cx="11665296" cy="4836648"/>
            <a:chOff x="535124" y="1619804"/>
            <a:chExt cx="11665296" cy="483664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C30E266F-9AD1-D093-0AB5-58304059B847}"/>
                </a:ext>
              </a:extLst>
            </p:cNvPr>
            <p:cNvSpPr/>
            <p:nvPr/>
          </p:nvSpPr>
          <p:spPr>
            <a:xfrm>
              <a:off x="1062544" y="1628800"/>
              <a:ext cx="10345786" cy="4395604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O"/>
            </a:p>
          </p:txBody>
        </p:sp>
        <p:sp>
          <p:nvSpPr>
            <p:cNvPr id="10" name="Rectángulo redondeado 6">
              <a:extLst>
                <a:ext uri="{FF2B5EF4-FFF2-40B4-BE49-F238E27FC236}">
                  <a16:creationId xmlns:a16="http://schemas.microsoft.com/office/drawing/2014/main" id="{D34A2A9F-66E1-7C00-4090-344FAE5348D6}"/>
                </a:ext>
              </a:extLst>
            </p:cNvPr>
            <p:cNvSpPr/>
            <p:nvPr/>
          </p:nvSpPr>
          <p:spPr>
            <a:xfrm>
              <a:off x="535124" y="3389485"/>
              <a:ext cx="1508066" cy="93610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Desarrollar la declaración de la visión y la misión</a:t>
              </a:r>
            </a:p>
          </p:txBody>
        </p:sp>
        <p:sp>
          <p:nvSpPr>
            <p:cNvPr id="11" name="Rectángulo redondeado 7">
              <a:extLst>
                <a:ext uri="{FF2B5EF4-FFF2-40B4-BE49-F238E27FC236}">
                  <a16:creationId xmlns:a16="http://schemas.microsoft.com/office/drawing/2014/main" id="{74906B19-2C10-844D-DBB6-01A5924C9C1D}"/>
                </a:ext>
              </a:extLst>
            </p:cNvPr>
            <p:cNvSpPr/>
            <p:nvPr/>
          </p:nvSpPr>
          <p:spPr>
            <a:xfrm>
              <a:off x="1593665" y="2258886"/>
              <a:ext cx="1317723" cy="8131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Ejecutar auditoría externa</a:t>
              </a:r>
            </a:p>
          </p:txBody>
        </p:sp>
        <p:sp>
          <p:nvSpPr>
            <p:cNvPr id="12" name="Rectángulo redondeado 8">
              <a:extLst>
                <a:ext uri="{FF2B5EF4-FFF2-40B4-BE49-F238E27FC236}">
                  <a16:creationId xmlns:a16="http://schemas.microsoft.com/office/drawing/2014/main" id="{AF37CE07-94D5-2BEE-C201-2FD3C71CC95A}"/>
                </a:ext>
              </a:extLst>
            </p:cNvPr>
            <p:cNvSpPr/>
            <p:nvPr/>
          </p:nvSpPr>
          <p:spPr>
            <a:xfrm>
              <a:off x="1593665" y="4779165"/>
              <a:ext cx="1317723" cy="8131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Ejecutar auditoría interna</a:t>
              </a:r>
            </a:p>
          </p:txBody>
        </p:sp>
        <p:sp>
          <p:nvSpPr>
            <p:cNvPr id="13" name="Rectángulo redondeado 9">
              <a:extLst>
                <a:ext uri="{FF2B5EF4-FFF2-40B4-BE49-F238E27FC236}">
                  <a16:creationId xmlns:a16="http://schemas.microsoft.com/office/drawing/2014/main" id="{A6F8828B-1C7B-D748-C4D4-8C876D96CBCE}"/>
                </a:ext>
              </a:extLst>
            </p:cNvPr>
            <p:cNvSpPr/>
            <p:nvPr/>
          </p:nvSpPr>
          <p:spPr>
            <a:xfrm>
              <a:off x="2457312" y="3389485"/>
              <a:ext cx="1508066" cy="93610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Establecer objetivos a largo plazo</a:t>
              </a:r>
            </a:p>
          </p:txBody>
        </p:sp>
        <p:sp>
          <p:nvSpPr>
            <p:cNvPr id="14" name="Rectángulo redondeado 10">
              <a:extLst>
                <a:ext uri="{FF2B5EF4-FFF2-40B4-BE49-F238E27FC236}">
                  <a16:creationId xmlns:a16="http://schemas.microsoft.com/office/drawing/2014/main" id="{DB3EC1FE-BBC4-2610-5216-565181517421}"/>
                </a:ext>
              </a:extLst>
            </p:cNvPr>
            <p:cNvSpPr/>
            <p:nvPr/>
          </p:nvSpPr>
          <p:spPr>
            <a:xfrm>
              <a:off x="4379500" y="3389485"/>
              <a:ext cx="1508066" cy="93610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Generar, evaluar y seleccionar las estrategias</a:t>
              </a:r>
            </a:p>
          </p:txBody>
        </p:sp>
        <p:sp>
          <p:nvSpPr>
            <p:cNvPr id="15" name="Rectángulo redondeado 11">
              <a:extLst>
                <a:ext uri="{FF2B5EF4-FFF2-40B4-BE49-F238E27FC236}">
                  <a16:creationId xmlns:a16="http://schemas.microsoft.com/office/drawing/2014/main" id="{0AB57B1C-F244-26AE-1F52-B2B849F34448}"/>
                </a:ext>
              </a:extLst>
            </p:cNvPr>
            <p:cNvSpPr/>
            <p:nvPr/>
          </p:nvSpPr>
          <p:spPr>
            <a:xfrm>
              <a:off x="6301688" y="3389485"/>
              <a:ext cx="1737792" cy="9361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Implementar estrategias: Temas de gestión</a:t>
              </a:r>
            </a:p>
          </p:txBody>
        </p:sp>
        <p:sp>
          <p:nvSpPr>
            <p:cNvPr id="16" name="Rectángulo redondeado 12">
              <a:extLst>
                <a:ext uri="{FF2B5EF4-FFF2-40B4-BE49-F238E27FC236}">
                  <a16:creationId xmlns:a16="http://schemas.microsoft.com/office/drawing/2014/main" id="{6F343BFE-035F-250A-60C7-D57BB8DA84A2}"/>
                </a:ext>
              </a:extLst>
            </p:cNvPr>
            <p:cNvSpPr/>
            <p:nvPr/>
          </p:nvSpPr>
          <p:spPr>
            <a:xfrm>
              <a:off x="8425569" y="3389485"/>
              <a:ext cx="1931109" cy="9361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Implementar estrategias: Temas de mercadeo, finanzas, I&amp;D</a:t>
              </a:r>
            </a:p>
          </p:txBody>
        </p:sp>
        <p:sp>
          <p:nvSpPr>
            <p:cNvPr id="17" name="Rectángulo redondeado 13">
              <a:extLst>
                <a:ext uri="{FF2B5EF4-FFF2-40B4-BE49-F238E27FC236}">
                  <a16:creationId xmlns:a16="http://schemas.microsoft.com/office/drawing/2014/main" id="{7767B2D9-EF97-37F6-B375-284031DC664E}"/>
                </a:ext>
              </a:extLst>
            </p:cNvPr>
            <p:cNvSpPr/>
            <p:nvPr/>
          </p:nvSpPr>
          <p:spPr>
            <a:xfrm>
              <a:off x="10692354" y="3389485"/>
              <a:ext cx="1508066" cy="93610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400" b="1" dirty="0"/>
                <a:t>Medir y evaluar el desempeño</a:t>
              </a:r>
            </a:p>
          </p:txBody>
        </p:sp>
        <p:sp>
          <p:nvSpPr>
            <p:cNvPr id="18" name="Flecha derecha 14">
              <a:extLst>
                <a:ext uri="{FF2B5EF4-FFF2-40B4-BE49-F238E27FC236}">
                  <a16:creationId xmlns:a16="http://schemas.microsoft.com/office/drawing/2014/main" id="{059DDC03-E1FA-0F1C-EF8C-61EF87123B2D}"/>
                </a:ext>
              </a:extLst>
            </p:cNvPr>
            <p:cNvSpPr/>
            <p:nvPr/>
          </p:nvSpPr>
          <p:spPr>
            <a:xfrm>
              <a:off x="2083835" y="3725550"/>
              <a:ext cx="338011" cy="295318"/>
            </a:xfrm>
            <a:prstGeom prst="rightArrow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O"/>
            </a:p>
          </p:txBody>
        </p:sp>
        <p:sp>
          <p:nvSpPr>
            <p:cNvPr id="19" name="Rectángulo redondeado 15">
              <a:extLst>
                <a:ext uri="{FF2B5EF4-FFF2-40B4-BE49-F238E27FC236}">
                  <a16:creationId xmlns:a16="http://schemas.microsoft.com/office/drawing/2014/main" id="{B5B4917B-074F-FBA5-FEC2-0DC322805EC1}"/>
                </a:ext>
              </a:extLst>
            </p:cNvPr>
            <p:cNvSpPr/>
            <p:nvPr/>
          </p:nvSpPr>
          <p:spPr>
            <a:xfrm>
              <a:off x="607132" y="6159518"/>
              <a:ext cx="5485915" cy="29693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600" b="1" dirty="0"/>
                <a:t>Formulación de estrategias</a:t>
              </a:r>
            </a:p>
          </p:txBody>
        </p:sp>
        <p:sp>
          <p:nvSpPr>
            <p:cNvPr id="20" name="Rectángulo redondeado 16">
              <a:extLst>
                <a:ext uri="{FF2B5EF4-FFF2-40B4-BE49-F238E27FC236}">
                  <a16:creationId xmlns:a16="http://schemas.microsoft.com/office/drawing/2014/main" id="{EED4A9F2-AA70-C8DB-8A4E-E6917830BFC0}"/>
                </a:ext>
              </a:extLst>
            </p:cNvPr>
            <p:cNvSpPr/>
            <p:nvPr/>
          </p:nvSpPr>
          <p:spPr>
            <a:xfrm>
              <a:off x="6093047" y="6159518"/>
              <a:ext cx="3148234" cy="29071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500" b="1" dirty="0"/>
                <a:t>Implementación de estrategias</a:t>
              </a:r>
            </a:p>
          </p:txBody>
        </p:sp>
        <p:sp>
          <p:nvSpPr>
            <p:cNvPr id="21" name="Rectángulo redondeado 17">
              <a:extLst>
                <a:ext uri="{FF2B5EF4-FFF2-40B4-BE49-F238E27FC236}">
                  <a16:creationId xmlns:a16="http://schemas.microsoft.com/office/drawing/2014/main" id="{E84C92DD-6F3C-9634-9562-38C72B4935D6}"/>
                </a:ext>
              </a:extLst>
            </p:cNvPr>
            <p:cNvSpPr/>
            <p:nvPr/>
          </p:nvSpPr>
          <p:spPr>
            <a:xfrm>
              <a:off x="9248087" y="6159518"/>
              <a:ext cx="2664301" cy="29071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500" b="1" dirty="0"/>
                <a:t>Evaluación de estrategias</a:t>
              </a:r>
            </a:p>
          </p:txBody>
        </p: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70503BA7-A3B8-D0FD-A98D-93E3B073C3FF}"/>
                </a:ext>
              </a:extLst>
            </p:cNvPr>
            <p:cNvCxnSpPr/>
            <p:nvPr/>
          </p:nvCxnSpPr>
          <p:spPr>
            <a:xfrm>
              <a:off x="2250599" y="1628795"/>
              <a:ext cx="3855" cy="6300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AE3303AE-FF1E-E733-9380-F307C6F12C3C}"/>
                </a:ext>
              </a:extLst>
            </p:cNvPr>
            <p:cNvCxnSpPr>
              <a:endCxn id="12" idx="2"/>
            </p:cNvCxnSpPr>
            <p:nvPr/>
          </p:nvCxnSpPr>
          <p:spPr>
            <a:xfrm flipH="1" flipV="1">
              <a:off x="2252527" y="5592355"/>
              <a:ext cx="7074" cy="4320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>
              <a:extLst>
                <a:ext uri="{FF2B5EF4-FFF2-40B4-BE49-F238E27FC236}">
                  <a16:creationId xmlns:a16="http://schemas.microsoft.com/office/drawing/2014/main" id="{815915CB-F57F-77DC-9A54-931F12D7E6C6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2252527" y="3072076"/>
              <a:ext cx="3405" cy="59383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F4D6DCF5-26B7-CC64-7440-8B2833CC117C}"/>
                </a:ext>
              </a:extLst>
            </p:cNvPr>
            <p:cNvCxnSpPr>
              <a:stCxn id="12" idx="0"/>
            </p:cNvCxnSpPr>
            <p:nvPr/>
          </p:nvCxnSpPr>
          <p:spPr>
            <a:xfrm flipV="1">
              <a:off x="2252527" y="4045450"/>
              <a:ext cx="1700" cy="7337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>
              <a:extLst>
                <a:ext uri="{FF2B5EF4-FFF2-40B4-BE49-F238E27FC236}">
                  <a16:creationId xmlns:a16="http://schemas.microsoft.com/office/drawing/2014/main" id="{5C6A6257-8DAC-26C1-F7BE-76AF42A4390C}"/>
                </a:ext>
              </a:extLst>
            </p:cNvPr>
            <p:cNvCxnSpPr>
              <a:endCxn id="13" idx="0"/>
            </p:cNvCxnSpPr>
            <p:nvPr/>
          </p:nvCxnSpPr>
          <p:spPr>
            <a:xfrm flipH="1">
              <a:off x="3211345" y="1641543"/>
              <a:ext cx="29930" cy="174794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>
              <a:extLst>
                <a:ext uri="{FF2B5EF4-FFF2-40B4-BE49-F238E27FC236}">
                  <a16:creationId xmlns:a16="http://schemas.microsoft.com/office/drawing/2014/main" id="{B808D200-95CD-0CCF-DA74-83B4D5F62295}"/>
                </a:ext>
              </a:extLst>
            </p:cNvPr>
            <p:cNvCxnSpPr>
              <a:endCxn id="13" idx="2"/>
            </p:cNvCxnSpPr>
            <p:nvPr/>
          </p:nvCxnSpPr>
          <p:spPr>
            <a:xfrm flipV="1">
              <a:off x="3209529" y="4325589"/>
              <a:ext cx="1816" cy="16988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de flecha 27">
              <a:extLst>
                <a:ext uri="{FF2B5EF4-FFF2-40B4-BE49-F238E27FC236}">
                  <a16:creationId xmlns:a16="http://schemas.microsoft.com/office/drawing/2014/main" id="{9F022E7E-E9AE-F1F5-C4E2-9B23AA2E2FD4}"/>
                </a:ext>
              </a:extLst>
            </p:cNvPr>
            <p:cNvCxnSpPr/>
            <p:nvPr/>
          </p:nvCxnSpPr>
          <p:spPr>
            <a:xfrm>
              <a:off x="5081017" y="1628799"/>
              <a:ext cx="2" cy="17606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de flecha 28">
              <a:extLst>
                <a:ext uri="{FF2B5EF4-FFF2-40B4-BE49-F238E27FC236}">
                  <a16:creationId xmlns:a16="http://schemas.microsoft.com/office/drawing/2014/main" id="{60C0B275-E177-DB1E-B1B8-A3ECA14DF6D4}"/>
                </a:ext>
              </a:extLst>
            </p:cNvPr>
            <p:cNvCxnSpPr/>
            <p:nvPr/>
          </p:nvCxnSpPr>
          <p:spPr>
            <a:xfrm flipV="1">
              <a:off x="5071628" y="4325594"/>
              <a:ext cx="6811" cy="16988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56E0D8C2-3CC7-5681-AFEB-8DCB1CEF036A}"/>
                </a:ext>
              </a:extLst>
            </p:cNvPr>
            <p:cNvCxnSpPr/>
            <p:nvPr/>
          </p:nvCxnSpPr>
          <p:spPr>
            <a:xfrm flipV="1">
              <a:off x="7171639" y="4325593"/>
              <a:ext cx="6811" cy="16988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de flecha 30">
              <a:extLst>
                <a:ext uri="{FF2B5EF4-FFF2-40B4-BE49-F238E27FC236}">
                  <a16:creationId xmlns:a16="http://schemas.microsoft.com/office/drawing/2014/main" id="{B7AF5EF9-5A90-08F2-4E7E-17AAB70C55B7}"/>
                </a:ext>
              </a:extLst>
            </p:cNvPr>
            <p:cNvCxnSpPr/>
            <p:nvPr/>
          </p:nvCxnSpPr>
          <p:spPr>
            <a:xfrm flipV="1">
              <a:off x="9341755" y="4325592"/>
              <a:ext cx="6811" cy="16988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0D8C95C0-935D-E5CA-0638-7FCE43AB69A3}"/>
                </a:ext>
              </a:extLst>
            </p:cNvPr>
            <p:cNvCxnSpPr/>
            <p:nvPr/>
          </p:nvCxnSpPr>
          <p:spPr>
            <a:xfrm>
              <a:off x="7178447" y="1631674"/>
              <a:ext cx="2" cy="17606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de flecha 32">
              <a:extLst>
                <a:ext uri="{FF2B5EF4-FFF2-40B4-BE49-F238E27FC236}">
                  <a16:creationId xmlns:a16="http://schemas.microsoft.com/office/drawing/2014/main" id="{10FDFEAA-B5CD-94F4-B835-8A06556C4110}"/>
                </a:ext>
              </a:extLst>
            </p:cNvPr>
            <p:cNvCxnSpPr/>
            <p:nvPr/>
          </p:nvCxnSpPr>
          <p:spPr>
            <a:xfrm>
              <a:off x="9348561" y="1641543"/>
              <a:ext cx="2" cy="17606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de flecha 33">
              <a:extLst>
                <a:ext uri="{FF2B5EF4-FFF2-40B4-BE49-F238E27FC236}">
                  <a16:creationId xmlns:a16="http://schemas.microsoft.com/office/drawing/2014/main" id="{080AF519-08E5-F974-EBA5-758293FE622C}"/>
                </a:ext>
              </a:extLst>
            </p:cNvPr>
            <p:cNvCxnSpPr/>
            <p:nvPr/>
          </p:nvCxnSpPr>
          <p:spPr>
            <a:xfrm>
              <a:off x="1062543" y="1619804"/>
              <a:ext cx="2" cy="17606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de flecha 34">
              <a:extLst>
                <a:ext uri="{FF2B5EF4-FFF2-40B4-BE49-F238E27FC236}">
                  <a16:creationId xmlns:a16="http://schemas.microsoft.com/office/drawing/2014/main" id="{D5F5653F-06BB-7A16-00B9-D996448931CF}"/>
                </a:ext>
              </a:extLst>
            </p:cNvPr>
            <p:cNvCxnSpPr/>
            <p:nvPr/>
          </p:nvCxnSpPr>
          <p:spPr>
            <a:xfrm flipV="1">
              <a:off x="1061979" y="4325589"/>
              <a:ext cx="6811" cy="16988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id="{FF812629-2D4E-E9E2-4927-ED3D921FA3C8}"/>
                </a:ext>
              </a:extLst>
            </p:cNvPr>
            <p:cNvCxnSpPr/>
            <p:nvPr/>
          </p:nvCxnSpPr>
          <p:spPr>
            <a:xfrm flipV="1">
              <a:off x="11401519" y="1681683"/>
              <a:ext cx="6811" cy="16988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de flecha 36">
              <a:extLst>
                <a:ext uri="{FF2B5EF4-FFF2-40B4-BE49-F238E27FC236}">
                  <a16:creationId xmlns:a16="http://schemas.microsoft.com/office/drawing/2014/main" id="{5DD97D1B-3D9C-50C6-5091-9BD521811A1A}"/>
                </a:ext>
              </a:extLst>
            </p:cNvPr>
            <p:cNvCxnSpPr/>
            <p:nvPr/>
          </p:nvCxnSpPr>
          <p:spPr>
            <a:xfrm>
              <a:off x="11401519" y="4334585"/>
              <a:ext cx="6813" cy="16988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lecha derecha 34">
              <a:extLst>
                <a:ext uri="{FF2B5EF4-FFF2-40B4-BE49-F238E27FC236}">
                  <a16:creationId xmlns:a16="http://schemas.microsoft.com/office/drawing/2014/main" id="{23A44DCD-90B1-F1B1-B45B-F03039EAA056}"/>
                </a:ext>
              </a:extLst>
            </p:cNvPr>
            <p:cNvSpPr/>
            <p:nvPr/>
          </p:nvSpPr>
          <p:spPr>
            <a:xfrm>
              <a:off x="4000844" y="3725550"/>
              <a:ext cx="338011" cy="295318"/>
            </a:xfrm>
            <a:prstGeom prst="rightArrow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O"/>
            </a:p>
          </p:txBody>
        </p:sp>
        <p:sp>
          <p:nvSpPr>
            <p:cNvPr id="39" name="Flecha derecha 35">
              <a:extLst>
                <a:ext uri="{FF2B5EF4-FFF2-40B4-BE49-F238E27FC236}">
                  <a16:creationId xmlns:a16="http://schemas.microsoft.com/office/drawing/2014/main" id="{5A213B2F-B5A9-DA59-F425-E0690CA5B9D0}"/>
                </a:ext>
              </a:extLst>
            </p:cNvPr>
            <p:cNvSpPr/>
            <p:nvPr/>
          </p:nvSpPr>
          <p:spPr>
            <a:xfrm>
              <a:off x="5938686" y="3725550"/>
              <a:ext cx="338011" cy="295318"/>
            </a:xfrm>
            <a:prstGeom prst="rightArrow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O"/>
            </a:p>
          </p:txBody>
        </p:sp>
        <p:sp>
          <p:nvSpPr>
            <p:cNvPr id="40" name="Flecha derecha 36">
              <a:extLst>
                <a:ext uri="{FF2B5EF4-FFF2-40B4-BE49-F238E27FC236}">
                  <a16:creationId xmlns:a16="http://schemas.microsoft.com/office/drawing/2014/main" id="{F8434077-DF24-1F6B-7B31-C116203793B2}"/>
                </a:ext>
              </a:extLst>
            </p:cNvPr>
            <p:cNvSpPr/>
            <p:nvPr/>
          </p:nvSpPr>
          <p:spPr>
            <a:xfrm>
              <a:off x="8065546" y="3725550"/>
              <a:ext cx="338011" cy="295318"/>
            </a:xfrm>
            <a:prstGeom prst="rightArrow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O"/>
            </a:p>
          </p:txBody>
        </p:sp>
        <p:sp>
          <p:nvSpPr>
            <p:cNvPr id="41" name="Flecha derecha 37">
              <a:extLst>
                <a:ext uri="{FF2B5EF4-FFF2-40B4-BE49-F238E27FC236}">
                  <a16:creationId xmlns:a16="http://schemas.microsoft.com/office/drawing/2014/main" id="{58F67407-9C23-BF38-BFDA-BA9BD88DA162}"/>
                </a:ext>
              </a:extLst>
            </p:cNvPr>
            <p:cNvSpPr/>
            <p:nvPr/>
          </p:nvSpPr>
          <p:spPr>
            <a:xfrm>
              <a:off x="10368588" y="3725550"/>
              <a:ext cx="338011" cy="295318"/>
            </a:xfrm>
            <a:prstGeom prst="rightArrow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O"/>
            </a:p>
          </p:txBody>
        </p:sp>
      </p:grpSp>
      <p:sp>
        <p:nvSpPr>
          <p:cNvPr id="42" name="Rectángulo 41">
            <a:extLst>
              <a:ext uri="{FF2B5EF4-FFF2-40B4-BE49-F238E27FC236}">
                <a16:creationId xmlns:a16="http://schemas.microsoft.com/office/drawing/2014/main" id="{B80455E4-1492-67A6-0531-1200577D129B}"/>
              </a:ext>
            </a:extLst>
          </p:cNvPr>
          <p:cNvSpPr/>
          <p:nvPr/>
        </p:nvSpPr>
        <p:spPr>
          <a:xfrm>
            <a:off x="5512691" y="6111393"/>
            <a:ext cx="62454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/>
            <a:r>
              <a:rPr lang="es-ES" sz="1200" dirty="0">
                <a:latin typeface="+mj-lt"/>
              </a:rPr>
              <a:t>David, F. (2017). </a:t>
            </a:r>
            <a:r>
              <a:rPr lang="es-ES" sz="1200" i="1" dirty="0">
                <a:latin typeface="+mj-lt"/>
              </a:rPr>
              <a:t>Conceptos de Administración Estratégica </a:t>
            </a:r>
            <a:r>
              <a:rPr lang="es-ES" sz="1200" dirty="0">
                <a:latin typeface="+mj-lt"/>
              </a:rPr>
              <a:t>(16a ed.). Pearson </a:t>
            </a:r>
            <a:r>
              <a:rPr lang="es-ES" sz="1200" dirty="0" err="1">
                <a:latin typeface="+mj-lt"/>
              </a:rPr>
              <a:t>Education</a:t>
            </a:r>
            <a:r>
              <a:rPr lang="es-ES" sz="1200" dirty="0">
                <a:latin typeface="+mj-lt"/>
              </a:rPr>
              <a:t>.</a:t>
            </a:r>
            <a:endParaRPr lang="es-CO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2608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802" y="586793"/>
            <a:ext cx="3844636" cy="1325563"/>
          </a:xfrm>
        </p:spPr>
        <p:txBody>
          <a:bodyPr>
            <a:normAutofit fontScale="90000"/>
          </a:bodyPr>
          <a:lstStyle/>
          <a:p>
            <a:r>
              <a:rPr lang="es-ES" sz="4200" dirty="0"/>
              <a:t>Elementos de la Planeación Estratégica</a:t>
            </a:r>
            <a:endParaRPr lang="es-ES_tradnl" sz="4200" dirty="0"/>
          </a:p>
        </p:txBody>
      </p:sp>
      <p:graphicFrame>
        <p:nvGraphicFramePr>
          <p:cNvPr id="8" name="Marcador de contenido 5">
            <a:extLst>
              <a:ext uri="{FF2B5EF4-FFF2-40B4-BE49-F238E27FC236}">
                <a16:creationId xmlns:a16="http://schemas.microsoft.com/office/drawing/2014/main" id="{77802690-E2BE-F6C0-86AE-F2F9B6779DB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24597104"/>
              </p:ext>
            </p:extLst>
          </p:nvPr>
        </p:nvGraphicFramePr>
        <p:xfrm>
          <a:off x="2844497" y="170831"/>
          <a:ext cx="8543940" cy="5994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49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s-ES" sz="4200" dirty="0"/>
              <a:t>La misión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440874"/>
            <a:ext cx="5331743" cy="2909454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/>
              <a:t>La misión o propósito identifican la función o tarea básica de una empresa. </a:t>
            </a:r>
          </a:p>
          <a:p>
            <a:pPr algn="just"/>
            <a:r>
              <a:rPr lang="es-ES" dirty="0"/>
              <a:t>La declaración de la misión es una afirmación perdurable acerca del propósito que distingue a una empresa de otras similares.</a:t>
            </a:r>
          </a:p>
        </p:txBody>
      </p:sp>
      <p:pic>
        <p:nvPicPr>
          <p:cNvPr id="6" name="Picture 2" descr="Resultado de imagen para mission">
            <a:extLst>
              <a:ext uri="{FF2B5EF4-FFF2-40B4-BE49-F238E27FC236}">
                <a16:creationId xmlns:a16="http://schemas.microsoft.com/office/drawing/2014/main" id="{315BE4F5-8772-18A4-E9A0-70347AF6F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54" y="2021014"/>
            <a:ext cx="4223957" cy="2815971"/>
          </a:xfrm>
          <a:prstGeom prst="rect">
            <a:avLst/>
          </a:prstGeom>
          <a:ln>
            <a:solidFill>
              <a:srgbClr val="F8F8F8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384109"/>
      </p:ext>
    </p:extLst>
  </p:cSld>
  <p:clrMapOvr>
    <a:masterClrMapping/>
  </p:clrMapOvr>
</p:sld>
</file>

<file path=ppt/theme/theme1.xml><?xml version="1.0" encoding="utf-8"?>
<a:theme xmlns:a="http://schemas.openxmlformats.org/drawingml/2006/main" name="Principal Verde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131FF56C-BAF6-C942-A89A-7E300801CF1D}"/>
    </a:ext>
  </a:extLst>
</a:theme>
</file>

<file path=ppt/theme/theme2.xml><?xml version="1.0" encoding="utf-8"?>
<a:theme xmlns:a="http://schemas.openxmlformats.org/drawingml/2006/main" name="Principal Azul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21E463-9042-E049-8462-9D56BF9D53BA}"/>
    </a:ext>
  </a:extLst>
</a:theme>
</file>

<file path=ppt/theme/theme3.xml><?xml version="1.0" encoding="utf-8"?>
<a:theme xmlns:a="http://schemas.openxmlformats.org/drawingml/2006/main" name="Sección Anaranaj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7F3C2A67-4D81-434B-8437-434C5A7CA9A5}"/>
    </a:ext>
  </a:extLst>
</a:theme>
</file>

<file path=ppt/theme/theme4.xml><?xml version="1.0" encoding="utf-8"?>
<a:theme xmlns:a="http://schemas.openxmlformats.org/drawingml/2006/main" name="Sección Mor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27935772-539B-0F4E-AD6B-25A4EB94CA29}"/>
    </a:ext>
  </a:extLst>
</a:theme>
</file>

<file path=ppt/theme/theme5.xml><?xml version="1.0" encoding="utf-8"?>
<a:theme xmlns:a="http://schemas.openxmlformats.org/drawingml/2006/main" name="Sección Rojo Viv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B892B2-1885-4C4A-AE08-7D7466B7CFC7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Principal Verde</Template>
  <TotalTime>2117</TotalTime>
  <Words>1278</Words>
  <Application>Microsoft Office PowerPoint</Application>
  <PresentationFormat>Widescreen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Barlow</vt:lpstr>
      <vt:lpstr>Barlow Medium</vt:lpstr>
      <vt:lpstr>Barlow SemiBold</vt:lpstr>
      <vt:lpstr>Calibri</vt:lpstr>
      <vt:lpstr>Calibri Light</vt:lpstr>
      <vt:lpstr>Principal Verde</vt:lpstr>
      <vt:lpstr>Principal Azul</vt:lpstr>
      <vt:lpstr>Sección Anaranajada</vt:lpstr>
      <vt:lpstr>Sección Morada</vt:lpstr>
      <vt:lpstr>Sección Rojo Vivo</vt:lpstr>
      <vt:lpstr>Maestría en Administración de Proyectos</vt:lpstr>
      <vt:lpstr>Formulación de estrategias</vt:lpstr>
      <vt:lpstr>Los tres niveles de estrategia: Estrategia corporativa</vt:lpstr>
      <vt:lpstr>Los tres niveles de estrategia: Estrategia competitiva</vt:lpstr>
      <vt:lpstr>Los tres niveles de estrategia: Estrategia funcional</vt:lpstr>
      <vt:lpstr>La Planeación Estratégica</vt:lpstr>
      <vt:lpstr>Un modelo integral de Planeación Estratégica</vt:lpstr>
      <vt:lpstr>Elementos de la Planeación Estratégica</vt:lpstr>
      <vt:lpstr>La misión</vt:lpstr>
      <vt:lpstr>La misión</vt:lpstr>
      <vt:lpstr>Aprendamos a formular una misión</vt:lpstr>
      <vt:lpstr>Aprendamos a formular una misión</vt:lpstr>
      <vt:lpstr>La visión</vt:lpstr>
      <vt:lpstr>La visión</vt:lpstr>
      <vt:lpstr>La visión</vt:lpstr>
      <vt:lpstr>Aprendamos a formular una visión</vt:lpstr>
      <vt:lpstr>Los valores</vt:lpstr>
      <vt:lpstr>Maestría en Administración de Proyectos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de presentaciones</dc:title>
  <dc:creator>Alberto Redondo Salas</dc:creator>
  <cp:lastModifiedBy>Maria Ibarra</cp:lastModifiedBy>
  <cp:revision>98</cp:revision>
  <cp:lastPrinted>2018-06-20T11:59:15Z</cp:lastPrinted>
  <dcterms:created xsi:type="dcterms:W3CDTF">2018-06-20T21:30:45Z</dcterms:created>
  <dcterms:modified xsi:type="dcterms:W3CDTF">2022-10-21T16:35:54Z</dcterms:modified>
</cp:coreProperties>
</file>