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54503CF5-BC7A-452A-98A7-6F9B50291515}" type="datetimeFigureOut">
              <a:rPr lang="es-ES"/>
              <a:pPr>
                <a:defRPr/>
              </a:pPr>
              <a:t>14/03/2013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F86C078-AFC2-4BFE-9472-106DA5C2CB3B}"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B06B080-D036-422D-AF33-6CCFC12A6181}" type="datetimeFigureOut">
              <a:rPr lang="es-ES"/>
              <a:pPr>
                <a:defRPr/>
              </a:pPr>
              <a:t>14/03/2013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C6F3F63-F905-47AB-8F42-00D247E821DA}"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66204F0-E5C5-4A30-8D18-A61A474B5940}" type="datetimeFigureOut">
              <a:rPr lang="es-ES"/>
              <a:pPr>
                <a:defRPr/>
              </a:pPr>
              <a:t>14/03/2013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BB530D5-9E8A-431E-B52E-33E6F633633B}"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E6669BF-BF70-4521-9651-F0A0E918FD49}" type="datetimeFigureOut">
              <a:rPr lang="es-ES"/>
              <a:pPr>
                <a:defRPr/>
              </a:pPr>
              <a:t>14/03/2013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CF97B66-112B-4A31-8701-9FB1539A0F1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2D4F9CC-8CEC-46FF-938D-B60F06928AA8}" type="datetimeFigureOut">
              <a:rPr lang="es-ES"/>
              <a:pPr>
                <a:defRPr/>
              </a:pPr>
              <a:t>14/03/2013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C264EBA-C92E-4537-96D7-D22011426D57}"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D82F9A88-C809-49A7-BF49-6CFEC4E1A310}" type="datetimeFigureOut">
              <a:rPr lang="es-ES"/>
              <a:pPr>
                <a:defRPr/>
              </a:pPr>
              <a:t>14/03/2013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0183396-C2C0-49CA-AE1A-86FE8F07BEAC}"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D9322FB4-957C-4EE4-AE00-54ED4F2616A1}" type="datetimeFigureOut">
              <a:rPr lang="es-ES"/>
              <a:pPr>
                <a:defRPr/>
              </a:pPr>
              <a:t>14/03/2013</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1E9AC85A-6D9F-4010-BAC5-000E3B8938C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7DA27FD0-92AD-4067-AB1E-2974F209D0BE}" type="datetimeFigureOut">
              <a:rPr lang="es-ES"/>
              <a:pPr>
                <a:defRPr/>
              </a:pPr>
              <a:t>14/03/2013</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9062824-9C47-4175-BF83-C99B4F4A08B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55BB526-85A4-48CA-B211-FAE99C812EE4}" type="datetimeFigureOut">
              <a:rPr lang="es-ES"/>
              <a:pPr>
                <a:defRPr/>
              </a:pPr>
              <a:t>14/03/2013</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FCB1C48C-660A-4337-9485-320908A2E9F3}"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86B4D38-CFC2-4E64-904B-3C9F1C5D1E4C}" type="datetimeFigureOut">
              <a:rPr lang="es-ES"/>
              <a:pPr>
                <a:defRPr/>
              </a:pPr>
              <a:t>14/03/2013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AD7E0ED-5EC1-4510-9BD9-76EFA2CF8CBA}"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A79DEDA-B7CB-48DE-B436-3FC81E93D702}" type="datetimeFigureOut">
              <a:rPr lang="es-ES"/>
              <a:pPr>
                <a:defRPr/>
              </a:pPr>
              <a:t>14/03/2013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323CC9B-C024-455D-A5E4-20B76A0A84AD}"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019B776-DE46-479A-B9D3-50D0F8876509}" type="datetimeFigureOut">
              <a:rPr lang="es-ES"/>
              <a:pPr>
                <a:defRPr/>
              </a:pPr>
              <a:t>14/03/2013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8B36D42-B8F5-435F-B0B3-8E55C5E804FB}"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Título"/>
          <p:cNvSpPr>
            <a:spLocks noGrp="1"/>
          </p:cNvSpPr>
          <p:nvPr>
            <p:ph type="ctrTitle"/>
          </p:nvPr>
        </p:nvSpPr>
        <p:spPr/>
        <p:txBody>
          <a:bodyPr/>
          <a:lstStyle/>
          <a:p>
            <a:r>
              <a:rPr lang="es-ES" smtClean="0"/>
              <a:t>HACIA UNA SOCIOLOGÍA DE LA PENALIDAD y de la CÁRCEL</a:t>
            </a:r>
          </a:p>
        </p:txBody>
      </p:sp>
      <p:sp>
        <p:nvSpPr>
          <p:cNvPr id="3" name="2 Subtítulo"/>
          <p:cNvSpPr>
            <a:spLocks noGrp="1"/>
          </p:cNvSpPr>
          <p:nvPr>
            <p:ph type="subTitle" idx="1"/>
          </p:nvPr>
        </p:nvSpPr>
        <p:spPr/>
        <p:txBody>
          <a:bodyPr rtlCol="0">
            <a:normAutofit fontScale="70000" lnSpcReduction="20000"/>
          </a:bodyPr>
          <a:lstStyle/>
          <a:p>
            <a:pPr fontAlgn="auto">
              <a:spcAft>
                <a:spcPts val="0"/>
              </a:spcAft>
              <a:buFont typeface="Arial" pitchFamily="34" charset="0"/>
              <a:buNone/>
              <a:defRPr/>
            </a:pPr>
            <a:r>
              <a:rPr lang="es-ES" dirty="0" smtClean="0"/>
              <a:t>Iñaki Rivera </a:t>
            </a:r>
            <a:r>
              <a:rPr lang="es-ES" dirty="0" err="1" smtClean="0"/>
              <a:t>Beiras</a:t>
            </a:r>
            <a:endParaRPr lang="es-ES" dirty="0" smtClean="0"/>
          </a:p>
          <a:p>
            <a:pPr fontAlgn="auto">
              <a:spcAft>
                <a:spcPts val="0"/>
              </a:spcAft>
              <a:buFont typeface="Arial" pitchFamily="34" charset="0"/>
              <a:buNone/>
              <a:defRPr/>
            </a:pPr>
            <a:endParaRPr lang="es-ES" dirty="0"/>
          </a:p>
          <a:p>
            <a:pPr fontAlgn="auto">
              <a:spcAft>
                <a:spcPts val="0"/>
              </a:spcAft>
              <a:buFont typeface="Arial" pitchFamily="34" charset="0"/>
              <a:buNone/>
              <a:defRPr/>
            </a:pPr>
            <a:r>
              <a:rPr lang="es-ES" dirty="0" err="1" smtClean="0"/>
              <a:t>Observatori</a:t>
            </a:r>
            <a:r>
              <a:rPr lang="es-ES" dirty="0" smtClean="0"/>
              <a:t> del Sistema penal i </a:t>
            </a:r>
            <a:r>
              <a:rPr lang="es-ES" dirty="0" err="1" smtClean="0"/>
              <a:t>els</a:t>
            </a:r>
            <a:r>
              <a:rPr lang="es-ES" dirty="0" smtClean="0"/>
              <a:t> </a:t>
            </a:r>
            <a:r>
              <a:rPr lang="es-ES" dirty="0" err="1" smtClean="0"/>
              <a:t>Drets</a:t>
            </a:r>
            <a:r>
              <a:rPr lang="es-ES" dirty="0" smtClean="0"/>
              <a:t> </a:t>
            </a:r>
            <a:r>
              <a:rPr lang="es-ES" dirty="0" err="1" smtClean="0"/>
              <a:t>Humans</a:t>
            </a:r>
            <a:endParaRPr lang="es-ES" dirty="0" smtClean="0"/>
          </a:p>
          <a:p>
            <a:pPr fontAlgn="auto">
              <a:spcAft>
                <a:spcPts val="0"/>
              </a:spcAft>
              <a:buFont typeface="Arial" pitchFamily="34" charset="0"/>
              <a:buNone/>
              <a:defRPr/>
            </a:pPr>
            <a:r>
              <a:rPr lang="es-ES" dirty="0" err="1" smtClean="0"/>
              <a:t>Universitat</a:t>
            </a:r>
            <a:r>
              <a:rPr lang="es-ES" dirty="0" smtClean="0"/>
              <a:t> de Barcelona</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3) MODELO DE CÁRCEL ¿GARANTISTA?</a:t>
            </a:r>
            <a:endParaRPr lang="es-ES" dirty="0"/>
          </a:p>
        </p:txBody>
      </p:sp>
      <p:sp>
        <p:nvSpPr>
          <p:cNvPr id="3" name="2 Marcador de contenido"/>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s-ES" dirty="0"/>
              <a:t>Por cierto, con esa postura, el autor italiano argumenta que “en treinta y cinco años de reflexión sobre la cárcel no me he interesado nunca por los derechos del detenido (…). He evitado ese tópico carcelario con mucha prudencia y de manera consciente” (op.cit: 127) pues entiende finalmente que el “déficit teórico” del que adolece este paradigma puede provocar un efecto “paralizante” (</a:t>
            </a:r>
            <a:r>
              <a:rPr lang="es-ES" dirty="0" err="1"/>
              <a:t>op</a:t>
            </a:r>
            <a:r>
              <a:rPr lang="es-ES" dirty="0"/>
              <a:t>. </a:t>
            </a:r>
            <a:r>
              <a:rPr lang="es-ES" dirty="0" err="1"/>
              <a:t>cit</a:t>
            </a:r>
            <a:r>
              <a:rPr lang="es-ES" dirty="0"/>
              <a:t>: 134). En consecuencia, sólo admite que un modelo como el comentado podría a lo sumo tener una utilidad política toda vez que ha de saber que se plantea lo imposible (</a:t>
            </a:r>
            <a:r>
              <a:rPr lang="es-ES" dirty="0" err="1"/>
              <a:t>op</a:t>
            </a:r>
            <a:r>
              <a:rPr lang="es-ES" dirty="0"/>
              <a:t>. </a:t>
            </a:r>
            <a:r>
              <a:rPr lang="es-ES" dirty="0" err="1"/>
              <a:t>cit</a:t>
            </a:r>
            <a:r>
              <a:rPr lang="es-ES" dirty="0"/>
              <a:t>: 136). </a:t>
            </a:r>
            <a:endParaRPr lang="es-ES" dirty="0" smtClean="0"/>
          </a:p>
          <a:p>
            <a:pPr fontAlgn="auto">
              <a:spcAft>
                <a:spcPts val="0"/>
              </a:spcAft>
              <a:buFont typeface="Arial" pitchFamily="34" charset="0"/>
              <a:buChar char="•"/>
              <a:defRPr/>
            </a:pPr>
            <a:r>
              <a:rPr lang="es-ES" dirty="0" smtClean="0"/>
              <a:t>Finaliza </a:t>
            </a:r>
            <a:r>
              <a:rPr lang="es-ES" dirty="0"/>
              <a:t>su argumentación indicando que si bien admite que los procesos de multiplicación y especificación de los derechos humanos son los que están en la base del nacimiento de los derechos humanos, “a diferencia de lo que sucede en otros espacios, en el sistema de ejecución de penas, el contenido y el sentido del castigo legal se construyen como negación del derecho. Superar esta posición significa renunciar a punir. Podrá ciertamente avanzar, pero nunca más allá del umbral que nos permitirá afirmar que, finalmente, también los condenados tienen derechos” (</a:t>
            </a:r>
            <a:r>
              <a:rPr lang="es-ES" dirty="0" err="1"/>
              <a:t>op</a:t>
            </a:r>
            <a:r>
              <a:rPr lang="es-ES" dirty="0"/>
              <a:t>. </a:t>
            </a:r>
            <a:r>
              <a:rPr lang="es-ES" dirty="0" err="1"/>
              <a:t>cit</a:t>
            </a:r>
            <a:r>
              <a:rPr lang="es-ES" dirty="0"/>
              <a:t>: 136).</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3) MODELO DE CÁRCEL ¿GARANTISTA?</a:t>
            </a:r>
            <a:endParaRPr lang="es-ES" dirty="0"/>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Estas reflexiones constituyen una seria advertencia frente a un planteamiento ingenuo y tal vez inocentemente crédulo acerca de las posibilidades de la lucha jurídica en el terreno del </a:t>
            </a:r>
            <a:r>
              <a:rPr lang="es-ES" dirty="0" err="1"/>
              <a:t>garantismo</a:t>
            </a:r>
            <a:r>
              <a:rPr lang="es-ES" dirty="0"/>
              <a:t> penal, cuando el mismo se aplica a la consideración de la cárcel. </a:t>
            </a:r>
          </a:p>
          <a:p>
            <a:pPr fontAlgn="auto">
              <a:spcAft>
                <a:spcPts val="0"/>
              </a:spcAft>
              <a:buFont typeface="Arial" pitchFamily="34" charset="0"/>
              <a:buNone/>
              <a:defRPr/>
            </a:pPr>
            <a:endParaRPr lang="es-ES" dirty="0"/>
          </a:p>
          <a:p>
            <a:pPr fontAlgn="auto">
              <a:spcAft>
                <a:spcPts val="0"/>
              </a:spcAft>
              <a:buFont typeface="Arial" pitchFamily="34" charset="0"/>
              <a:buChar char="•"/>
              <a:defRPr/>
            </a:pPr>
            <a:r>
              <a:rPr lang="es-ES" dirty="0"/>
              <a:t>Creo que, para empezar, este paradigma sólo puede formularse como se ha hecho en el título de este epígrafe, esto es, entre signos de interrogación. En efecto, de lo contrario, se podría dar la falsa impresión de una fe, de una creencia (repito, ingenua), en el respeto por los derechos de los presos en el interior de una institución que nació como “zona de no-derecho” (v. </a:t>
            </a:r>
            <a:r>
              <a:rPr lang="es-ES" b="1" dirty="0"/>
              <a:t>Costa</a:t>
            </a:r>
            <a:r>
              <a:rPr lang="es-ES" dirty="0"/>
              <a:t> 1974) y que justamente, en su sustancia, esta pena traduce un aminoramiento o devaluación de los derechos fundamentales. </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3) MODELO DE CÁRCEL ¿GARANTISTA?</a:t>
            </a:r>
            <a:endParaRPr lang="es-ES" dirty="0"/>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ES" dirty="0"/>
              <a:t>Pero también creo que, como señaló </a:t>
            </a:r>
            <a:r>
              <a:rPr lang="es-ES" b="1" dirty="0" err="1"/>
              <a:t>Baratta</a:t>
            </a:r>
            <a:r>
              <a:rPr lang="es-ES" dirty="0"/>
              <a:t> (v. 1994) al indicar que la cárcel no puede cumplir funciones positivas, él mismo admitía que se debía buscar la re-integración (hacia el exterior) de los presos “a pesar” de la cárcel, lo cual sirvió de modelo teórico para el desarrollo que programas </a:t>
            </a:r>
            <a:r>
              <a:rPr lang="es-ES" dirty="0" err="1"/>
              <a:t>descarcelatorios</a:t>
            </a:r>
            <a:r>
              <a:rPr lang="es-ES" dirty="0"/>
              <a:t> que pretendieron una revaluación de los derechos de los reclusos (v. </a:t>
            </a:r>
            <a:r>
              <a:rPr lang="es-ES" b="1" dirty="0" err="1"/>
              <a:t>Baratta</a:t>
            </a:r>
            <a:r>
              <a:rPr lang="es-ES" b="1" dirty="0"/>
              <a:t> </a:t>
            </a:r>
            <a:r>
              <a:rPr lang="es-ES" dirty="0" err="1"/>
              <a:t>op</a:t>
            </a:r>
            <a:r>
              <a:rPr lang="es-ES" dirty="0"/>
              <a:t>. cit.</a:t>
            </a:r>
            <a:r>
              <a:rPr lang="es-ES" b="1" dirty="0"/>
              <a:t>, Rivera </a:t>
            </a:r>
            <a:r>
              <a:rPr lang="es-ES" b="1" dirty="0" err="1"/>
              <a:t>Beiras</a:t>
            </a:r>
            <a:r>
              <a:rPr lang="es-ES" b="1" dirty="0"/>
              <a:t> </a:t>
            </a:r>
            <a:r>
              <a:rPr lang="es-ES" dirty="0"/>
              <a:t>2008).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3) MODELO DE CÁRCEL ¿GARANTISTA?</a:t>
            </a:r>
            <a:endParaRPr lang="es-ES" dirty="0"/>
          </a:p>
        </p:txBody>
      </p:sp>
      <p:sp>
        <p:nvSpPr>
          <p:cNvPr id="3" name="2 Marcador de contenido"/>
          <p:cNvSpPr>
            <a:spLocks noGrp="1"/>
          </p:cNvSpPr>
          <p:nvPr>
            <p:ph idx="1"/>
          </p:nvPr>
        </p:nvSpPr>
        <p:spPr/>
        <p:txBody>
          <a:bodyPr rtlCol="0">
            <a:normAutofit fontScale="25000" lnSpcReduction="20000"/>
          </a:bodyPr>
          <a:lstStyle/>
          <a:p>
            <a:pPr fontAlgn="auto">
              <a:spcAft>
                <a:spcPts val="0"/>
              </a:spcAft>
              <a:buFont typeface="Arial" pitchFamily="34" charset="0"/>
              <a:buChar char="•"/>
              <a:defRPr/>
            </a:pPr>
            <a:r>
              <a:rPr lang="es-ES" sz="7200" dirty="0">
                <a:latin typeface="Arial" pitchFamily="34" charset="0"/>
                <a:cs typeface="Arial" pitchFamily="34" charset="0"/>
              </a:rPr>
              <a:t>Así se entendió, por un cierto activismo académico-político, comprometido con la situación de los presos,  que podía construirse una cierta “cultura de la resistencia” frente a la “cultura de la emergencia y excepcionalidad punitiva”. </a:t>
            </a:r>
            <a:endParaRPr lang="es-ES" sz="7200" dirty="0" smtClean="0">
              <a:latin typeface="Arial" pitchFamily="34" charset="0"/>
              <a:cs typeface="Arial" pitchFamily="34" charset="0"/>
            </a:endParaRPr>
          </a:p>
          <a:p>
            <a:pPr fontAlgn="auto">
              <a:spcAft>
                <a:spcPts val="0"/>
              </a:spcAft>
              <a:buFont typeface="Arial" pitchFamily="34" charset="0"/>
              <a:buChar char="•"/>
              <a:defRPr/>
            </a:pPr>
            <a:r>
              <a:rPr lang="es-ES" sz="7200" dirty="0" smtClean="0">
                <a:latin typeface="Arial" pitchFamily="34" charset="0"/>
                <a:cs typeface="Arial" pitchFamily="34" charset="0"/>
              </a:rPr>
              <a:t>Ello </a:t>
            </a:r>
            <a:r>
              <a:rPr lang="es-ES" sz="7200" dirty="0">
                <a:latin typeface="Arial" pitchFamily="34" charset="0"/>
                <a:cs typeface="Arial" pitchFamily="34" charset="0"/>
              </a:rPr>
              <a:t>podía dibujar un determinado escenario realista de política penal que sirva como “escenario de representación” de la irracionalidad sobre la que se asienta el universo carcelario. </a:t>
            </a:r>
            <a:r>
              <a:rPr lang="es-ES" sz="7200" dirty="0" smtClean="0">
                <a:latin typeface="Arial" pitchFamily="34" charset="0"/>
                <a:cs typeface="Arial" pitchFamily="34" charset="0"/>
              </a:rPr>
              <a:t>Ejemplos: </a:t>
            </a:r>
          </a:p>
          <a:p>
            <a:pPr fontAlgn="auto">
              <a:spcAft>
                <a:spcPts val="0"/>
              </a:spcAft>
              <a:buFont typeface="Arial" pitchFamily="34" charset="0"/>
              <a:buChar char="•"/>
              <a:defRPr/>
            </a:pPr>
            <a:r>
              <a:rPr lang="es-ES" sz="7200" dirty="0" smtClean="0">
                <a:latin typeface="Arial" pitchFamily="34" charset="0"/>
                <a:cs typeface="Arial" pitchFamily="34" charset="0"/>
              </a:rPr>
              <a:t>el </a:t>
            </a:r>
            <a:r>
              <a:rPr lang="es-ES" sz="7200" dirty="0">
                <a:latin typeface="Arial" pitchFamily="34" charset="0"/>
                <a:cs typeface="Arial" pitchFamily="34" charset="0"/>
              </a:rPr>
              <a:t>“</a:t>
            </a:r>
            <a:r>
              <a:rPr lang="es-ES" sz="7200" dirty="0" err="1">
                <a:latin typeface="Arial" pitchFamily="34" charset="0"/>
                <a:cs typeface="Arial" pitchFamily="34" charset="0"/>
              </a:rPr>
              <a:t>movimentismo</a:t>
            </a:r>
            <a:r>
              <a:rPr lang="es-ES" sz="7200" dirty="0">
                <a:latin typeface="Arial" pitchFamily="34" charset="0"/>
                <a:cs typeface="Arial" pitchFamily="34" charset="0"/>
              </a:rPr>
              <a:t>” anti-carcelario europeo de los últimos cincuenta años (con numerosos movimientos de presos, ex -reclusos, familiares, profesores comprometidos, abogados, jueces…), propuestas seguramente reformistas que abogaron por controles de la legalidad permanentes, por la creación de “filtros” y “vigilantes” judiciales, administrativos, parlamentarios, o de </a:t>
            </a:r>
            <a:r>
              <a:rPr lang="es-ES" sz="7200" dirty="0" err="1">
                <a:latin typeface="Arial" pitchFamily="34" charset="0"/>
                <a:cs typeface="Arial" pitchFamily="34" charset="0"/>
              </a:rPr>
              <a:t>ombudsmen</a:t>
            </a:r>
            <a:r>
              <a:rPr lang="es-ES" sz="7200" dirty="0">
                <a:latin typeface="Arial" pitchFamily="34" charset="0"/>
                <a:cs typeface="Arial" pitchFamily="34" charset="0"/>
              </a:rPr>
              <a:t> y de la misma sociedad civil, programas </a:t>
            </a:r>
            <a:r>
              <a:rPr lang="es-ES" sz="7200" dirty="0" err="1">
                <a:latin typeface="Arial" pitchFamily="34" charset="0"/>
                <a:cs typeface="Arial" pitchFamily="34" charset="0"/>
              </a:rPr>
              <a:t>descarcelatorios</a:t>
            </a:r>
            <a:r>
              <a:rPr lang="es-ES" sz="7200" dirty="0">
                <a:latin typeface="Arial" pitchFamily="34" charset="0"/>
                <a:cs typeface="Arial" pitchFamily="34" charset="0"/>
              </a:rPr>
              <a:t> y uso alternativo del derecho para intentar producir una jurisprudencia respetuosa de la dignidad de las personas privadas de libertad. </a:t>
            </a:r>
            <a:endParaRPr lang="es-ES" sz="7200" dirty="0" smtClean="0">
              <a:latin typeface="Arial" pitchFamily="34" charset="0"/>
              <a:cs typeface="Arial" pitchFamily="34" charset="0"/>
            </a:endParaRPr>
          </a:p>
          <a:p>
            <a:pPr fontAlgn="auto">
              <a:spcAft>
                <a:spcPts val="0"/>
              </a:spcAft>
              <a:buFont typeface="Arial" pitchFamily="34" charset="0"/>
              <a:buChar char="•"/>
              <a:defRPr/>
            </a:pPr>
            <a:r>
              <a:rPr lang="es-ES" sz="7200" dirty="0" smtClean="0">
                <a:latin typeface="Arial" pitchFamily="34" charset="0"/>
                <a:cs typeface="Arial" pitchFamily="34" charset="0"/>
              </a:rPr>
              <a:t>Se </a:t>
            </a:r>
            <a:r>
              <a:rPr lang="es-ES" sz="7200" dirty="0">
                <a:latin typeface="Arial" pitchFamily="34" charset="0"/>
                <a:cs typeface="Arial" pitchFamily="34" charset="0"/>
              </a:rPr>
              <a:t>ha tratado por esa vía de difundir en la sociedad lo que sucede en el interior de las cárceles y realizar una tarea que, utilizando las herramientas jurídicas, despliegue una estrategia político-cultural de respeto a los derechos y garantías. Ejemplo paradigmático de cuanto señalo es la tarea de la asociación </a:t>
            </a:r>
            <a:r>
              <a:rPr lang="es-ES" sz="7200" i="1" dirty="0" err="1">
                <a:latin typeface="Arial" pitchFamily="34" charset="0"/>
                <a:cs typeface="Arial" pitchFamily="34" charset="0"/>
              </a:rPr>
              <a:t>Antigone</a:t>
            </a:r>
            <a:r>
              <a:rPr lang="es-ES" sz="7200" dirty="0">
                <a:latin typeface="Arial" pitchFamily="34" charset="0"/>
                <a:cs typeface="Arial" pitchFamily="34" charset="0"/>
              </a:rPr>
              <a:t> en Italia. </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p:cNvSpPr>
          <p:nvPr>
            <p:ph type="title"/>
          </p:nvPr>
        </p:nvSpPr>
        <p:spPr/>
        <p:txBody>
          <a:bodyPr/>
          <a:lstStyle/>
          <a:p>
            <a:r>
              <a:rPr lang="es-ES" smtClean="0"/>
              <a:t>4) MODELO DE CÁRCEL “GUERRA”</a:t>
            </a:r>
          </a:p>
        </p:txBody>
      </p:sp>
      <p:sp>
        <p:nvSpPr>
          <p:cNvPr id="3" name="2 Marcador de contenido"/>
          <p:cNvSpPr>
            <a:spLocks noGrp="1"/>
          </p:cNvSpPr>
          <p:nvPr>
            <p:ph idx="1"/>
          </p:nvPr>
        </p:nvSpPr>
        <p:spPr/>
        <p:txBody>
          <a:bodyPr rtlCol="0">
            <a:normAutofit fontScale="55000" lnSpcReduction="20000"/>
          </a:bodyPr>
          <a:lstStyle/>
          <a:p>
            <a:pPr fontAlgn="auto">
              <a:spcAft>
                <a:spcPts val="0"/>
              </a:spcAft>
              <a:buFont typeface="Arial" pitchFamily="34" charset="0"/>
              <a:buChar char="•"/>
              <a:defRPr/>
            </a:pPr>
            <a:r>
              <a:rPr lang="es-ES" sz="3800" dirty="0"/>
              <a:t>Es también </a:t>
            </a:r>
            <a:r>
              <a:rPr lang="es-ES" sz="3800" b="1" dirty="0" err="1"/>
              <a:t>Pavarini</a:t>
            </a:r>
            <a:r>
              <a:rPr lang="es-ES" sz="3800" dirty="0"/>
              <a:t> (pero en otra obra, v. 2006) quien empleó ese término, “y no tanto o no tan solo porque las prácticas de internamiento difuso y masivo hagan que el sistema carcelario presente se parezca cada vez a un archipiélago </a:t>
            </a:r>
            <a:r>
              <a:rPr lang="es-ES" sz="3800" dirty="0" err="1"/>
              <a:t>concentracionario</a:t>
            </a:r>
            <a:r>
              <a:rPr lang="es-ES" sz="3800" dirty="0"/>
              <a:t>. En realidad la prisión siempre se ha parecido más a un </a:t>
            </a:r>
            <a:r>
              <a:rPr lang="es-ES" sz="3800" i="1" dirty="0"/>
              <a:t>lager</a:t>
            </a:r>
            <a:r>
              <a:rPr lang="es-ES" sz="3800" dirty="0"/>
              <a:t> que a una fábrica (…). Digo ‘guerra’, por lo tanto, por otra razón: por una especie de re-funcionalización de la pena privativa de libertad y del sistema de justicia penal a una retórica y a una </a:t>
            </a:r>
            <a:r>
              <a:rPr lang="es-ES" sz="3800" i="1" dirty="0"/>
              <a:t>praxis</a:t>
            </a:r>
            <a:r>
              <a:rPr lang="es-ES" sz="3800" dirty="0"/>
              <a:t> de declarada y por lo tanto explícita hostilidad frente a quien cada vez más es visto como el ‘otro’ (…). Es indudable que la ideología de la neutralización selectiva –y sobre todo preventiva- está obligada a recurrir a una lectura del criminal como el ‘otro’, como alguien absolutamente ‘diferente’ y frente a quien debe ser eliminado cualquier sentimiento de comprensión. El ‘otro’ puede ser, depende el caso, el terrorista, el pedófilo, el asesino en serie, el mafioso, pero aún más habitualmente el delincuente común” (op.cit: XXVI-XXVIII).</a:t>
            </a:r>
          </a:p>
          <a:p>
            <a:pPr fontAlgn="auto">
              <a:spcAft>
                <a:spcPts val="0"/>
              </a:spcAft>
              <a:buFont typeface="Arial" pitchFamily="34" charset="0"/>
              <a:buNone/>
              <a:defRPr/>
            </a:pP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Título"/>
          <p:cNvSpPr>
            <a:spLocks noGrp="1"/>
          </p:cNvSpPr>
          <p:nvPr>
            <p:ph type="title"/>
          </p:nvPr>
        </p:nvSpPr>
        <p:spPr/>
        <p:txBody>
          <a:bodyPr/>
          <a:lstStyle/>
          <a:p>
            <a:r>
              <a:rPr lang="es-ES" smtClean="0"/>
              <a:t>4) MODELO DE CÁRCEL “GUERRA”</a:t>
            </a:r>
          </a:p>
        </p:txBody>
      </p:sp>
      <p:sp>
        <p:nvSpPr>
          <p:cNvPr id="3" name="2 Marcador de contenido"/>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s-ES" dirty="0"/>
              <a:t>A ello agregaría que, por supuesto, este discurso penológico no sólo no es novedoso sino que hunde sus raíces en autores como </a:t>
            </a:r>
            <a:r>
              <a:rPr lang="es-ES" dirty="0" err="1"/>
              <a:t>Garofalo</a:t>
            </a:r>
            <a:r>
              <a:rPr lang="es-ES" dirty="0"/>
              <a:t> y quienes desde aquella </a:t>
            </a:r>
            <a:r>
              <a:rPr lang="es-ES" i="1" dirty="0" err="1"/>
              <a:t>Scuola</a:t>
            </a:r>
            <a:r>
              <a:rPr lang="es-ES" i="1" dirty="0"/>
              <a:t> positiva</a:t>
            </a:r>
            <a:r>
              <a:rPr lang="es-ES" dirty="0"/>
              <a:t> decimonónica, bautizaron semejante aspiración con el nombre preciso de “prevención especial negativa”. Incluso, creo que dicho discurso alcanzó una de sus cuotas más “elaboradas” cuando el programa de </a:t>
            </a:r>
            <a:r>
              <a:rPr lang="es-ES" dirty="0" err="1"/>
              <a:t>Marburgo</a:t>
            </a:r>
            <a:r>
              <a:rPr lang="es-ES" dirty="0"/>
              <a:t> </a:t>
            </a:r>
            <a:r>
              <a:rPr lang="es-ES" i="1" dirty="0" err="1"/>
              <a:t>lisztiano</a:t>
            </a:r>
            <a:r>
              <a:rPr lang="es-ES" dirty="0"/>
              <a:t> describió claramente la tipología criminal reservándose la aspiración de la “</a:t>
            </a:r>
            <a:r>
              <a:rPr lang="es-ES" dirty="0" err="1"/>
              <a:t>inocuización</a:t>
            </a:r>
            <a:r>
              <a:rPr lang="es-ES" dirty="0"/>
              <a:t>” del enemigo como receta que fundaría una disciplina conocida como </a:t>
            </a:r>
            <a:r>
              <a:rPr lang="es-ES" i="1" dirty="0" err="1"/>
              <a:t>Kriminalpolitik</a:t>
            </a:r>
            <a:r>
              <a:rPr lang="es-ES" i="1" dirty="0"/>
              <a:t> </a:t>
            </a:r>
            <a:r>
              <a:rPr lang="es-ES" dirty="0"/>
              <a:t>(v. </a:t>
            </a:r>
            <a:r>
              <a:rPr lang="es-ES" b="1" dirty="0"/>
              <a:t>Franz von Liszt</a:t>
            </a:r>
            <a:r>
              <a:rPr lang="es-ES" dirty="0"/>
              <a:t> 1995).</a:t>
            </a:r>
          </a:p>
          <a:p>
            <a:pPr fontAlgn="auto">
              <a:spcAft>
                <a:spcPts val="0"/>
              </a:spcAft>
              <a:buFont typeface="Arial" pitchFamily="34" charset="0"/>
              <a:buNone/>
              <a:defRPr/>
            </a:pP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Título"/>
          <p:cNvSpPr>
            <a:spLocks noGrp="1"/>
          </p:cNvSpPr>
          <p:nvPr>
            <p:ph type="title"/>
          </p:nvPr>
        </p:nvSpPr>
        <p:spPr/>
        <p:txBody>
          <a:bodyPr/>
          <a:lstStyle/>
          <a:p>
            <a:r>
              <a:rPr lang="es-ES" smtClean="0"/>
              <a:t>4) MODELO DE CÁRCEL “GUERRA”</a:t>
            </a:r>
          </a:p>
        </p:txBody>
      </p:sp>
      <p:sp>
        <p:nvSpPr>
          <p:cNvPr id="3" name="2 Marcador de contenido"/>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s-ES" dirty="0"/>
              <a:t>En el propio campo cultural alemán, dichos desarrollos tuvieron una cierta continuidad cuando </a:t>
            </a:r>
            <a:r>
              <a:rPr lang="ca-ES" b="1" dirty="0" err="1"/>
              <a:t>Carl</a:t>
            </a:r>
            <a:r>
              <a:rPr lang="ca-ES" b="1" dirty="0"/>
              <a:t> </a:t>
            </a:r>
            <a:r>
              <a:rPr lang="ca-ES" b="1" dirty="0" err="1"/>
              <a:t>Schmitt</a:t>
            </a:r>
            <a:r>
              <a:rPr lang="ca-ES" dirty="0"/>
              <a:t>, en 1927, en </a:t>
            </a:r>
            <a:r>
              <a:rPr lang="ca-ES" dirty="0" err="1"/>
              <a:t>su</a:t>
            </a:r>
            <a:r>
              <a:rPr lang="ca-ES" dirty="0"/>
              <a:t> obra </a:t>
            </a:r>
            <a:r>
              <a:rPr lang="ca-ES" i="1" dirty="0"/>
              <a:t>La </a:t>
            </a:r>
            <a:r>
              <a:rPr lang="ca-ES" i="1" dirty="0" err="1"/>
              <a:t>categoría</a:t>
            </a:r>
            <a:r>
              <a:rPr lang="ca-ES" i="1" dirty="0"/>
              <a:t> del </a:t>
            </a:r>
            <a:r>
              <a:rPr lang="ca-ES" i="1" dirty="0" err="1"/>
              <a:t>político</a:t>
            </a:r>
            <a:r>
              <a:rPr lang="ca-ES" dirty="0"/>
              <a:t>, </a:t>
            </a:r>
            <a:r>
              <a:rPr lang="ca-ES" dirty="0" err="1"/>
              <a:t>señaló</a:t>
            </a:r>
            <a:r>
              <a:rPr lang="ca-ES" dirty="0"/>
              <a:t> </a:t>
            </a:r>
            <a:r>
              <a:rPr lang="ca-ES" dirty="0" err="1"/>
              <a:t>claramente</a:t>
            </a:r>
            <a:r>
              <a:rPr lang="ca-ES" dirty="0"/>
              <a:t> que la esfera de la política </a:t>
            </a:r>
            <a:r>
              <a:rPr lang="ca-ES" dirty="0" err="1"/>
              <a:t>coincide</a:t>
            </a:r>
            <a:r>
              <a:rPr lang="ca-ES" dirty="0"/>
              <a:t> con la que es </a:t>
            </a:r>
            <a:r>
              <a:rPr lang="ca-ES" dirty="0" err="1"/>
              <a:t>propia</a:t>
            </a:r>
            <a:r>
              <a:rPr lang="ca-ES" dirty="0"/>
              <a:t> de la </a:t>
            </a:r>
            <a:r>
              <a:rPr lang="ca-ES" dirty="0" err="1"/>
              <a:t>relación</a:t>
            </a:r>
            <a:r>
              <a:rPr lang="ca-ES" dirty="0"/>
              <a:t> “</a:t>
            </a:r>
            <a:r>
              <a:rPr lang="ca-ES" dirty="0" err="1"/>
              <a:t>amigo-enemigo</a:t>
            </a:r>
            <a:r>
              <a:rPr lang="ca-ES" dirty="0" smtClean="0"/>
              <a:t>”. Con </a:t>
            </a:r>
            <a:r>
              <a:rPr lang="ca-ES" dirty="0"/>
              <a:t>base en esta </a:t>
            </a:r>
            <a:r>
              <a:rPr lang="ca-ES" dirty="0" err="1"/>
              <a:t>definición</a:t>
            </a:r>
            <a:r>
              <a:rPr lang="ca-ES" dirty="0"/>
              <a:t> el campo de origen y de </a:t>
            </a:r>
            <a:r>
              <a:rPr lang="ca-ES" dirty="0" err="1"/>
              <a:t>aplicación</a:t>
            </a:r>
            <a:r>
              <a:rPr lang="ca-ES" dirty="0"/>
              <a:t> de la política evidencia </a:t>
            </a:r>
            <a:r>
              <a:rPr lang="ca-ES" dirty="0" err="1"/>
              <a:t>ante</a:t>
            </a:r>
            <a:r>
              <a:rPr lang="ca-ES" dirty="0"/>
              <a:t> </a:t>
            </a:r>
            <a:r>
              <a:rPr lang="ca-ES" dirty="0" err="1"/>
              <a:t>todo</a:t>
            </a:r>
            <a:r>
              <a:rPr lang="ca-ES" dirty="0"/>
              <a:t> el </a:t>
            </a:r>
            <a:r>
              <a:rPr lang="ca-ES" dirty="0" err="1"/>
              <a:t>antagonismo</a:t>
            </a:r>
            <a:r>
              <a:rPr lang="ca-ES" dirty="0"/>
              <a:t>, y </a:t>
            </a:r>
            <a:r>
              <a:rPr lang="ca-ES" dirty="0" err="1"/>
              <a:t>su</a:t>
            </a:r>
            <a:r>
              <a:rPr lang="ca-ES" dirty="0"/>
              <a:t> </a:t>
            </a:r>
            <a:r>
              <a:rPr lang="ca-ES" dirty="0" err="1"/>
              <a:t>función</a:t>
            </a:r>
            <a:r>
              <a:rPr lang="ca-ES" dirty="0"/>
              <a:t> </a:t>
            </a:r>
            <a:r>
              <a:rPr lang="ca-ES" dirty="0" err="1"/>
              <a:t>consistirá</a:t>
            </a:r>
            <a:r>
              <a:rPr lang="ca-ES" dirty="0"/>
              <a:t> en las </a:t>
            </a:r>
            <a:r>
              <a:rPr lang="ca-ES" dirty="0" err="1"/>
              <a:t>actividades</a:t>
            </a:r>
            <a:r>
              <a:rPr lang="ca-ES" dirty="0"/>
              <a:t> para agregar y </a:t>
            </a:r>
            <a:r>
              <a:rPr lang="ca-ES" dirty="0" err="1"/>
              <a:t>defender</a:t>
            </a:r>
            <a:r>
              <a:rPr lang="ca-ES" dirty="0"/>
              <a:t> a los </a:t>
            </a:r>
            <a:r>
              <a:rPr lang="ca-ES" dirty="0" err="1"/>
              <a:t>amigos</a:t>
            </a:r>
            <a:r>
              <a:rPr lang="ca-ES" dirty="0"/>
              <a:t> y desagregar y </a:t>
            </a:r>
            <a:r>
              <a:rPr lang="ca-ES" dirty="0" err="1"/>
              <a:t>combatir</a:t>
            </a:r>
            <a:r>
              <a:rPr lang="ca-ES" dirty="0"/>
              <a:t> a los </a:t>
            </a:r>
            <a:r>
              <a:rPr lang="ca-ES" dirty="0" err="1"/>
              <a:t>enemigos</a:t>
            </a:r>
            <a:r>
              <a:rPr lang="ca-ES" dirty="0"/>
              <a:t>. En esta </a:t>
            </a:r>
            <a:r>
              <a:rPr lang="ca-ES" dirty="0" err="1"/>
              <a:t>visión</a:t>
            </a:r>
            <a:r>
              <a:rPr lang="ca-ES" dirty="0"/>
              <a:t>, la política </a:t>
            </a:r>
            <a:r>
              <a:rPr lang="ca-ES" dirty="0" err="1"/>
              <a:t>asume</a:t>
            </a:r>
            <a:r>
              <a:rPr lang="ca-ES" dirty="0"/>
              <a:t> el </a:t>
            </a:r>
            <a:r>
              <a:rPr lang="ca-ES" dirty="0" err="1"/>
              <a:t>rasgo</a:t>
            </a:r>
            <a:r>
              <a:rPr lang="ca-ES" dirty="0"/>
              <a:t> </a:t>
            </a:r>
            <a:r>
              <a:rPr lang="ca-ES" dirty="0" err="1"/>
              <a:t>característico</a:t>
            </a:r>
            <a:r>
              <a:rPr lang="ca-ES" dirty="0"/>
              <a:t> del </a:t>
            </a:r>
            <a:r>
              <a:rPr lang="ca-ES" dirty="0" err="1"/>
              <a:t>conflicto</a:t>
            </a:r>
            <a:r>
              <a:rPr lang="ca-ES" dirty="0"/>
              <a:t> </a:t>
            </a:r>
            <a:endParaRPr lang="ca-ES" dirty="0" smtClean="0"/>
          </a:p>
          <a:p>
            <a:pPr fontAlgn="auto">
              <a:spcAft>
                <a:spcPts val="0"/>
              </a:spcAft>
              <a:buFont typeface="Arial" pitchFamily="34" charset="0"/>
              <a:buChar char="•"/>
              <a:defRPr/>
            </a:pPr>
            <a:r>
              <a:rPr lang="ca-ES" dirty="0" smtClean="0"/>
              <a:t>El </a:t>
            </a:r>
            <a:r>
              <a:rPr lang="ca-ES" dirty="0" err="1"/>
              <a:t>grado</a:t>
            </a:r>
            <a:r>
              <a:rPr lang="ca-ES" dirty="0"/>
              <a:t> </a:t>
            </a:r>
            <a:r>
              <a:rPr lang="ca-ES" dirty="0" err="1"/>
              <a:t>más</a:t>
            </a:r>
            <a:r>
              <a:rPr lang="ca-ES" dirty="0"/>
              <a:t> alto de </a:t>
            </a:r>
            <a:r>
              <a:rPr lang="ca-ES" dirty="0" err="1"/>
              <a:t>conflicto</a:t>
            </a:r>
            <a:r>
              <a:rPr lang="ca-ES" dirty="0"/>
              <a:t> –</a:t>
            </a:r>
            <a:r>
              <a:rPr lang="ca-ES" dirty="0" err="1"/>
              <a:t>político</a:t>
            </a:r>
            <a:r>
              <a:rPr lang="ca-ES" dirty="0"/>
              <a:t>- se da, </a:t>
            </a:r>
            <a:r>
              <a:rPr lang="ca-ES" dirty="0" err="1"/>
              <a:t>entonces</a:t>
            </a:r>
            <a:r>
              <a:rPr lang="ca-ES" dirty="0"/>
              <a:t>, </a:t>
            </a:r>
            <a:r>
              <a:rPr lang="ca-ES" dirty="0" err="1"/>
              <a:t>cuando</a:t>
            </a:r>
            <a:r>
              <a:rPr lang="ca-ES" dirty="0"/>
              <a:t> el </a:t>
            </a:r>
            <a:r>
              <a:rPr lang="ca-ES" dirty="0" err="1"/>
              <a:t>recurso</a:t>
            </a:r>
            <a:r>
              <a:rPr lang="ca-ES" dirty="0"/>
              <a:t> a la </a:t>
            </a:r>
            <a:r>
              <a:rPr lang="ca-ES" dirty="0" err="1"/>
              <a:t>fuerza</a:t>
            </a:r>
            <a:r>
              <a:rPr lang="ca-ES" dirty="0"/>
              <a:t> </a:t>
            </a:r>
            <a:r>
              <a:rPr lang="ca-ES" dirty="0" err="1"/>
              <a:t>debe</a:t>
            </a:r>
            <a:r>
              <a:rPr lang="ca-ES" dirty="0"/>
              <a:t> ser </a:t>
            </a:r>
            <a:r>
              <a:rPr lang="ca-ES" dirty="0" err="1"/>
              <a:t>empleado</a:t>
            </a:r>
            <a:r>
              <a:rPr lang="ca-ES" dirty="0"/>
              <a:t>. En </a:t>
            </a:r>
            <a:r>
              <a:rPr lang="ca-ES" dirty="0" err="1"/>
              <a:t>esa</a:t>
            </a:r>
            <a:r>
              <a:rPr lang="ca-ES" dirty="0"/>
              <a:t> </a:t>
            </a:r>
            <a:r>
              <a:rPr lang="ca-ES" dirty="0" err="1"/>
              <a:t>dirección</a:t>
            </a:r>
            <a:r>
              <a:rPr lang="ca-ES" dirty="0"/>
              <a:t>, indica </a:t>
            </a:r>
            <a:r>
              <a:rPr lang="ca-ES" dirty="0" err="1"/>
              <a:t>Schmitt</a:t>
            </a:r>
            <a:r>
              <a:rPr lang="ca-ES" dirty="0"/>
              <a:t> que el punto </a:t>
            </a:r>
            <a:r>
              <a:rPr lang="ca-ES" dirty="0" err="1"/>
              <a:t>más</a:t>
            </a:r>
            <a:r>
              <a:rPr lang="ca-ES" dirty="0"/>
              <a:t> </a:t>
            </a:r>
            <a:r>
              <a:rPr lang="ca-ES" dirty="0" err="1"/>
              <a:t>agudo</a:t>
            </a:r>
            <a:r>
              <a:rPr lang="ca-ES" dirty="0"/>
              <a:t> del </a:t>
            </a:r>
            <a:r>
              <a:rPr lang="ca-ES" dirty="0" err="1"/>
              <a:t>conflicto</a:t>
            </a:r>
            <a:r>
              <a:rPr lang="ca-ES" dirty="0"/>
              <a:t> </a:t>
            </a:r>
            <a:r>
              <a:rPr lang="ca-ES" dirty="0" err="1"/>
              <a:t>político</a:t>
            </a:r>
            <a:r>
              <a:rPr lang="ca-ES" dirty="0"/>
              <a:t> </a:t>
            </a:r>
            <a:r>
              <a:rPr lang="ca-ES" dirty="0" err="1"/>
              <a:t>está</a:t>
            </a:r>
            <a:r>
              <a:rPr lang="ca-ES" dirty="0"/>
              <a:t> sin </a:t>
            </a:r>
            <a:r>
              <a:rPr lang="ca-ES" dirty="0" err="1"/>
              <a:t>duda</a:t>
            </a:r>
            <a:r>
              <a:rPr lang="ca-ES" dirty="0"/>
              <a:t> </a:t>
            </a:r>
            <a:r>
              <a:rPr lang="ca-ES" dirty="0" err="1"/>
              <a:t>representado</a:t>
            </a:r>
            <a:r>
              <a:rPr lang="ca-ES" dirty="0"/>
              <a:t> por la guerra, </a:t>
            </a:r>
            <a:r>
              <a:rPr lang="ca-ES" dirty="0" err="1"/>
              <a:t>tanto</a:t>
            </a:r>
            <a:r>
              <a:rPr lang="ca-ES" dirty="0"/>
              <a:t> la externa como la interna: el </a:t>
            </a:r>
            <a:r>
              <a:rPr lang="ca-ES" dirty="0" err="1"/>
              <a:t>combate</a:t>
            </a:r>
            <a:r>
              <a:rPr lang="ca-ES" dirty="0"/>
              <a:t> contra el </a:t>
            </a:r>
            <a:r>
              <a:rPr lang="ca-ES" i="1" dirty="0" err="1"/>
              <a:t>enemigo</a:t>
            </a:r>
            <a:r>
              <a:rPr lang="ca-ES" dirty="0"/>
              <a:t>. Como es </a:t>
            </a:r>
            <a:r>
              <a:rPr lang="ca-ES" dirty="0" err="1"/>
              <a:t>bien</a:t>
            </a:r>
            <a:r>
              <a:rPr lang="ca-ES" dirty="0"/>
              <a:t> </a:t>
            </a:r>
            <a:r>
              <a:rPr lang="ca-ES" dirty="0" err="1"/>
              <a:t>sabido</a:t>
            </a:r>
            <a:r>
              <a:rPr lang="ca-ES" dirty="0"/>
              <a:t>, de </a:t>
            </a:r>
            <a:r>
              <a:rPr lang="ca-ES" dirty="0" err="1"/>
              <a:t>toda</a:t>
            </a:r>
            <a:r>
              <a:rPr lang="ca-ES" dirty="0"/>
              <a:t> esta </a:t>
            </a:r>
            <a:r>
              <a:rPr lang="ca-ES" dirty="0" err="1"/>
              <a:t>tradición</a:t>
            </a:r>
            <a:r>
              <a:rPr lang="ca-ES" dirty="0"/>
              <a:t> </a:t>
            </a:r>
            <a:r>
              <a:rPr lang="ca-ES" dirty="0" err="1"/>
              <a:t>nacería</a:t>
            </a:r>
            <a:r>
              <a:rPr lang="ca-ES" dirty="0"/>
              <a:t> </a:t>
            </a:r>
            <a:r>
              <a:rPr lang="ca-ES" dirty="0" err="1"/>
              <a:t>más</a:t>
            </a:r>
            <a:r>
              <a:rPr lang="ca-ES" dirty="0"/>
              <a:t> </a:t>
            </a:r>
            <a:r>
              <a:rPr lang="ca-ES" dirty="0" err="1"/>
              <a:t>tarde</a:t>
            </a:r>
            <a:r>
              <a:rPr lang="ca-ES" dirty="0"/>
              <a:t> la </a:t>
            </a:r>
            <a:r>
              <a:rPr lang="ca-ES" dirty="0" err="1"/>
              <a:t>conocida</a:t>
            </a:r>
            <a:r>
              <a:rPr lang="ca-ES" dirty="0"/>
              <a:t> </a:t>
            </a:r>
            <a:r>
              <a:rPr lang="ca-ES" dirty="0" err="1"/>
              <a:t>tendencia</a:t>
            </a:r>
            <a:r>
              <a:rPr lang="ca-ES" dirty="0"/>
              <a:t> del </a:t>
            </a:r>
            <a:r>
              <a:rPr lang="ca-ES" dirty="0" err="1"/>
              <a:t>llamado</a:t>
            </a:r>
            <a:r>
              <a:rPr lang="ca-ES" dirty="0"/>
              <a:t> “</a:t>
            </a:r>
            <a:r>
              <a:rPr lang="ca-ES" dirty="0" err="1"/>
              <a:t>derecho</a:t>
            </a:r>
            <a:r>
              <a:rPr lang="ca-ES" dirty="0"/>
              <a:t> penal del </a:t>
            </a:r>
            <a:r>
              <a:rPr lang="ca-ES" dirty="0" err="1"/>
              <a:t>enemigo</a:t>
            </a:r>
            <a:r>
              <a:rPr lang="ca-ES" dirty="0"/>
              <a:t>” que </a:t>
            </a:r>
            <a:r>
              <a:rPr lang="es-ES" dirty="0"/>
              <a:t>tras los pasos de </a:t>
            </a:r>
            <a:r>
              <a:rPr lang="es-ES" b="1" dirty="0" err="1"/>
              <a:t>Jakobs</a:t>
            </a:r>
            <a:r>
              <a:rPr lang="es-ES" dirty="0"/>
              <a:t> primero, y de la guerra global contra el terrorismo después, hizo que la cárcel renaciera en su empleo neo-</a:t>
            </a:r>
            <a:r>
              <a:rPr lang="es-ES" dirty="0" err="1"/>
              <a:t>punitivista</a:t>
            </a:r>
            <a:r>
              <a:rPr lang="es-ES" dirty="0"/>
              <a:t> actual.</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p:cNvSpPr>
          <p:nvPr>
            <p:ph type="title"/>
          </p:nvPr>
        </p:nvSpPr>
        <p:spPr/>
        <p:txBody>
          <a:bodyPr/>
          <a:lstStyle/>
          <a:p>
            <a:r>
              <a:rPr lang="es-ES" smtClean="0"/>
              <a:t>4) MODELO DE CÁRCEL “GUERRA”</a:t>
            </a:r>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todo ello ha producido dos consecuencias muy precisas en la ejecución penal penitenciaria de las últimas dos/tres décadas. Por una parte, el significativo aumento cuantitativo en el alargamiento de condenas (¡pensar en las </a:t>
            </a:r>
            <a:r>
              <a:rPr lang="es-ES" i="1" dirty="0"/>
              <a:t>26 reformas</a:t>
            </a:r>
            <a:r>
              <a:rPr lang="es-ES" dirty="0"/>
              <a:t> del Código Penal español desde 1995 hasta hoy!). </a:t>
            </a:r>
            <a:endParaRPr lang="es-ES" dirty="0" smtClean="0"/>
          </a:p>
          <a:p>
            <a:pPr fontAlgn="auto">
              <a:spcAft>
                <a:spcPts val="0"/>
              </a:spcAft>
              <a:buFont typeface="Arial" pitchFamily="34" charset="0"/>
              <a:buChar char="•"/>
              <a:defRPr/>
            </a:pPr>
            <a:r>
              <a:rPr lang="es-ES" dirty="0" smtClean="0"/>
              <a:t>Y</a:t>
            </a:r>
            <a:r>
              <a:rPr lang="es-ES" dirty="0"/>
              <a:t>, por otra parte, también el aumento cualitativo que supone la mayor dificultad de los presos para acceder a los beneficios penitenciarios de todo tipo. Pero todo ello ata precisamente con el “sentido común”: así, la cárcel está cada vez más llena y cada vez sale menos gente. </a:t>
            </a:r>
            <a:endParaRPr lang="es-ES" dirty="0" smtClean="0"/>
          </a:p>
          <a:p>
            <a:pPr fontAlgn="auto">
              <a:spcAft>
                <a:spcPts val="0"/>
              </a:spcAft>
              <a:buFont typeface="Arial" pitchFamily="34" charset="0"/>
              <a:buChar char="•"/>
              <a:defRPr/>
            </a:pPr>
            <a:r>
              <a:rPr lang="es-ES" dirty="0" smtClean="0"/>
              <a:t>Ella </a:t>
            </a:r>
            <a:r>
              <a:rPr lang="es-ES" dirty="0"/>
              <a:t>vuelve a renacer entonces en la función que de verdad sabe cumplir y, pensando en España, se produce un espectacular crecimiento de </a:t>
            </a:r>
            <a:r>
              <a:rPr lang="es-ES" dirty="0" err="1"/>
              <a:t>prisionización</a:t>
            </a:r>
            <a:r>
              <a:rPr lang="es-ES" dirty="0"/>
              <a:t> que se representa en un porcentaje de unos 165 presos por cada 100.000 habitante, encabezando el </a:t>
            </a:r>
            <a:r>
              <a:rPr lang="es-ES" i="1" dirty="0"/>
              <a:t>ranking</a:t>
            </a:r>
            <a:r>
              <a:rPr lang="es-ES" dirty="0"/>
              <a:t> de encarcelamiento de toda la Unión Europea.</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p:cNvSpPr>
          <p:nvPr>
            <p:ph type="title"/>
          </p:nvPr>
        </p:nvSpPr>
        <p:spPr/>
        <p:txBody>
          <a:bodyPr/>
          <a:lstStyle/>
          <a:p>
            <a:r>
              <a:rPr lang="es-ES" smtClean="0"/>
              <a:t>5) EL MODELO DE LA “NO CÁRCEL”</a:t>
            </a:r>
          </a:p>
        </p:txBody>
      </p:sp>
      <p:sp>
        <p:nvSpPr>
          <p:cNvPr id="3" name="2 Marcador de contenido"/>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s-ES" dirty="0" smtClean="0"/>
              <a:t>MATTHIESEN volaba (en la década de los 60’) por el continente europeo y contemplaba las unidades carcelarias que un día iban a desaparecer: </a:t>
            </a:r>
            <a:r>
              <a:rPr lang="es-ES" b="1" dirty="0" smtClean="0"/>
              <a:t>el abolicionismo</a:t>
            </a:r>
            <a:r>
              <a:rPr lang="es-ES" dirty="0"/>
              <a:t> </a:t>
            </a:r>
            <a:r>
              <a:rPr lang="es-ES" dirty="0" smtClean="0"/>
              <a:t>fue mucho más que una utopía.</a:t>
            </a:r>
          </a:p>
          <a:p>
            <a:pPr fontAlgn="auto">
              <a:spcAft>
                <a:spcPts val="0"/>
              </a:spcAft>
              <a:buFont typeface="Arial" pitchFamily="34" charset="0"/>
              <a:buChar char="•"/>
              <a:defRPr/>
            </a:pPr>
            <a:r>
              <a:rPr lang="es-ES" dirty="0" smtClean="0"/>
              <a:t>Debe </a:t>
            </a:r>
            <a:r>
              <a:rPr lang="es-ES" dirty="0"/>
              <a:t>añadirse que fue cierto que alguna vez se pensó en el modelo de “cárcel y territorio” o “cárcel y sociedad” en el sentido de aspirar a la rehabilitación de los condenados sin necesidad de hacerles pasar por la cárcel, manteniéndoles el libertades controladas, vigiladas, asistidas, a prueba …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Título"/>
          <p:cNvSpPr>
            <a:spLocks noGrp="1"/>
          </p:cNvSpPr>
          <p:nvPr>
            <p:ph type="title"/>
          </p:nvPr>
        </p:nvSpPr>
        <p:spPr/>
        <p:txBody>
          <a:bodyPr/>
          <a:lstStyle/>
          <a:p>
            <a:r>
              <a:rPr lang="es-ES" smtClean="0"/>
              <a:t>5) MODELO DE LA “NO CÁRCEL”</a:t>
            </a:r>
          </a:p>
        </p:txBody>
      </p:sp>
      <p:sp>
        <p:nvSpPr>
          <p:cNvPr id="3" name="2 Marcador de contenido"/>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s-ES" dirty="0"/>
              <a:t>Ello abrió la puerta al llamado debate sobre las alternativas a la cárcel. Pero, más allá de su fracaso empírico incuestionable (como demuestran los altísimos índices de re-encarcelamiento a que se ha aludido ya), debe resaltarse el </a:t>
            </a:r>
            <a:r>
              <a:rPr lang="es-ES" b="1" dirty="0"/>
              <a:t>déficit teórico</a:t>
            </a:r>
            <a:r>
              <a:rPr lang="es-ES" dirty="0"/>
              <a:t> que alimentó semejante perspectiva. </a:t>
            </a:r>
            <a:endParaRPr lang="es-ES" dirty="0" smtClean="0"/>
          </a:p>
          <a:p>
            <a:pPr fontAlgn="auto">
              <a:spcAft>
                <a:spcPts val="0"/>
              </a:spcAft>
              <a:buFont typeface="Arial" pitchFamily="34" charset="0"/>
              <a:buChar char="•"/>
              <a:defRPr/>
            </a:pPr>
            <a:r>
              <a:rPr lang="es-ES" dirty="0" smtClean="0"/>
              <a:t>En </a:t>
            </a:r>
            <a:r>
              <a:rPr lang="es-ES" dirty="0"/>
              <a:t>efecto, la misma no se situó (casi) nunca en el momento de producción del derecho (evitando, por mandato legal, el ingreso en la cárcel de los transgresores). </a:t>
            </a:r>
            <a:endParaRPr lang="es-ES" dirty="0" smtClean="0"/>
          </a:p>
          <a:p>
            <a:pPr fontAlgn="auto">
              <a:spcAft>
                <a:spcPts val="0"/>
              </a:spcAft>
              <a:buFont typeface="Arial" pitchFamily="34" charset="0"/>
              <a:buChar char="•"/>
              <a:defRPr/>
            </a:pPr>
            <a:r>
              <a:rPr lang="es-ES" dirty="0" smtClean="0"/>
              <a:t>Aquella </a:t>
            </a:r>
            <a:r>
              <a:rPr lang="es-ES" dirty="0"/>
              <a:t>“</a:t>
            </a:r>
            <a:r>
              <a:rPr lang="es-ES" dirty="0" err="1"/>
              <a:t>alternatividad</a:t>
            </a:r>
            <a:r>
              <a:rPr lang="es-ES" dirty="0"/>
              <a:t>” solo operó, en el mejor de los casos, como una modalidad alternativa de cumplir una misma pena privativa de libertad, esto es, solo se presentó en el momento de la determinación judicial de la pena o, peor aún, en el de su ejecución. </a:t>
            </a:r>
            <a:endParaRPr lang="es-ES" dirty="0" smtClean="0"/>
          </a:p>
          <a:p>
            <a:pPr fontAlgn="auto">
              <a:spcAft>
                <a:spcPts val="0"/>
              </a:spcAft>
              <a:buFont typeface="Arial" pitchFamily="34" charset="0"/>
              <a:buChar char="•"/>
              <a:defRPr/>
            </a:pPr>
            <a:r>
              <a:rPr lang="es-ES" dirty="0" smtClean="0"/>
              <a:t>De </a:t>
            </a:r>
            <a:r>
              <a:rPr lang="es-ES" dirty="0"/>
              <a:t>ese modo, lo que en realidad se operó fue una suerte de flexibilidad de la pena en su fase ejecutiva (que siguió siendo privativa de libertad) y que permitía –bajo la retórica de un supuesto enjuiciamiento de los umbrales de resocialización- gobernar disciplinadamente el instituto carcelario bajo la lógica de unos premios y castigos que devaluaron, aún más, el estrecho universo de los derechos de los reclusos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b="1" dirty="0"/>
              <a:t>MODELOS ACTUALES DE ESCENARIOS PENAL-PENITENCIARIOS</a:t>
            </a:r>
            <a:endParaRPr lang="es-ES" dirty="0"/>
          </a:p>
        </p:txBody>
      </p:sp>
      <p:sp>
        <p:nvSpPr>
          <p:cNvPr id="14338" name="2 Marcador de contenido"/>
          <p:cNvSpPr>
            <a:spLocks noGrp="1"/>
          </p:cNvSpPr>
          <p:nvPr>
            <p:ph idx="1"/>
          </p:nvPr>
        </p:nvSpPr>
        <p:spPr/>
        <p:txBody>
          <a:bodyPr/>
          <a:lstStyle/>
          <a:p>
            <a:r>
              <a:rPr lang="es-ES" smtClean="0"/>
              <a:t>Si nos situamos idealmente en un plano analítico, podríamos “fragmentar” la penalidad y extraer de semejante operación algunos modelos de gestión y gobierno de la misma, con el fin de pensar, después, la mayor o menor vigencia de cada uno. </a:t>
            </a:r>
          </a:p>
          <a:p>
            <a:r>
              <a:rPr lang="es-ES" smtClean="0"/>
              <a:t>Podríamos así distinguir –breve y panorámicamente- los siguientes modelos.</a:t>
            </a:r>
          </a:p>
          <a:p>
            <a:endParaRPr lang="es-E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p:cNvSpPr>
            <a:spLocks noGrp="1"/>
          </p:cNvSpPr>
          <p:nvPr>
            <p:ph type="title"/>
          </p:nvPr>
        </p:nvSpPr>
        <p:spPr/>
        <p:txBody>
          <a:bodyPr/>
          <a:lstStyle/>
          <a:p>
            <a:r>
              <a:rPr lang="es-ES" smtClean="0"/>
              <a:t>5) MODELO DE LA “NO CÁRCEL”</a:t>
            </a:r>
          </a:p>
        </p:txBody>
      </p:sp>
      <p:sp>
        <p:nvSpPr>
          <p:cNvPr id="32770" name="2 Marcador de contenido"/>
          <p:cNvSpPr>
            <a:spLocks noGrp="1"/>
          </p:cNvSpPr>
          <p:nvPr>
            <p:ph idx="1"/>
          </p:nvPr>
        </p:nvSpPr>
        <p:spPr/>
        <p:txBody>
          <a:bodyPr/>
          <a:lstStyle/>
          <a:p>
            <a:r>
              <a:rPr lang="es-ES" smtClean="0"/>
              <a:t>El bello sueño de la ecuación “más alternativas=menos cárcel” terminó abruptamente y se demostró falaz. “Ha llegado el momento de recoger los remos de la barca” (</a:t>
            </a:r>
            <a:r>
              <a:rPr lang="es-ES" b="1" smtClean="0"/>
              <a:t>Pavarini</a:t>
            </a:r>
            <a:r>
              <a:rPr lang="es-ES" smtClean="0"/>
              <a:t> 2009: 142). No creo, no obstante, que pueda imputársele al abolicionismo todo el fracaso de sus pretensiones, y ello pese a sus errores, déficits o extravíos. Así son los sueños.</a:t>
            </a:r>
          </a:p>
          <a:p>
            <a:endParaRPr lang="es-E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p:cNvSpPr>
            <a:spLocks noGrp="1"/>
          </p:cNvSpPr>
          <p:nvPr>
            <p:ph type="title"/>
          </p:nvPr>
        </p:nvSpPr>
        <p:spPr/>
        <p:txBody>
          <a:bodyPr/>
          <a:lstStyle/>
          <a:p>
            <a:r>
              <a:rPr lang="es-ES" smtClean="0"/>
              <a:t>5) MODELO DE LA “NO CÁRCEL”</a:t>
            </a:r>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¿qué queda de los abolicionismos?</a:t>
            </a:r>
          </a:p>
          <a:p>
            <a:pPr fontAlgn="auto">
              <a:spcAft>
                <a:spcPts val="0"/>
              </a:spcAft>
              <a:buFont typeface="Arial" pitchFamily="34" charset="0"/>
              <a:buChar char="•"/>
              <a:defRPr/>
            </a:pPr>
            <a:r>
              <a:rPr lang="es-ES" dirty="0" smtClean="0"/>
              <a:t>queda </a:t>
            </a:r>
            <a:r>
              <a:rPr lang="es-ES" dirty="0"/>
              <a:t>el mayor cuestionamiento jamás realizado al derecho y al poder de castigar, a sus fundamentos, a sus funciones y a sus consecuencias. </a:t>
            </a:r>
            <a:endParaRPr lang="es-ES" dirty="0" smtClean="0"/>
          </a:p>
          <a:p>
            <a:pPr fontAlgn="auto">
              <a:spcAft>
                <a:spcPts val="0"/>
              </a:spcAft>
              <a:buFont typeface="Arial" pitchFamily="34" charset="0"/>
              <a:buChar char="•"/>
              <a:defRPr/>
            </a:pPr>
            <a:r>
              <a:rPr lang="es-ES" dirty="0" smtClean="0"/>
              <a:t>Ello </a:t>
            </a:r>
            <a:r>
              <a:rPr lang="es-ES" dirty="0"/>
              <a:t>ha supuesto y producido (más de) una generación de estudiosos que ha sedimentado en un </a:t>
            </a:r>
            <a:r>
              <a:rPr lang="es-ES" i="1" dirty="0"/>
              <a:t>corpus</a:t>
            </a:r>
            <a:r>
              <a:rPr lang="es-ES" dirty="0"/>
              <a:t> teórico y una </a:t>
            </a:r>
            <a:r>
              <a:rPr lang="es-ES" i="1" dirty="0"/>
              <a:t>praxis</a:t>
            </a:r>
            <a:r>
              <a:rPr lang="es-ES" dirty="0"/>
              <a:t> demostrada que enfrenta y resiste al poder punitivo (con sus errores, carencias y/o déficits). Pero se trazó un camino coherente y honesto; no es poco. Sobradamente sabemos que los tiempos no acompañan a las tendencias de reducción del poder punitivo. </a:t>
            </a:r>
            <a:endParaRPr lang="es-ES" dirty="0" smtClean="0"/>
          </a:p>
          <a:p>
            <a:pPr fontAlgn="auto">
              <a:spcAft>
                <a:spcPts val="0"/>
              </a:spcAft>
              <a:buFont typeface="Arial" pitchFamily="34" charset="0"/>
              <a:buChar char="•"/>
              <a:defRPr/>
            </a:pPr>
            <a:r>
              <a:rPr lang="es-ES" dirty="0" smtClean="0"/>
              <a:t>Seguramente </a:t>
            </a:r>
            <a:r>
              <a:rPr lang="es-ES" dirty="0"/>
              <a:t>habrá que estar preparados para resistir un </a:t>
            </a:r>
            <a:r>
              <a:rPr lang="es-ES" i="1" dirty="0"/>
              <a:t>pan-</a:t>
            </a:r>
            <a:r>
              <a:rPr lang="es-ES" i="1" dirty="0" err="1"/>
              <a:t>penalismo</a:t>
            </a:r>
            <a:r>
              <a:rPr lang="es-ES" dirty="0"/>
              <a:t> que de la mano del mercado, la guerra y la globalización económica aún hará más estragos de los ya producidos. En ese sentido, debemos “organizar el pesimismo” pues todavía hay “posiciones que defender” </a:t>
            </a:r>
            <a:r>
              <a:rPr lang="es-ES" dirty="0" smtClean="0"/>
              <a:t>(</a:t>
            </a:r>
            <a:r>
              <a:rPr lang="es-ES" b="1" dirty="0" smtClean="0"/>
              <a:t>Walter </a:t>
            </a:r>
            <a:r>
              <a:rPr lang="es-ES" b="1" dirty="0" err="1" smtClean="0"/>
              <a:t>Benjamin</a:t>
            </a:r>
            <a:r>
              <a:rPr lang="es-ES" dirty="0" smtClean="0"/>
              <a:t>). </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ADVERTENCIA: no hay modelos ideales</a:t>
            </a:r>
            <a:endParaRPr lang="es-ES" dirty="0"/>
          </a:p>
        </p:txBody>
      </p:sp>
      <p:sp>
        <p:nvSpPr>
          <p:cNvPr id="3" name="2 Marcador de contenido"/>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s-ES" dirty="0" smtClean="0"/>
              <a:t>Antes </a:t>
            </a:r>
            <a:r>
              <a:rPr lang="es-ES" dirty="0"/>
              <a:t>de finalizar el recorrido por estos modelos ideales de la penalidad segregativa debe </a:t>
            </a:r>
            <a:r>
              <a:rPr lang="es-ES" dirty="0" smtClean="0"/>
              <a:t>advertirse que </a:t>
            </a:r>
            <a:r>
              <a:rPr lang="es-ES" dirty="0"/>
              <a:t>ninguno de ellos se ha desarrollado ni íntegramente ni de modo lineal a como ha sido expuesto. </a:t>
            </a:r>
            <a:endParaRPr lang="es-ES" dirty="0" smtClean="0"/>
          </a:p>
          <a:p>
            <a:pPr fontAlgn="auto">
              <a:spcAft>
                <a:spcPts val="0"/>
              </a:spcAft>
              <a:buFont typeface="Arial" pitchFamily="34" charset="0"/>
              <a:buChar char="•"/>
              <a:defRPr/>
            </a:pPr>
            <a:r>
              <a:rPr lang="es-ES" dirty="0" smtClean="0"/>
              <a:t>Justamente</a:t>
            </a:r>
            <a:r>
              <a:rPr lang="es-ES" dirty="0"/>
              <a:t>, la presentada “exposición” que aquí se ha hecho, solo pretende ser didáctica para describir unos paradigmas que, en realidad, son idealmente “tendenciales”. </a:t>
            </a:r>
            <a:endParaRPr lang="es-ES" dirty="0" smtClean="0"/>
          </a:p>
          <a:p>
            <a:pPr fontAlgn="auto">
              <a:spcAft>
                <a:spcPts val="0"/>
              </a:spcAft>
              <a:buFont typeface="Arial" pitchFamily="34" charset="0"/>
              <a:buChar char="•"/>
              <a:defRPr/>
            </a:pPr>
            <a:r>
              <a:rPr lang="es-ES" dirty="0" smtClean="0"/>
              <a:t>Pueden</a:t>
            </a:r>
            <a:r>
              <a:rPr lang="es-ES" dirty="0"/>
              <a:t>, las políticas penales, combinar varios de sus elementos y sólo escenifican las consecuencias finales de las mismas. Pero podemos afirmar que sí traducen apuestas políticas distintas.</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1) EL MODELO DE CÁRCEL TERAPÉUTICA</a:t>
            </a:r>
            <a:endParaRPr lang="es-ES" dirty="0"/>
          </a:p>
        </p:txBody>
      </p:sp>
      <p:sp>
        <p:nvSpPr>
          <p:cNvPr id="3"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ES" dirty="0"/>
              <a:t>P</a:t>
            </a:r>
            <a:r>
              <a:rPr lang="es-ES" dirty="0" smtClean="0"/>
              <a:t>aradigma </a:t>
            </a:r>
            <a:r>
              <a:rPr lang="es-ES" dirty="0"/>
              <a:t>carcelario hunde sus raíces en la ideología positivista y correccionalista tanto europea (</a:t>
            </a:r>
            <a:r>
              <a:rPr lang="es-ES" i="1" dirty="0" err="1"/>
              <a:t>Scuola</a:t>
            </a:r>
            <a:r>
              <a:rPr lang="es-ES" i="1" dirty="0"/>
              <a:t> positiva</a:t>
            </a:r>
            <a:r>
              <a:rPr lang="es-ES" dirty="0"/>
              <a:t>) como norteamericana (</a:t>
            </a:r>
            <a:r>
              <a:rPr lang="es-ES" i="1" dirty="0"/>
              <a:t>New </a:t>
            </a:r>
            <a:r>
              <a:rPr lang="es-ES" i="1" dirty="0" err="1"/>
              <a:t>penology</a:t>
            </a:r>
            <a:r>
              <a:rPr lang="es-ES" dirty="0"/>
              <a:t> emanada del famoso Congreso de </a:t>
            </a:r>
            <a:r>
              <a:rPr lang="es-ES" dirty="0" err="1"/>
              <a:t>Cincinatti</a:t>
            </a:r>
            <a:r>
              <a:rPr lang="es-ES" dirty="0"/>
              <a:t> de donde emergió el </a:t>
            </a:r>
            <a:r>
              <a:rPr lang="es-ES" i="1" dirty="0"/>
              <a:t>Elmira </a:t>
            </a:r>
            <a:r>
              <a:rPr lang="es-ES" i="1" dirty="0" err="1"/>
              <a:t>System</a:t>
            </a:r>
            <a:r>
              <a:rPr lang="es-ES" dirty="0" smtClean="0"/>
              <a:t>).</a:t>
            </a:r>
          </a:p>
          <a:p>
            <a:pPr fontAlgn="auto">
              <a:spcAft>
                <a:spcPts val="0"/>
              </a:spcAft>
              <a:buFont typeface="Arial" pitchFamily="34" charset="0"/>
              <a:buChar char="•"/>
              <a:defRPr/>
            </a:pPr>
            <a:r>
              <a:rPr lang="es-ES" dirty="0"/>
              <a:t>sus antecedentes se hallan en la idea religiosa de la “pena medicinal”, en la pretensión </a:t>
            </a:r>
            <a:r>
              <a:rPr lang="es-ES" i="1" dirty="0" err="1"/>
              <a:t>punitur</a:t>
            </a:r>
            <a:r>
              <a:rPr lang="es-ES" i="1" dirty="0"/>
              <a:t> </a:t>
            </a:r>
            <a:r>
              <a:rPr lang="es-ES" i="1" dirty="0" err="1"/>
              <a:t>n</a:t>
            </a:r>
            <a:r>
              <a:rPr lang="es-ES" dirty="0" err="1"/>
              <a:t>e</a:t>
            </a:r>
            <a:r>
              <a:rPr lang="es-ES" dirty="0"/>
              <a:t> </a:t>
            </a:r>
            <a:r>
              <a:rPr lang="es-ES" i="1" dirty="0" err="1"/>
              <a:t>peccetur</a:t>
            </a:r>
            <a:r>
              <a:rPr lang="es-ES" dirty="0"/>
              <a:t> y en los ideales píos de cuáqueros, católicos y demás seguidores de la idea penitencial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p:cNvSpPr>
          <p:nvPr>
            <p:ph type="title"/>
          </p:nvPr>
        </p:nvSpPr>
        <p:spPr/>
        <p:txBody>
          <a:bodyPr/>
          <a:lstStyle/>
          <a:p>
            <a:r>
              <a:rPr lang="es-ES" smtClean="0"/>
              <a:t>1) CÁRCEL TERAPÉUTICA</a:t>
            </a:r>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Es cierto que, luego, con el desarrollo de las ciencias penales y de una primera concepción de la criminología, la ideología del tratamiento, la corrección de los desviados, la progresividad del régimen y la retórica de la rehabilitación a través de la pena privativa de libertad, constituyeron sus pilares más </a:t>
            </a:r>
            <a:r>
              <a:rPr lang="es-ES" dirty="0" smtClean="0"/>
              <a:t>importantes</a:t>
            </a:r>
          </a:p>
          <a:p>
            <a:pPr fontAlgn="auto">
              <a:spcAft>
                <a:spcPts val="0"/>
              </a:spcAft>
              <a:buFont typeface="Arial" pitchFamily="34" charset="0"/>
              <a:buChar char="•"/>
              <a:defRPr/>
            </a:pPr>
            <a:r>
              <a:rPr lang="es-ES" dirty="0"/>
              <a:t>Asimismo, cuando el </a:t>
            </a:r>
            <a:r>
              <a:rPr lang="es-ES" dirty="0" err="1"/>
              <a:t>penalismo</a:t>
            </a:r>
            <a:r>
              <a:rPr lang="es-ES" dirty="0"/>
              <a:t> le bautizó con el nombre de “prevención especial positiva”, entonces se presentó ideológicamente como una (nueva) justificación de aquella pena, la cual ahora tendría la cara amable de servir a la curación, corrección y rehabilitación de los enfermos, desviados, </a:t>
            </a:r>
            <a:r>
              <a:rPr lang="es-ES" dirty="0" err="1"/>
              <a:t>etc</a:t>
            </a:r>
            <a:r>
              <a:rPr lang="es-ES" dirty="0"/>
              <a:t>… (</a:t>
            </a:r>
            <a:r>
              <a:rPr lang="es-ES" b="1" dirty="0"/>
              <a:t>Foucault </a:t>
            </a:r>
            <a:r>
              <a:rPr lang="es-ES" dirty="0"/>
              <a:t>1986). Una retórica –nunca científicamente demostrada, claro está- pero que cumplió centenariamente la función de presentarse en el discurso jurídico (incluso el de nivel constitucional) como doctrina de justificación de la reclusión </a:t>
            </a:r>
            <a:r>
              <a:rPr lang="es-ES" dirty="0" smtClean="0"/>
              <a:t>punitiva</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p:cNvSpPr>
          <p:nvPr>
            <p:ph type="title"/>
          </p:nvPr>
        </p:nvSpPr>
        <p:spPr/>
        <p:txBody>
          <a:bodyPr/>
          <a:lstStyle/>
          <a:p>
            <a:r>
              <a:rPr lang="es-ES" smtClean="0"/>
              <a:t>1) CÁRCEL TERAPÉUTICA</a:t>
            </a:r>
          </a:p>
        </p:txBody>
      </p:sp>
      <p:sp>
        <p:nvSpPr>
          <p:cNvPr id="3" name="2 Marcador de contenido"/>
          <p:cNvSpPr>
            <a:spLocks noGrp="1"/>
          </p:cNvSpPr>
          <p:nvPr>
            <p:ph idx="1"/>
          </p:nvPr>
        </p:nvSpPr>
        <p:spPr/>
        <p:txBody>
          <a:bodyPr rtlCol="0">
            <a:normAutofit fontScale="55000" lnSpcReduction="20000"/>
          </a:bodyPr>
          <a:lstStyle/>
          <a:p>
            <a:pPr fontAlgn="auto">
              <a:spcAft>
                <a:spcPts val="0"/>
              </a:spcAft>
              <a:buFont typeface="Arial" pitchFamily="34" charset="0"/>
              <a:buChar char="•"/>
              <a:defRPr/>
            </a:pPr>
            <a:r>
              <a:rPr lang="es-ES" dirty="0"/>
              <a:t>No obstante esa pretensión, un gran catálogo de objeciones siempre pusieron de manifiesto la falacia central sobre la que se asentó: enseñar a vivir en libertad privando de la misma a sus destinatarios. Muchos acontecimientos ya explicados en otros </a:t>
            </a:r>
            <a:r>
              <a:rPr lang="es-ES" dirty="0" smtClean="0"/>
              <a:t>textos </a:t>
            </a:r>
            <a:r>
              <a:rPr lang="es-ES" dirty="0"/>
              <a:t>abonaron la tesis de su abandono norteamericano en la primera mitad de los años de 1970 (¡justo cuando en Italia, Alemania, España… esa finalidad era adoptada por sus primeras leyes penitenciarias de 1975, 1976, 1979!). </a:t>
            </a:r>
            <a:endParaRPr lang="es-ES" dirty="0" smtClean="0"/>
          </a:p>
          <a:p>
            <a:pPr fontAlgn="auto">
              <a:spcAft>
                <a:spcPts val="0"/>
              </a:spcAft>
              <a:buFont typeface="Arial" pitchFamily="34" charset="0"/>
              <a:buChar char="•"/>
              <a:defRPr/>
            </a:pPr>
            <a:r>
              <a:rPr lang="es-ES" dirty="0" smtClean="0"/>
              <a:t>Creo </a:t>
            </a:r>
            <a:r>
              <a:rPr lang="es-ES" dirty="0"/>
              <a:t>que poco se ha reparado en ese movimiento -en sentido inverso- al que acabo de aludir. En aquel ámbito norteamericano, la crisis fiscal del Estado fue promoviendo la derogación de la </a:t>
            </a:r>
            <a:r>
              <a:rPr lang="es-ES" i="1" dirty="0"/>
              <a:t>Ley de sentencia indeterminada</a:t>
            </a:r>
            <a:r>
              <a:rPr lang="es-ES" dirty="0"/>
              <a:t> (de tradición centenaria), el Informe del </a:t>
            </a:r>
            <a:r>
              <a:rPr lang="es-ES" i="1" dirty="0" err="1"/>
              <a:t>Nothing</a:t>
            </a:r>
            <a:r>
              <a:rPr lang="es-ES" i="1" dirty="0"/>
              <a:t> Works</a:t>
            </a:r>
            <a:r>
              <a:rPr lang="es-ES" dirty="0"/>
              <a:t>, las propuestas del </a:t>
            </a:r>
            <a:r>
              <a:rPr lang="es-ES" i="1" dirty="0" err="1"/>
              <a:t>Justice</a:t>
            </a:r>
            <a:r>
              <a:rPr lang="es-ES" i="1" dirty="0"/>
              <a:t> </a:t>
            </a:r>
            <a:r>
              <a:rPr lang="es-ES" i="1" dirty="0" err="1"/>
              <a:t>Model</a:t>
            </a:r>
            <a:r>
              <a:rPr lang="es-ES" dirty="0"/>
              <a:t> o el inicio de las </a:t>
            </a:r>
            <a:r>
              <a:rPr lang="es-ES" i="1" dirty="0" err="1"/>
              <a:t>Mandatory</a:t>
            </a:r>
            <a:r>
              <a:rPr lang="es-ES" i="1" dirty="0"/>
              <a:t> </a:t>
            </a:r>
            <a:r>
              <a:rPr lang="es-ES" i="1" dirty="0" err="1"/>
              <a:t>penalties</a:t>
            </a:r>
            <a:r>
              <a:rPr lang="es-ES" dirty="0"/>
              <a:t>, entre otros acontecimientos, que firmaron el acta de defunción de la pretensión rehabilitadora de la pena. </a:t>
            </a:r>
          </a:p>
          <a:p>
            <a:pPr fontAlgn="auto">
              <a:spcAft>
                <a:spcPts val="0"/>
              </a:spcAft>
              <a:buFont typeface="Arial" pitchFamily="34" charset="0"/>
              <a:buChar char="•"/>
              <a:defRPr/>
            </a:pPr>
            <a:r>
              <a:rPr lang="es-ES" dirty="0"/>
              <a:t>Pese al discurso político que hoy pretende sustentarla (por cada vez menos adeptos, por cierto) cabe pensar con realismo ¿qué sentido y qué posibilidades posee una apuesta semejante en contextos y tiempos de crisis económica profunda?</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2)EL MODELO DE CÁRCEL EFICIENTE</a:t>
            </a:r>
            <a:endParaRPr lang="es-ES" dirty="0"/>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Como siempre sucede con la cárcel, cuando y cuanto más entra en crisis alguna de sus funciones, entonces otras vienen en su reemplazo y, si incluso la cárcel no obtiene legitimación externa, entonces una simple operación –</a:t>
            </a:r>
            <a:r>
              <a:rPr lang="es-ES" dirty="0" err="1"/>
              <a:t>intrasistémica</a:t>
            </a:r>
            <a:r>
              <a:rPr lang="es-ES" dirty="0"/>
              <a:t>- acude en su apoyo. </a:t>
            </a:r>
            <a:endParaRPr lang="es-ES" dirty="0" smtClean="0"/>
          </a:p>
          <a:p>
            <a:pPr fontAlgn="auto">
              <a:spcAft>
                <a:spcPts val="0"/>
              </a:spcAft>
              <a:buFont typeface="Arial" pitchFamily="34" charset="0"/>
              <a:buChar char="•"/>
              <a:defRPr/>
            </a:pPr>
            <a:r>
              <a:rPr lang="es-ES" dirty="0"/>
              <a:t>C</a:t>
            </a:r>
            <a:r>
              <a:rPr lang="es-ES" dirty="0" smtClean="0"/>
              <a:t>omo </a:t>
            </a:r>
            <a:r>
              <a:rPr lang="es-ES" dirty="0"/>
              <a:t>la población encarcelada no cesa de aumentar de modo espectacular en no pocos sitios, entonces hay que buscar modelos explicativos aún cuando los mismos ya no se preocupen por la justificación de semejante forma de intervención. </a:t>
            </a:r>
            <a:endParaRPr lang="es-ES" dirty="0" smtClean="0"/>
          </a:p>
          <a:p>
            <a:pPr fontAlgn="auto">
              <a:spcAft>
                <a:spcPts val="0"/>
              </a:spcAft>
              <a:buFont typeface="Arial" pitchFamily="34" charset="0"/>
              <a:buChar char="•"/>
              <a:defRPr/>
            </a:pPr>
            <a:r>
              <a:rPr lang="es-ES" dirty="0" smtClean="0"/>
              <a:t>Es </a:t>
            </a:r>
            <a:r>
              <a:rPr lang="es-ES" dirty="0"/>
              <a:t>el caso del llamado </a:t>
            </a:r>
            <a:r>
              <a:rPr lang="es-ES" i="1" dirty="0" err="1"/>
              <a:t>managerealismo</a:t>
            </a:r>
            <a:r>
              <a:rPr lang="es-ES" dirty="0"/>
              <a:t> </a:t>
            </a:r>
            <a:r>
              <a:rPr lang="es-ES" dirty="0" smtClean="0"/>
              <a:t>o, </a:t>
            </a:r>
            <a:r>
              <a:rPr lang="es-ES" dirty="0"/>
              <a:t>mejor, gestión eficiente del sistema penitenciario y sus establecimientos. </a:t>
            </a:r>
            <a:endParaRPr lang="es-ES" dirty="0" smtClean="0"/>
          </a:p>
          <a:p>
            <a:pPr fontAlgn="auto">
              <a:spcAft>
                <a:spcPts val="0"/>
              </a:spcAft>
              <a:buFont typeface="Arial" pitchFamily="34" charset="0"/>
              <a:buChar char="•"/>
              <a:defRPr/>
            </a:pPr>
            <a:r>
              <a:rPr lang="es-ES" dirty="0" smtClean="0"/>
              <a:t>Se </a:t>
            </a:r>
            <a:r>
              <a:rPr lang="es-ES" dirty="0"/>
              <a:t>trata, en efecto, de un modelo que solo busca el “buen” funcionamiento (y gobierno) de la institución carcelaria, desprovista de un discurso de legitimación externa</a:t>
            </a:r>
            <a:r>
              <a:rPr lang="es-ES" dirty="0" smtClean="0"/>
              <a:t>.</a:t>
            </a:r>
          </a:p>
          <a:p>
            <a:pPr fontAlgn="auto">
              <a:spcAft>
                <a:spcPts val="0"/>
              </a:spcAft>
              <a:buFont typeface="Arial" pitchFamily="34" charset="0"/>
              <a:buChar char="•"/>
              <a:defRPr/>
            </a:pPr>
            <a:r>
              <a:rPr lang="es-ES" dirty="0" smtClean="0"/>
              <a:t>Puede incluirse </a:t>
            </a:r>
            <a:r>
              <a:rPr lang="es-ES" dirty="0" err="1" smtClean="0"/>
              <a:t>tambien</a:t>
            </a:r>
            <a:r>
              <a:rPr lang="es-ES" dirty="0" smtClean="0"/>
              <a:t> la </a:t>
            </a:r>
            <a:r>
              <a:rPr lang="es-ES" b="1" dirty="0" smtClean="0"/>
              <a:t>PERSPECTIVA PRIVATIZADORA</a:t>
            </a:r>
            <a:r>
              <a:rPr lang="es-ES" dirty="0" smtClean="0"/>
              <a:t> que convierte el </a:t>
            </a:r>
            <a:r>
              <a:rPr lang="es-ES" i="1" dirty="0" smtClean="0"/>
              <a:t>sufrimiento legal en un negocio </a:t>
            </a:r>
            <a:r>
              <a:rPr lang="es-ES" i="1" dirty="0" err="1" smtClean="0"/>
              <a:t>economico</a:t>
            </a:r>
            <a:endParaRPr lang="es-ES" i="1" dirty="0"/>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p:txBody>
          <a:bodyPr/>
          <a:lstStyle/>
          <a:p>
            <a:r>
              <a:rPr lang="es-ES" smtClean="0"/>
              <a:t>2) MODELO DE CÁRCEL EFICIENTE</a:t>
            </a:r>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Este discurso tiene la “ventaja” de emplear el sentido común populista: la cárcel persiste porque hace bien lo único que sabe hacer, esto es, guardar gente y segregarla, no hay que buscar finalidades distintas. </a:t>
            </a:r>
            <a:endParaRPr lang="es-ES" dirty="0" smtClean="0"/>
          </a:p>
          <a:p>
            <a:pPr fontAlgn="auto">
              <a:spcAft>
                <a:spcPts val="0"/>
              </a:spcAft>
              <a:buFont typeface="Arial" pitchFamily="34" charset="0"/>
              <a:buChar char="•"/>
              <a:defRPr/>
            </a:pPr>
            <a:r>
              <a:rPr lang="es-ES" dirty="0" smtClean="0"/>
              <a:t>Asociada </a:t>
            </a:r>
            <a:r>
              <a:rPr lang="es-ES" dirty="0"/>
              <a:t>a las modernas tendencias tecnocráticas de las políticas de gestión de los riesgos (</a:t>
            </a:r>
            <a:r>
              <a:rPr lang="es-ES" i="1" dirty="0" err="1"/>
              <a:t>risk</a:t>
            </a:r>
            <a:r>
              <a:rPr lang="es-ES" i="1" dirty="0"/>
              <a:t> </a:t>
            </a:r>
            <a:r>
              <a:rPr lang="es-ES" i="1" dirty="0" err="1"/>
              <a:t>management</a:t>
            </a:r>
            <a:r>
              <a:rPr lang="es-ES" dirty="0"/>
              <a:t>), la misma ha sido vinculada a la denominada </a:t>
            </a:r>
            <a:r>
              <a:rPr lang="es-ES" dirty="0" err="1"/>
              <a:t>Criminologia</a:t>
            </a:r>
            <a:r>
              <a:rPr lang="es-ES" dirty="0"/>
              <a:t> administrativa o “actuarial”. </a:t>
            </a:r>
            <a:endParaRPr lang="es-ES" dirty="0" smtClean="0"/>
          </a:p>
          <a:p>
            <a:pPr fontAlgn="auto">
              <a:spcAft>
                <a:spcPts val="0"/>
              </a:spcAft>
              <a:buFont typeface="Arial" pitchFamily="34" charset="0"/>
              <a:buChar char="•"/>
              <a:defRPr/>
            </a:pPr>
            <a:r>
              <a:rPr lang="es-ES" dirty="0" smtClean="0"/>
              <a:t>Por </a:t>
            </a:r>
            <a:r>
              <a:rPr lang="es-ES" dirty="0"/>
              <a:t>tanto, puede (aunque no necesariamente debe) incluir la apuesta por la privatización carcelaria que también fue ensayada para el “buen gobierno” de la institución que ha de albergar a “clientes” en sistemas norteamericanos, británicos, latinoamericanos, o en el ámbito de centros de menores en España y otros países (véase el </a:t>
            </a:r>
            <a:r>
              <a:rPr lang="es-ES" i="1" dirty="0"/>
              <a:t>movimiento de </a:t>
            </a:r>
            <a:r>
              <a:rPr lang="es-ES" i="1" dirty="0" err="1"/>
              <a:t>Law</a:t>
            </a:r>
            <a:r>
              <a:rPr lang="es-ES" i="1" dirty="0"/>
              <a:t> and </a:t>
            </a:r>
            <a:r>
              <a:rPr lang="es-ES" i="1" dirty="0" err="1"/>
              <a:t>Economics</a:t>
            </a:r>
            <a:r>
              <a:rPr lang="es-ES" dirty="0"/>
              <a:t> y las ya antiguas propuestas de Gary Becker, entre los primeros discursos que le sustentaron). </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p:cNvSpPr>
          <p:nvPr>
            <p:ph type="title"/>
          </p:nvPr>
        </p:nvSpPr>
        <p:spPr/>
        <p:txBody>
          <a:bodyPr/>
          <a:lstStyle/>
          <a:p>
            <a:r>
              <a:rPr lang="es-ES" smtClean="0"/>
              <a:t>2) MODELO DE CÁRCEL EFICIENTE</a:t>
            </a:r>
          </a:p>
        </p:txBody>
      </p:sp>
      <p:sp>
        <p:nvSpPr>
          <p:cNvPr id="3" name="2 Marcador de contenido"/>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s-ES" dirty="0"/>
              <a:t>Un </a:t>
            </a:r>
            <a:r>
              <a:rPr lang="es-ES" b="1" dirty="0"/>
              <a:t>nuevo colectivo</a:t>
            </a:r>
            <a:r>
              <a:rPr lang="es-ES" dirty="0"/>
              <a:t> –diferente al antiguo de los clásicos operadores- acude en auxilio de la cárcel eficiente ahora remozada: </a:t>
            </a:r>
            <a:endParaRPr lang="es-ES" dirty="0" smtClean="0"/>
          </a:p>
          <a:p>
            <a:pPr fontAlgn="auto">
              <a:spcAft>
                <a:spcPts val="0"/>
              </a:spcAft>
              <a:buFont typeface="Arial" pitchFamily="34" charset="0"/>
              <a:buChar char="•"/>
              <a:defRPr/>
            </a:pPr>
            <a:r>
              <a:rPr lang="es-ES" dirty="0" smtClean="0"/>
              <a:t>economistas</a:t>
            </a:r>
            <a:r>
              <a:rPr lang="es-ES" dirty="0"/>
              <a:t>, empresas de construcción penitenciaria, criminólogos tecnócratas, trabajadores de las compañías de seguros que calculan riesgos y demás protagonistas del llamado “</a:t>
            </a:r>
            <a:r>
              <a:rPr lang="es-ES" dirty="0" err="1"/>
              <a:t>actuarialismo</a:t>
            </a:r>
            <a:r>
              <a:rPr lang="es-ES" dirty="0"/>
              <a:t> carcelario”. </a:t>
            </a:r>
            <a:endParaRPr lang="es-ES" dirty="0" smtClean="0"/>
          </a:p>
          <a:p>
            <a:pPr fontAlgn="auto">
              <a:spcAft>
                <a:spcPts val="0"/>
              </a:spcAft>
              <a:buFont typeface="Arial" pitchFamily="34" charset="0"/>
              <a:buChar char="•"/>
              <a:defRPr/>
            </a:pPr>
            <a:r>
              <a:rPr lang="es-ES" dirty="0" smtClean="0"/>
              <a:t>Incluso </a:t>
            </a:r>
            <a:r>
              <a:rPr lang="es-ES" dirty="0"/>
              <a:t>se le han añadido </a:t>
            </a:r>
            <a:r>
              <a:rPr lang="es-ES" b="1" dirty="0"/>
              <a:t>nuevas funciones</a:t>
            </a:r>
            <a:r>
              <a:rPr lang="es-ES" dirty="0"/>
              <a:t> a la cárcel, antes casi desconocidas: por ejemplo, uno de los más importantes argumentos para la edificación carcelaria en Cataluña en los últimos años, ha sido que los establecimientos ubicados en poblaciones interiores de la geografía, promoverían una reanimación de sectores económicos por la “dinamización” que la nueva construcción, sus nuevos habitantes, trabajadores, visitantes, etc., favorecería. Además, como siempre, toda operación requiere de </a:t>
            </a:r>
            <a:r>
              <a:rPr lang="es-ES" b="1" dirty="0"/>
              <a:t>nuevos lenguajes</a:t>
            </a:r>
            <a:r>
              <a:rPr lang="es-ES" dirty="0"/>
              <a:t>: en esta visión la palabra clave será construir “equipamientos</a:t>
            </a:r>
            <a:r>
              <a:rPr lang="es-ES" dirty="0" smtClean="0"/>
              <a:t>” (V. discurso de la </a:t>
            </a:r>
            <a:r>
              <a:rPr lang="es-ES" b="1" dirty="0" smtClean="0"/>
              <a:t>nueva izquierda)</a:t>
            </a:r>
            <a:endParaRPr lang="es-ES" dirty="0"/>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ES" dirty="0" smtClean="0"/>
              <a:t>3) MODELO DE CÁRCEL ¿GARANTISTA?</a:t>
            </a:r>
            <a:endParaRPr lang="es-ES" dirty="0"/>
          </a:p>
        </p:txBody>
      </p:sp>
      <p:sp>
        <p:nvSpPr>
          <p:cNvPr id="3" name="2 Marcador de contenido"/>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s-ES" dirty="0"/>
              <a:t>En una reciente obra,  </a:t>
            </a:r>
            <a:r>
              <a:rPr lang="es-ES" b="1" dirty="0" err="1"/>
              <a:t>Pavarini</a:t>
            </a:r>
            <a:r>
              <a:rPr lang="es-ES" dirty="0"/>
              <a:t> advierte que, “viciada por un déficit teórico está la estrategia que ha creído y aún cree poder afirmar la tutela de los derechos del detenido” (2009: 27). </a:t>
            </a:r>
            <a:endParaRPr lang="es-ES" dirty="0" smtClean="0"/>
          </a:p>
          <a:p>
            <a:pPr fontAlgn="auto">
              <a:spcAft>
                <a:spcPts val="0"/>
              </a:spcAft>
              <a:buFont typeface="Arial" pitchFamily="34" charset="0"/>
              <a:buChar char="•"/>
              <a:defRPr/>
            </a:pPr>
            <a:r>
              <a:rPr lang="es-ES" dirty="0" smtClean="0"/>
              <a:t>Recordando </a:t>
            </a:r>
            <a:r>
              <a:rPr lang="es-ES" dirty="0"/>
              <a:t>la antigua categoría de la “supremacía especial” advierte que “incluso cuando el reconocimiento formal de un derecho es pleno, de hecho está subordinado a la naturaleza de la penalidad misma. Yo no veo un solo derecho que sea el que contingentemente puede sobrevivir a las necesidades materiales y funcionales que sustancian la ejecución de la pena misma. Entonces, honestamente, no entiendo cómo pueda hablarse de ‘derechos’ en sentido propio” (</a:t>
            </a:r>
            <a:r>
              <a:rPr lang="es-ES" dirty="0" err="1"/>
              <a:t>op</a:t>
            </a:r>
            <a:r>
              <a:rPr lang="es-ES" dirty="0"/>
              <a:t>. </a:t>
            </a:r>
            <a:r>
              <a:rPr lang="es-ES" dirty="0" err="1"/>
              <a:t>cit</a:t>
            </a:r>
            <a:r>
              <a:rPr lang="es-ES" dirty="0"/>
              <a:t>: 28). </a:t>
            </a:r>
          </a:p>
          <a:p>
            <a:pPr fontAlgn="auto">
              <a:spcAft>
                <a:spcPts val="0"/>
              </a:spcAft>
              <a:buFont typeface="Arial" pitchFamily="34" charset="0"/>
              <a:buChar char="•"/>
              <a:defRPr/>
            </a:pP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2755</Words>
  <Application>Microsoft Office PowerPoint</Application>
  <PresentationFormat>Presentación en pantalla (4:3)</PresentationFormat>
  <Paragraphs>79</Paragraphs>
  <Slides>22</Slides>
  <Notes>0</Notes>
  <HiddenSlides>0</HiddenSlides>
  <MMClips>0</MMClips>
  <ScaleCrop>false</ScaleCrop>
  <HeadingPairs>
    <vt:vector size="6" baseType="variant">
      <vt:variant>
        <vt:lpstr>Tipus de lletra utilitzats</vt:lpstr>
      </vt:variant>
      <vt:variant>
        <vt:i4>2</vt:i4>
      </vt:variant>
      <vt:variant>
        <vt:lpstr>Plantilla de disseny</vt:lpstr>
      </vt:variant>
      <vt:variant>
        <vt:i4>1</vt:i4>
      </vt:variant>
      <vt:variant>
        <vt:lpstr>Títols de les diapositives</vt:lpstr>
      </vt:variant>
      <vt:variant>
        <vt:i4>22</vt:i4>
      </vt:variant>
    </vt:vector>
  </HeadingPairs>
  <TitlesOfParts>
    <vt:vector size="25" baseType="lpstr">
      <vt:lpstr>Calibri</vt:lpstr>
      <vt:lpstr>Arial</vt:lpstr>
      <vt:lpstr>Tema de Office</vt:lpstr>
      <vt:lpstr>HACIA UNA SOCIOLOGÍA DE LA PENALIDAD y de la CÁRCEL</vt:lpstr>
      <vt:lpstr>MODELOS ACTUALES DE ESCENARIOS PENAL-PENITENCIARIOS</vt:lpstr>
      <vt:lpstr>1) EL MODELO DE CÁRCEL TERAPÉUTICA</vt:lpstr>
      <vt:lpstr>1) CÁRCEL TERAPÉUTICA</vt:lpstr>
      <vt:lpstr>1) CÁRCEL TERAPÉUTICA</vt:lpstr>
      <vt:lpstr>2)EL MODELO DE CÁRCEL EFICIENTE</vt:lpstr>
      <vt:lpstr>2) MODELO DE CÁRCEL EFICIENTE</vt:lpstr>
      <vt:lpstr>2) MODELO DE CÁRCEL EFICIENTE</vt:lpstr>
      <vt:lpstr>3) MODELO DE CÁRCEL ¿GARANTISTA?</vt:lpstr>
      <vt:lpstr>3) MODELO DE CÁRCEL ¿GARANTISTA?</vt:lpstr>
      <vt:lpstr>3) MODELO DE CÁRCEL ¿GARANTISTA?</vt:lpstr>
      <vt:lpstr>3) MODELO DE CÁRCEL ¿GARANTISTA?</vt:lpstr>
      <vt:lpstr>3) MODELO DE CÁRCEL ¿GARANTISTA?</vt:lpstr>
      <vt:lpstr>4) MODELO DE CÁRCEL “GUERRA”</vt:lpstr>
      <vt:lpstr>4) MODELO DE CÁRCEL “GUERRA”</vt:lpstr>
      <vt:lpstr>4) MODELO DE CÁRCEL “GUERRA”</vt:lpstr>
      <vt:lpstr>4) MODELO DE CÁRCEL “GUERRA”</vt:lpstr>
      <vt:lpstr>5) EL MODELO DE LA “NO CÁRCEL”</vt:lpstr>
      <vt:lpstr>5) MODELO DE LA “NO CÁRCEL”</vt:lpstr>
      <vt:lpstr>5) MODELO DE LA “NO CÁRCEL”</vt:lpstr>
      <vt:lpstr>5) MODELO DE LA “NO CÁRCEL”</vt:lpstr>
      <vt:lpstr>ADVERTENCIA: no hay modelos ideales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HACIA UNA SOCIOLOGÍA DE LA PENALIDAD y de la CÁRCEL</dc:title>
  <dc:creator>Iñaki Rivera</dc:creator>
  <cp:lastModifiedBy>UB</cp:lastModifiedBy>
  <cp:revision>25</cp:revision>
  <dcterms:created xsi:type="dcterms:W3CDTF">2010-11-27T14:28:33Z</dcterms:created>
  <dcterms:modified xsi:type="dcterms:W3CDTF">2013-03-14T15:28:53Z</dcterms:modified>
</cp:coreProperties>
</file>