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07" r:id="rId5"/>
    <p:sldMasterId id="2147483673" r:id="rId6"/>
    <p:sldMasterId id="2147483689" r:id="rId7"/>
    <p:sldMasterId id="2147483672" r:id="rId8"/>
  </p:sldMasterIdLst>
  <p:handoutMasterIdLst>
    <p:handoutMasterId r:id="rId46"/>
  </p:handoutMasterIdLst>
  <p:sldIdLst>
    <p:sldId id="257" r:id="rId9"/>
    <p:sldId id="263" r:id="rId10"/>
    <p:sldId id="33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79BB"/>
    <a:srgbClr val="6BAE45"/>
    <a:srgbClr val="9C247B"/>
    <a:srgbClr val="891C6C"/>
    <a:srgbClr val="EE9121"/>
    <a:srgbClr val="CE801C"/>
    <a:srgbClr val="CE2142"/>
    <a:srgbClr val="B41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624"/>
  </p:normalViewPr>
  <p:slideViewPr>
    <p:cSldViewPr snapToGrid="0" snapToObjects="1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6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5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nela Monge Granados" userId="70b7ecc9-c2e1-4195-9a2d-12965d0fe631" providerId="ADAL" clId="{19AC7F89-8B75-42F2-B9FA-2E0C5DF3E1E3}"/>
    <pc:docChg chg="delSld modSld">
      <pc:chgData name="Marianela Monge Granados" userId="70b7ecc9-c2e1-4195-9a2d-12965d0fe631" providerId="ADAL" clId="{19AC7F89-8B75-42F2-B9FA-2E0C5DF3E1E3}" dt="2022-06-03T01:50:26.423" v="29" actId="14734"/>
      <pc:docMkLst>
        <pc:docMk/>
      </pc:docMkLst>
      <pc:sldChg chg="modSp">
        <pc:chgData name="Marianela Monge Granados" userId="70b7ecc9-c2e1-4195-9a2d-12965d0fe631" providerId="ADAL" clId="{19AC7F89-8B75-42F2-B9FA-2E0C5DF3E1E3}" dt="2022-06-03T01:50:26.423" v="29" actId="14734"/>
        <pc:sldMkLst>
          <pc:docMk/>
          <pc:sldMk cId="3653987918" sldId="263"/>
        </pc:sldMkLst>
        <pc:graphicFrameChg chg="modGraphic">
          <ac:chgData name="Marianela Monge Granados" userId="70b7ecc9-c2e1-4195-9a2d-12965d0fe631" providerId="ADAL" clId="{19AC7F89-8B75-42F2-B9FA-2E0C5DF3E1E3}" dt="2022-06-03T01:50:26.423" v="29" actId="14734"/>
          <ac:graphicFrameMkLst>
            <pc:docMk/>
            <pc:sldMk cId="3653987918" sldId="263"/>
            <ac:graphicFrameMk id="6" creationId="{00000000-0000-0000-0000-000000000000}"/>
          </ac:graphicFrameMkLst>
        </pc:graphicFrameChg>
      </pc:sldChg>
      <pc:sldChg chg="del">
        <pc:chgData name="Marianela Monge Granados" userId="70b7ecc9-c2e1-4195-9a2d-12965d0fe631" providerId="ADAL" clId="{19AC7F89-8B75-42F2-B9FA-2E0C5DF3E1E3}" dt="2022-06-02T12:13:33.125" v="0" actId="2696"/>
        <pc:sldMkLst>
          <pc:docMk/>
          <pc:sldMk cId="3548949597" sldId="298"/>
        </pc:sldMkLst>
      </pc:sldChg>
      <pc:sldChg chg="del">
        <pc:chgData name="Marianela Monge Granados" userId="70b7ecc9-c2e1-4195-9a2d-12965d0fe631" providerId="ADAL" clId="{19AC7F89-8B75-42F2-B9FA-2E0C5DF3E1E3}" dt="2022-06-02T12:13:33.146" v="1" actId="2696"/>
        <pc:sldMkLst>
          <pc:docMk/>
          <pc:sldMk cId="3530535591" sldId="299"/>
        </pc:sldMkLst>
      </pc:sldChg>
      <pc:sldChg chg="del">
        <pc:chgData name="Marianela Monge Granados" userId="70b7ecc9-c2e1-4195-9a2d-12965d0fe631" providerId="ADAL" clId="{19AC7F89-8B75-42F2-B9FA-2E0C5DF3E1E3}" dt="2022-06-02T12:13:33.204" v="2" actId="2696"/>
        <pc:sldMkLst>
          <pc:docMk/>
          <pc:sldMk cId="1555286625" sldId="300"/>
        </pc:sldMkLst>
      </pc:sldChg>
      <pc:sldChg chg="del">
        <pc:chgData name="Marianela Monge Granados" userId="70b7ecc9-c2e1-4195-9a2d-12965d0fe631" providerId="ADAL" clId="{19AC7F89-8B75-42F2-B9FA-2E0C5DF3E1E3}" dt="2022-06-02T12:13:33.217" v="3" actId="2696"/>
        <pc:sldMkLst>
          <pc:docMk/>
          <pc:sldMk cId="3516742438" sldId="301"/>
        </pc:sldMkLst>
      </pc:sldChg>
      <pc:sldChg chg="del">
        <pc:chgData name="Marianela Monge Granados" userId="70b7ecc9-c2e1-4195-9a2d-12965d0fe631" providerId="ADAL" clId="{19AC7F89-8B75-42F2-B9FA-2E0C5DF3E1E3}" dt="2022-06-02T12:13:33.238" v="4" actId="2696"/>
        <pc:sldMkLst>
          <pc:docMk/>
          <pc:sldMk cId="186560469" sldId="302"/>
        </pc:sldMkLst>
      </pc:sldChg>
      <pc:sldChg chg="del">
        <pc:chgData name="Marianela Monge Granados" userId="70b7ecc9-c2e1-4195-9a2d-12965d0fe631" providerId="ADAL" clId="{19AC7F89-8B75-42F2-B9FA-2E0C5DF3E1E3}" dt="2022-06-02T12:13:33.250" v="5" actId="2696"/>
        <pc:sldMkLst>
          <pc:docMk/>
          <pc:sldMk cId="3905421693" sldId="303"/>
        </pc:sldMkLst>
      </pc:sldChg>
      <pc:sldChg chg="del">
        <pc:chgData name="Marianela Monge Granados" userId="70b7ecc9-c2e1-4195-9a2d-12965d0fe631" providerId="ADAL" clId="{19AC7F89-8B75-42F2-B9FA-2E0C5DF3E1E3}" dt="2022-06-02T12:13:33.253" v="6" actId="2696"/>
        <pc:sldMkLst>
          <pc:docMk/>
          <pc:sldMk cId="153113368" sldId="304"/>
        </pc:sldMkLst>
      </pc:sldChg>
      <pc:sldChg chg="del">
        <pc:chgData name="Marianela Monge Granados" userId="70b7ecc9-c2e1-4195-9a2d-12965d0fe631" providerId="ADAL" clId="{19AC7F89-8B75-42F2-B9FA-2E0C5DF3E1E3}" dt="2022-06-02T12:13:33.262" v="7" actId="2696"/>
        <pc:sldMkLst>
          <pc:docMk/>
          <pc:sldMk cId="205887124" sldId="305"/>
        </pc:sldMkLst>
      </pc:sldChg>
      <pc:sldChg chg="del">
        <pc:chgData name="Marianela Monge Granados" userId="70b7ecc9-c2e1-4195-9a2d-12965d0fe631" providerId="ADAL" clId="{19AC7F89-8B75-42F2-B9FA-2E0C5DF3E1E3}" dt="2022-06-02T12:13:33.273" v="8" actId="2696"/>
        <pc:sldMkLst>
          <pc:docMk/>
          <pc:sldMk cId="994804907" sldId="306"/>
        </pc:sldMkLst>
      </pc:sldChg>
      <pc:sldChg chg="del">
        <pc:chgData name="Marianela Monge Granados" userId="70b7ecc9-c2e1-4195-9a2d-12965d0fe631" providerId="ADAL" clId="{19AC7F89-8B75-42F2-B9FA-2E0C5DF3E1E3}" dt="2022-06-02T12:13:33.286" v="9" actId="2696"/>
        <pc:sldMkLst>
          <pc:docMk/>
          <pc:sldMk cId="3255141670" sldId="307"/>
        </pc:sldMkLst>
      </pc:sldChg>
      <pc:sldChg chg="del">
        <pc:chgData name="Marianela Monge Granados" userId="70b7ecc9-c2e1-4195-9a2d-12965d0fe631" providerId="ADAL" clId="{19AC7F89-8B75-42F2-B9FA-2E0C5DF3E1E3}" dt="2022-06-02T12:13:33.300" v="10" actId="2696"/>
        <pc:sldMkLst>
          <pc:docMk/>
          <pc:sldMk cId="2793266890" sldId="308"/>
        </pc:sldMkLst>
      </pc:sldChg>
      <pc:sldChg chg="del">
        <pc:chgData name="Marianela Monge Granados" userId="70b7ecc9-c2e1-4195-9a2d-12965d0fe631" providerId="ADAL" clId="{19AC7F89-8B75-42F2-B9FA-2E0C5DF3E1E3}" dt="2022-06-02T12:13:33.315" v="11" actId="2696"/>
        <pc:sldMkLst>
          <pc:docMk/>
          <pc:sldMk cId="2332244179" sldId="309"/>
        </pc:sldMkLst>
      </pc:sldChg>
      <pc:sldChg chg="del">
        <pc:chgData name="Marianela Monge Granados" userId="70b7ecc9-c2e1-4195-9a2d-12965d0fe631" providerId="ADAL" clId="{19AC7F89-8B75-42F2-B9FA-2E0C5DF3E1E3}" dt="2022-06-02T12:13:33.325" v="12" actId="2696"/>
        <pc:sldMkLst>
          <pc:docMk/>
          <pc:sldMk cId="1164547737" sldId="310"/>
        </pc:sldMkLst>
      </pc:sldChg>
      <pc:sldChg chg="del">
        <pc:chgData name="Marianela Monge Granados" userId="70b7ecc9-c2e1-4195-9a2d-12965d0fe631" providerId="ADAL" clId="{19AC7F89-8B75-42F2-B9FA-2E0C5DF3E1E3}" dt="2022-06-02T12:13:33.351" v="13" actId="2696"/>
        <pc:sldMkLst>
          <pc:docMk/>
          <pc:sldMk cId="881616043" sldId="311"/>
        </pc:sldMkLst>
      </pc:sldChg>
      <pc:sldChg chg="del">
        <pc:chgData name="Marianela Monge Granados" userId="70b7ecc9-c2e1-4195-9a2d-12965d0fe631" providerId="ADAL" clId="{19AC7F89-8B75-42F2-B9FA-2E0C5DF3E1E3}" dt="2022-06-02T12:13:33.369" v="14" actId="2696"/>
        <pc:sldMkLst>
          <pc:docMk/>
          <pc:sldMk cId="3715127845" sldId="312"/>
        </pc:sldMkLst>
      </pc:sldChg>
      <pc:sldChg chg="del">
        <pc:chgData name="Marianela Monge Granados" userId="70b7ecc9-c2e1-4195-9a2d-12965d0fe631" providerId="ADAL" clId="{19AC7F89-8B75-42F2-B9FA-2E0C5DF3E1E3}" dt="2022-06-02T12:13:33.385" v="15" actId="2696"/>
        <pc:sldMkLst>
          <pc:docMk/>
          <pc:sldMk cId="2064735815" sldId="313"/>
        </pc:sldMkLst>
      </pc:sldChg>
      <pc:sldChg chg="del">
        <pc:chgData name="Marianela Monge Granados" userId="70b7ecc9-c2e1-4195-9a2d-12965d0fe631" providerId="ADAL" clId="{19AC7F89-8B75-42F2-B9FA-2E0C5DF3E1E3}" dt="2022-06-02T12:13:33.393" v="16" actId="2696"/>
        <pc:sldMkLst>
          <pc:docMk/>
          <pc:sldMk cId="3937941520" sldId="314"/>
        </pc:sldMkLst>
      </pc:sldChg>
      <pc:sldChg chg="del">
        <pc:chgData name="Marianela Monge Granados" userId="70b7ecc9-c2e1-4195-9a2d-12965d0fe631" providerId="ADAL" clId="{19AC7F89-8B75-42F2-B9FA-2E0C5DF3E1E3}" dt="2022-06-02T12:13:33.404" v="17" actId="2696"/>
        <pc:sldMkLst>
          <pc:docMk/>
          <pc:sldMk cId="3224734247" sldId="315"/>
        </pc:sldMkLst>
      </pc:sldChg>
      <pc:sldChg chg="del">
        <pc:chgData name="Marianela Monge Granados" userId="70b7ecc9-c2e1-4195-9a2d-12965d0fe631" providerId="ADAL" clId="{19AC7F89-8B75-42F2-B9FA-2E0C5DF3E1E3}" dt="2022-06-02T12:13:33.419" v="18" actId="2696"/>
        <pc:sldMkLst>
          <pc:docMk/>
          <pc:sldMk cId="4147256991" sldId="316"/>
        </pc:sldMkLst>
      </pc:sldChg>
      <pc:sldChg chg="del">
        <pc:chgData name="Marianela Monge Granados" userId="70b7ecc9-c2e1-4195-9a2d-12965d0fe631" providerId="ADAL" clId="{19AC7F89-8B75-42F2-B9FA-2E0C5DF3E1E3}" dt="2022-06-02T12:13:33.431" v="19" actId="2696"/>
        <pc:sldMkLst>
          <pc:docMk/>
          <pc:sldMk cId="237294143" sldId="317"/>
        </pc:sldMkLst>
      </pc:sldChg>
      <pc:sldChg chg="del">
        <pc:chgData name="Marianela Monge Granados" userId="70b7ecc9-c2e1-4195-9a2d-12965d0fe631" providerId="ADAL" clId="{19AC7F89-8B75-42F2-B9FA-2E0C5DF3E1E3}" dt="2022-06-02T12:13:33.486" v="20" actId="2696"/>
        <pc:sldMkLst>
          <pc:docMk/>
          <pc:sldMk cId="2632888976" sldId="318"/>
        </pc:sldMkLst>
      </pc:sldChg>
      <pc:sldChg chg="del">
        <pc:chgData name="Marianela Monge Granados" userId="70b7ecc9-c2e1-4195-9a2d-12965d0fe631" providerId="ADAL" clId="{19AC7F89-8B75-42F2-B9FA-2E0C5DF3E1E3}" dt="2022-06-02T12:13:33.504" v="21" actId="2696"/>
        <pc:sldMkLst>
          <pc:docMk/>
          <pc:sldMk cId="3574403827" sldId="319"/>
        </pc:sldMkLst>
      </pc:sldChg>
      <pc:sldChg chg="del">
        <pc:chgData name="Marianela Monge Granados" userId="70b7ecc9-c2e1-4195-9a2d-12965d0fe631" providerId="ADAL" clId="{19AC7F89-8B75-42F2-B9FA-2E0C5DF3E1E3}" dt="2022-06-02T12:13:33.518" v="22" actId="2696"/>
        <pc:sldMkLst>
          <pc:docMk/>
          <pc:sldMk cId="2733534618" sldId="320"/>
        </pc:sldMkLst>
      </pc:sldChg>
      <pc:sldChg chg="del">
        <pc:chgData name="Marianela Monge Granados" userId="70b7ecc9-c2e1-4195-9a2d-12965d0fe631" providerId="ADAL" clId="{19AC7F89-8B75-42F2-B9FA-2E0C5DF3E1E3}" dt="2022-06-02T12:13:33.521" v="23" actId="2696"/>
        <pc:sldMkLst>
          <pc:docMk/>
          <pc:sldMk cId="2800598725" sldId="321"/>
        </pc:sldMkLst>
      </pc:sldChg>
      <pc:sldChg chg="del">
        <pc:chgData name="Marianela Monge Granados" userId="70b7ecc9-c2e1-4195-9a2d-12965d0fe631" providerId="ADAL" clId="{19AC7F89-8B75-42F2-B9FA-2E0C5DF3E1E3}" dt="2022-06-02T12:13:33.532" v="24" actId="2696"/>
        <pc:sldMkLst>
          <pc:docMk/>
          <pc:sldMk cId="3153639677" sldId="322"/>
        </pc:sldMkLst>
      </pc:sldChg>
      <pc:sldChg chg="del">
        <pc:chgData name="Marianela Monge Granados" userId="70b7ecc9-c2e1-4195-9a2d-12965d0fe631" providerId="ADAL" clId="{19AC7F89-8B75-42F2-B9FA-2E0C5DF3E1E3}" dt="2022-06-02T12:13:33.550" v="25" actId="2696"/>
        <pc:sldMkLst>
          <pc:docMk/>
          <pc:sldMk cId="2772175671" sldId="323"/>
        </pc:sldMkLst>
      </pc:sldChg>
      <pc:sldChg chg="del">
        <pc:chgData name="Marianela Monge Granados" userId="70b7ecc9-c2e1-4195-9a2d-12965d0fe631" providerId="ADAL" clId="{19AC7F89-8B75-42F2-B9FA-2E0C5DF3E1E3}" dt="2022-06-02T12:13:33.553" v="26" actId="2696"/>
        <pc:sldMkLst>
          <pc:docMk/>
          <pc:sldMk cId="1375824769" sldId="324"/>
        </pc:sldMkLst>
      </pc:sldChg>
      <pc:sldChg chg="del">
        <pc:chgData name="Marianela Monge Granados" userId="70b7ecc9-c2e1-4195-9a2d-12965d0fe631" providerId="ADAL" clId="{19AC7F89-8B75-42F2-B9FA-2E0C5DF3E1E3}" dt="2022-06-02T12:13:33.569" v="27" actId="2696"/>
        <pc:sldMkLst>
          <pc:docMk/>
          <pc:sldMk cId="1692309460" sldId="325"/>
        </pc:sldMkLst>
      </pc:sldChg>
    </pc:docChg>
  </pc:docChgLst>
  <pc:docChgLst>
    <pc:chgData name="Marianela Monge Granados" userId="70b7ecc9-c2e1-4195-9a2d-12965d0fe631" providerId="ADAL" clId="{42745122-99C7-4498-992F-91BC55976955}"/>
    <pc:docChg chg="undo custSel delSld modSld">
      <pc:chgData name="Marianela Monge Granados" userId="70b7ecc9-c2e1-4195-9a2d-12965d0fe631" providerId="ADAL" clId="{42745122-99C7-4498-992F-91BC55976955}" dt="2022-06-02T03:21:39.510" v="374" actId="2696"/>
      <pc:docMkLst>
        <pc:docMk/>
      </pc:docMkLst>
      <pc:sldChg chg="modSp">
        <pc:chgData name="Marianela Monge Granados" userId="70b7ecc9-c2e1-4195-9a2d-12965d0fe631" providerId="ADAL" clId="{42745122-99C7-4498-992F-91BC55976955}" dt="2022-06-02T00:36:02.039" v="245" actId="20577"/>
        <pc:sldMkLst>
          <pc:docMk/>
          <pc:sldMk cId="3653987918" sldId="263"/>
        </pc:sldMkLst>
        <pc:graphicFrameChg chg="modGraphic">
          <ac:chgData name="Marianela Monge Granados" userId="70b7ecc9-c2e1-4195-9a2d-12965d0fe631" providerId="ADAL" clId="{42745122-99C7-4498-992F-91BC55976955}" dt="2022-06-02T00:36:02.039" v="245" actId="20577"/>
          <ac:graphicFrameMkLst>
            <pc:docMk/>
            <pc:sldMk cId="3653987918" sldId="263"/>
            <ac:graphicFrameMk id="6" creationId="{00000000-0000-0000-0000-000000000000}"/>
          </ac:graphicFrameMkLst>
        </pc:graphicFrameChg>
      </pc:sldChg>
      <pc:sldChg chg="modSp">
        <pc:chgData name="Marianela Monge Granados" userId="70b7ecc9-c2e1-4195-9a2d-12965d0fe631" providerId="ADAL" clId="{42745122-99C7-4498-992F-91BC55976955}" dt="2022-06-02T00:44:14.587" v="265" actId="20577"/>
        <pc:sldMkLst>
          <pc:docMk/>
          <pc:sldMk cId="2285519338" sldId="273"/>
        </pc:sldMkLst>
        <pc:spChg chg="mod">
          <ac:chgData name="Marianela Monge Granados" userId="70b7ecc9-c2e1-4195-9a2d-12965d0fe631" providerId="ADAL" clId="{42745122-99C7-4498-992F-91BC55976955}" dt="2022-06-02T00:44:14.587" v="265" actId="20577"/>
          <ac:spMkLst>
            <pc:docMk/>
            <pc:sldMk cId="2285519338" sldId="273"/>
            <ac:spMk id="3" creationId="{DE06F847-3778-4CDD-834A-B5DC6453BA33}"/>
          </ac:spMkLst>
        </pc:spChg>
      </pc:sldChg>
      <pc:sldChg chg="modSp">
        <pc:chgData name="Marianela Monge Granados" userId="70b7ecc9-c2e1-4195-9a2d-12965d0fe631" providerId="ADAL" clId="{42745122-99C7-4498-992F-91BC55976955}" dt="2022-06-02T00:53:39.461" v="328" actId="20577"/>
        <pc:sldMkLst>
          <pc:docMk/>
          <pc:sldMk cId="825783489" sldId="295"/>
        </pc:sldMkLst>
        <pc:spChg chg="mod">
          <ac:chgData name="Marianela Monge Granados" userId="70b7ecc9-c2e1-4195-9a2d-12965d0fe631" providerId="ADAL" clId="{42745122-99C7-4498-992F-91BC55976955}" dt="2022-06-02T00:53:39.461" v="328" actId="20577"/>
          <ac:spMkLst>
            <pc:docMk/>
            <pc:sldMk cId="825783489" sldId="295"/>
            <ac:spMk id="3" creationId="{1653CD53-25AB-4B1A-B246-BDF6DEDB2AAA}"/>
          </ac:spMkLst>
        </pc:spChg>
      </pc:sldChg>
      <pc:sldChg chg="modSp">
        <pc:chgData name="Marianela Monge Granados" userId="70b7ecc9-c2e1-4195-9a2d-12965d0fe631" providerId="ADAL" clId="{42745122-99C7-4498-992F-91BC55976955}" dt="2022-06-02T00:54:57.316" v="367" actId="14100"/>
        <pc:sldMkLst>
          <pc:docMk/>
          <pc:sldMk cId="970423884" sldId="296"/>
        </pc:sldMkLst>
        <pc:spChg chg="mod">
          <ac:chgData name="Marianela Monge Granados" userId="70b7ecc9-c2e1-4195-9a2d-12965d0fe631" providerId="ADAL" clId="{42745122-99C7-4498-992F-91BC55976955}" dt="2022-06-02T00:54:38.480" v="364" actId="27636"/>
          <ac:spMkLst>
            <pc:docMk/>
            <pc:sldMk cId="970423884" sldId="296"/>
            <ac:spMk id="3" creationId="{18FC917C-71CF-40F7-9B87-F366C6611D7E}"/>
          </ac:spMkLst>
        </pc:spChg>
        <pc:picChg chg="mod">
          <ac:chgData name="Marianela Monge Granados" userId="70b7ecc9-c2e1-4195-9a2d-12965d0fe631" providerId="ADAL" clId="{42745122-99C7-4498-992F-91BC55976955}" dt="2022-06-02T00:54:57.316" v="367" actId="14100"/>
          <ac:picMkLst>
            <pc:docMk/>
            <pc:sldMk cId="970423884" sldId="296"/>
            <ac:picMk id="5" creationId="{00000000-0000-0000-0000-000000000000}"/>
          </ac:picMkLst>
        </pc:picChg>
      </pc:sldChg>
      <pc:sldChg chg="del">
        <pc:chgData name="Marianela Monge Granados" userId="70b7ecc9-c2e1-4195-9a2d-12965d0fe631" providerId="ADAL" clId="{42745122-99C7-4498-992F-91BC55976955}" dt="2022-06-02T03:21:39.420" v="368" actId="2696"/>
        <pc:sldMkLst>
          <pc:docMk/>
          <pc:sldMk cId="3867500227" sldId="326"/>
        </pc:sldMkLst>
      </pc:sldChg>
      <pc:sldChg chg="del">
        <pc:chgData name="Marianela Monge Granados" userId="70b7ecc9-c2e1-4195-9a2d-12965d0fe631" providerId="ADAL" clId="{42745122-99C7-4498-992F-91BC55976955}" dt="2022-06-02T03:21:39.440" v="369" actId="2696"/>
        <pc:sldMkLst>
          <pc:docMk/>
          <pc:sldMk cId="3358433751" sldId="327"/>
        </pc:sldMkLst>
      </pc:sldChg>
      <pc:sldChg chg="del">
        <pc:chgData name="Marianela Monge Granados" userId="70b7ecc9-c2e1-4195-9a2d-12965d0fe631" providerId="ADAL" clId="{42745122-99C7-4498-992F-91BC55976955}" dt="2022-06-02T03:21:39.455" v="370" actId="2696"/>
        <pc:sldMkLst>
          <pc:docMk/>
          <pc:sldMk cId="2985575679" sldId="328"/>
        </pc:sldMkLst>
      </pc:sldChg>
      <pc:sldChg chg="del">
        <pc:chgData name="Marianela Monge Granados" userId="70b7ecc9-c2e1-4195-9a2d-12965d0fe631" providerId="ADAL" clId="{42745122-99C7-4498-992F-91BC55976955}" dt="2022-06-02T03:21:39.477" v="371" actId="2696"/>
        <pc:sldMkLst>
          <pc:docMk/>
          <pc:sldMk cId="1565184480" sldId="329"/>
        </pc:sldMkLst>
      </pc:sldChg>
      <pc:sldChg chg="del">
        <pc:chgData name="Marianela Monge Granados" userId="70b7ecc9-c2e1-4195-9a2d-12965d0fe631" providerId="ADAL" clId="{42745122-99C7-4498-992F-91BC55976955}" dt="2022-06-02T03:21:39.494" v="372" actId="2696"/>
        <pc:sldMkLst>
          <pc:docMk/>
          <pc:sldMk cId="2885441279" sldId="330"/>
        </pc:sldMkLst>
      </pc:sldChg>
      <pc:sldChg chg="del">
        <pc:chgData name="Marianela Monge Granados" userId="70b7ecc9-c2e1-4195-9a2d-12965d0fe631" providerId="ADAL" clId="{42745122-99C7-4498-992F-91BC55976955}" dt="2022-06-02T03:21:39.494" v="373" actId="2696"/>
        <pc:sldMkLst>
          <pc:docMk/>
          <pc:sldMk cId="2565266719" sldId="331"/>
        </pc:sldMkLst>
      </pc:sldChg>
      <pc:sldChg chg="del">
        <pc:chgData name="Marianela Monge Granados" userId="70b7ecc9-c2e1-4195-9a2d-12965d0fe631" providerId="ADAL" clId="{42745122-99C7-4498-992F-91BC55976955}" dt="2022-06-02T03:21:39.510" v="374" actId="2696"/>
        <pc:sldMkLst>
          <pc:docMk/>
          <pc:sldMk cId="2702092249" sldId="33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A1825A3-5E8D-E14B-9B75-FA6A73B1CF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DF7451-E530-3440-AEB4-28294603F1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25DDB-9F0A-5540-BDCD-C25C272090A8}" type="datetimeFigureOut">
              <a:rPr lang="es-ES_tradnl" smtClean="0"/>
              <a:t>02/06/2022</a:t>
            </a:fld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7B6FA-38E5-D047-9FE3-1588F5A05A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470E5-484E-A046-B2CD-96C06FD3BC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EDB7E-5476-EF42-A43B-B3078DB47CF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52239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Ver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BC3B274-3C61-0048-9A3A-EA52213F0E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21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9842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161B3AD4-AD00-9B40-916B-1D1F9695DE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34960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4279BB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4279BB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CCB668-9A55-8A41-B33F-0A67D76BB8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28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Separador">
    <p:bg>
      <p:bgPr>
        <a:solidFill>
          <a:srgbClr val="EE9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CE801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582429-6CE8-AC49-8162-9EF65ABB54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40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377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Anaranj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1951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Anaranj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CE801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32554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8CF10F10-07BF-7E45-9611-97870879D9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54818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Anaranj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E91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CB66765A-7CB9-9841-9830-371157F3C11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B595A84-F0E3-2048-887F-B8C0995BD6E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7773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Anaranj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F0A02C-758C-B84A-8015-33AC1BE9AA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33BABAB9-AD30-EE4F-A402-D43CEDD7F837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8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810EC7CD-66C0-754D-B02F-5644F706313A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EE9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838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4631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Separador">
    <p:bg>
      <p:bgPr>
        <a:solidFill>
          <a:srgbClr val="9C24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891C6C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7C5CA9-8C2F-064E-8AFD-14F1A3DF1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410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892604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Morada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63949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Morada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891C6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8DAFE29A-0DDE-824E-A716-169A0662C46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F3277F2B-3158-5B4C-886F-69DB3486C096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6612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11">
            <a:extLst>
              <a:ext uri="{FF2B5EF4-FFF2-40B4-BE49-F238E27FC236}">
                <a16:creationId xmlns:a16="http://schemas.microsoft.com/office/drawing/2014/main" id="{C16C1C93-C775-9344-978C-73E4D1EAA0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834600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Morada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C247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8843C4A-22A8-F844-8ABE-5CA8E17F4DDD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4C2D563-B0D7-3744-A4E5-26CEC70004BF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60369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Morada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60FAF9-0406-6743-A9D1-223F3FD09C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659" y="1"/>
            <a:ext cx="12204659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4B4D430A-132F-244B-B0BC-AAE8E391A692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891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3CE1D25-DF2A-7144-BAC9-B0B5B225D5C4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9C2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8157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Separador">
    <p:bg>
      <p:bgPr>
        <a:solidFill>
          <a:srgbClr val="CE21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11">
            <a:extLst>
              <a:ext uri="{FF2B5EF4-FFF2-40B4-BE49-F238E27FC236}">
                <a16:creationId xmlns:a16="http://schemas.microsoft.com/office/drawing/2014/main" id="{6999E94D-06D3-E341-8621-045E011C3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6547" y="-19585"/>
            <a:ext cx="5013871" cy="6893644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2">
                <a:moveTo>
                  <a:pt x="1673" y="0"/>
                </a:moveTo>
                <a:lnTo>
                  <a:pt x="9963" y="8"/>
                </a:lnTo>
                <a:cubicBezTo>
                  <a:pt x="9964" y="1660"/>
                  <a:pt x="10000" y="9451"/>
                  <a:pt x="10000" y="10000"/>
                </a:cubicBezTo>
                <a:lnTo>
                  <a:pt x="2216" y="10002"/>
                </a:lnTo>
                <a:cubicBezTo>
                  <a:pt x="2330" y="9065"/>
                  <a:pt x="2232" y="8404"/>
                  <a:pt x="1382" y="6880"/>
                </a:cubicBezTo>
                <a:cubicBezTo>
                  <a:pt x="-1046" y="2494"/>
                  <a:pt x="162" y="1705"/>
                  <a:pt x="1673" y="0"/>
                </a:cubicBezTo>
                <a:close/>
              </a:path>
            </a:pathLst>
          </a:custGeom>
          <a:solidFill>
            <a:srgbClr val="B41C38"/>
          </a:solidFill>
        </p:spPr>
        <p:txBody>
          <a:bodyPr/>
          <a:lstStyle/>
          <a:p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A0BFFD-E82A-DF4A-BFAD-921982BB6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234" y="2075674"/>
            <a:ext cx="6219217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D78CC9-E261-874C-807E-F03588E26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234" y="4555349"/>
            <a:ext cx="621921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AD3D6B6-1BBA-EC45-B2F3-957F8F58FD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234" y="290065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161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43111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ción Rojo Vivo: 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9789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9485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ección Rojo Vivo: 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B41C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7162C7F-4439-2D45-B87D-8D36AD9C71E1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A9A337EE-8DFE-8F4F-86AC-683E3A83AF53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48637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B27D48FB-F0D9-884F-815F-2E4F33398619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CE214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11">
            <a:extLst>
              <a:ext uri="{FF2B5EF4-FFF2-40B4-BE49-F238E27FC236}">
                <a16:creationId xmlns:a16="http://schemas.microsoft.com/office/drawing/2014/main" id="{DC642E9E-CD96-6C4B-BCBB-3664A2E7A9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45075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ción Rojo Vivo: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B3C8-FC8C-8B4C-84DC-2F6E066F0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B41C3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052B9C77-6EDD-F845-A58D-0DB07474792E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DD60E140-D82D-1F4D-B814-D81EC93F5D7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81702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ción Rojo Vivo: Fotografía Compl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35ED1CA-32D7-6543-922D-0C4F67C8C4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2700" y="0"/>
            <a:ext cx="12204700" cy="6858000"/>
          </a:xfrm>
        </p:spPr>
        <p:txBody>
          <a:bodyPr/>
          <a:lstStyle/>
          <a:p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7D13E50-AA43-3645-82B4-ACBD65A01A6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B41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71C5A2-48B6-674A-8715-E055C8505C98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CE21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151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ítulo y Contenido - 2 Sub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6D725-8808-ED48-9697-9E9AF6F0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11FED8-8D38-494B-9D67-00424FB1C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D050-8171-6442-A10E-81E136EF8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3B2A0F-BCB8-F449-A397-0123A6AA2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4279B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D9CB4F-77C1-4B4C-9786-F3A91EEA8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229CF89-CFA5-B847-9D67-FD5BF2EA0619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DAE39FE0-18D8-E344-AE64-9E904E4024A2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2976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Contenido y Fotografí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BBF1B-53F4-7E47-AEEB-3031FA4E3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6034088" cy="1325563"/>
          </a:xfrm>
        </p:spPr>
        <p:txBody>
          <a:bodyPr/>
          <a:lstStyle>
            <a:lvl1pPr>
              <a:defRPr>
                <a:solidFill>
                  <a:srgbClr val="6BAE4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DD4CA-775D-2845-82D8-4FD3A62FD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34088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08AFBE7-0F6B-E54D-A0BB-A47BD0D0071D}"/>
              </a:ext>
            </a:extLst>
          </p:cNvPr>
          <p:cNvSpPr/>
          <p:nvPr userDrawn="1"/>
        </p:nvSpPr>
        <p:spPr>
          <a:xfrm>
            <a:off x="7144686" y="-56271"/>
            <a:ext cx="5122342" cy="7005711"/>
          </a:xfrm>
          <a:custGeom>
            <a:avLst/>
            <a:gdLst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311191 w 1066464"/>
              <a:gd name="connsiteY5" fmla="*/ 0 h 6991643"/>
              <a:gd name="connsiteX0" fmla="*/ 311191 w 1066464"/>
              <a:gd name="connsiteY0" fmla="*/ 0 h 6991643"/>
              <a:gd name="connsiteX1" fmla="*/ 29837 w 1066464"/>
              <a:gd name="connsiteY1" fmla="*/ 2630659 h 6991643"/>
              <a:gd name="connsiteX2" fmla="*/ 944237 w 1066464"/>
              <a:gd name="connsiteY2" fmla="*/ 6020973 h 6991643"/>
              <a:gd name="connsiteX3" fmla="*/ 1056779 w 1066464"/>
              <a:gd name="connsiteY3" fmla="*/ 6991643 h 6991643"/>
              <a:gd name="connsiteX4" fmla="*/ 1056779 w 1066464"/>
              <a:gd name="connsiteY4" fmla="*/ 6991643 h 6991643"/>
              <a:gd name="connsiteX5" fmla="*/ 859831 w 1066464"/>
              <a:gd name="connsiteY5" fmla="*/ 5359791 h 6991643"/>
              <a:gd name="connsiteX6" fmla="*/ 311191 w 1066464"/>
              <a:gd name="connsiteY6" fmla="*/ 0 h 6991643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311191 w 5122342"/>
              <a:gd name="connsiteY6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1521012 w 5122342"/>
              <a:gd name="connsiteY6" fmla="*/ 1758462 h 7005711"/>
              <a:gd name="connsiteX7" fmla="*/ 311191 w 5122342"/>
              <a:gd name="connsiteY7" fmla="*/ 0 h 7005711"/>
              <a:gd name="connsiteX0" fmla="*/ 311191 w 5122342"/>
              <a:gd name="connsiteY0" fmla="*/ 0 h 7005711"/>
              <a:gd name="connsiteX1" fmla="*/ 29837 w 5122342"/>
              <a:gd name="connsiteY1" fmla="*/ 2630659 h 7005711"/>
              <a:gd name="connsiteX2" fmla="*/ 944237 w 5122342"/>
              <a:gd name="connsiteY2" fmla="*/ 6020973 h 7005711"/>
              <a:gd name="connsiteX3" fmla="*/ 1056779 w 5122342"/>
              <a:gd name="connsiteY3" fmla="*/ 6991643 h 7005711"/>
              <a:gd name="connsiteX4" fmla="*/ 1056779 w 5122342"/>
              <a:gd name="connsiteY4" fmla="*/ 6991643 h 7005711"/>
              <a:gd name="connsiteX5" fmla="*/ 5122342 w 5122342"/>
              <a:gd name="connsiteY5" fmla="*/ 7005711 h 7005711"/>
              <a:gd name="connsiteX6" fmla="*/ 5108274 w 5122342"/>
              <a:gd name="connsiteY6" fmla="*/ 14069 h 7005711"/>
              <a:gd name="connsiteX7" fmla="*/ 311191 w 5122342"/>
              <a:gd name="connsiteY7" fmla="*/ 0 h 7005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22342" h="7005711">
                <a:moveTo>
                  <a:pt x="311191" y="0"/>
                </a:moveTo>
                <a:cubicBezTo>
                  <a:pt x="117760" y="813582"/>
                  <a:pt x="-75671" y="1627164"/>
                  <a:pt x="29837" y="2630659"/>
                </a:cubicBezTo>
                <a:cubicBezTo>
                  <a:pt x="135345" y="3634154"/>
                  <a:pt x="773080" y="5294142"/>
                  <a:pt x="944237" y="6020973"/>
                </a:cubicBezTo>
                <a:cubicBezTo>
                  <a:pt x="1115394" y="6747804"/>
                  <a:pt x="1056779" y="6991643"/>
                  <a:pt x="1056779" y="6991643"/>
                </a:cubicBezTo>
                <a:lnTo>
                  <a:pt x="1056779" y="6991643"/>
                </a:lnTo>
                <a:lnTo>
                  <a:pt x="5122342" y="7005711"/>
                </a:lnTo>
                <a:cubicBezTo>
                  <a:pt x="5117653" y="4675164"/>
                  <a:pt x="5112963" y="2344616"/>
                  <a:pt x="5108274" y="14069"/>
                </a:cubicBezTo>
                <a:lnTo>
                  <a:pt x="311191" y="0"/>
                </a:ln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Picture Placeholder 11">
            <a:extLst>
              <a:ext uri="{FF2B5EF4-FFF2-40B4-BE49-F238E27FC236}">
                <a16:creationId xmlns:a16="http://schemas.microsoft.com/office/drawing/2014/main" id="{B452125D-FD17-A241-ACCE-4E5ADC0F9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98921" y="-3446"/>
            <a:ext cx="5013871" cy="6897090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1918 w 10000"/>
              <a:gd name="connsiteY9" fmla="*/ 8062 h 10000"/>
              <a:gd name="connsiteX10" fmla="*/ 0 w 10000"/>
              <a:gd name="connsiteY10" fmla="*/ 1000 h 10000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2500 w 10000"/>
              <a:gd name="connsiteY7" fmla="*/ 10000 h 10000"/>
              <a:gd name="connsiteX8" fmla="*/ 1918 w 10000"/>
              <a:gd name="connsiteY8" fmla="*/ 8062 h 10000"/>
              <a:gd name="connsiteX9" fmla="*/ 0 w 10000"/>
              <a:gd name="connsiteY9" fmla="*/ 1000 h 10000"/>
              <a:gd name="connsiteX0" fmla="*/ 0 w 10000"/>
              <a:gd name="connsiteY0" fmla="*/ 1000 h 10147"/>
              <a:gd name="connsiteX1" fmla="*/ 2214 w 10000"/>
              <a:gd name="connsiteY1" fmla="*/ 1000 h 10147"/>
              <a:gd name="connsiteX2" fmla="*/ 5000 w 10000"/>
              <a:gd name="connsiteY2" fmla="*/ 1000 h 10147"/>
              <a:gd name="connsiteX3" fmla="*/ 7500 w 10000"/>
              <a:gd name="connsiteY3" fmla="*/ 0 h 10147"/>
              <a:gd name="connsiteX4" fmla="*/ 10000 w 10000"/>
              <a:gd name="connsiteY4" fmla="*/ 1000 h 10147"/>
              <a:gd name="connsiteX5" fmla="*/ 10000 w 10000"/>
              <a:gd name="connsiteY5" fmla="*/ 9000 h 10147"/>
              <a:gd name="connsiteX6" fmla="*/ 2500 w 10000"/>
              <a:gd name="connsiteY6" fmla="*/ 10000 h 10147"/>
              <a:gd name="connsiteX7" fmla="*/ 1918 w 10000"/>
              <a:gd name="connsiteY7" fmla="*/ 8062 h 10147"/>
              <a:gd name="connsiteX8" fmla="*/ 0 w 10000"/>
              <a:gd name="connsiteY8" fmla="*/ 1000 h 10147"/>
              <a:gd name="connsiteX0" fmla="*/ 0 w 10000"/>
              <a:gd name="connsiteY0" fmla="*/ 1000 h 10000"/>
              <a:gd name="connsiteX1" fmla="*/ 2214 w 10000"/>
              <a:gd name="connsiteY1" fmla="*/ 1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2500 w 10000"/>
              <a:gd name="connsiteY5" fmla="*/ 10000 h 10000"/>
              <a:gd name="connsiteX6" fmla="*/ 1918 w 10000"/>
              <a:gd name="connsiteY6" fmla="*/ 8062 h 10000"/>
              <a:gd name="connsiteX7" fmla="*/ 0 w 10000"/>
              <a:gd name="connsiteY7" fmla="*/ 1000 h 10000"/>
              <a:gd name="connsiteX0" fmla="*/ 0 w 10000"/>
              <a:gd name="connsiteY0" fmla="*/ 1494 h 10494"/>
              <a:gd name="connsiteX1" fmla="*/ 2214 w 10000"/>
              <a:gd name="connsiteY1" fmla="*/ 1494 h 10494"/>
              <a:gd name="connsiteX2" fmla="*/ 5000 w 10000"/>
              <a:gd name="connsiteY2" fmla="*/ 1494 h 10494"/>
              <a:gd name="connsiteX3" fmla="*/ 7500 w 10000"/>
              <a:gd name="connsiteY3" fmla="*/ 494 h 10494"/>
              <a:gd name="connsiteX4" fmla="*/ 10000 w 10000"/>
              <a:gd name="connsiteY4" fmla="*/ 10411 h 10494"/>
              <a:gd name="connsiteX5" fmla="*/ 2500 w 10000"/>
              <a:gd name="connsiteY5" fmla="*/ 10494 h 10494"/>
              <a:gd name="connsiteX6" fmla="*/ 1918 w 10000"/>
              <a:gd name="connsiteY6" fmla="*/ 8556 h 10494"/>
              <a:gd name="connsiteX7" fmla="*/ 0 w 10000"/>
              <a:gd name="connsiteY7" fmla="*/ 1494 h 10494"/>
              <a:gd name="connsiteX0" fmla="*/ 0 w 9971"/>
              <a:gd name="connsiteY0" fmla="*/ 1503 h 10545"/>
              <a:gd name="connsiteX1" fmla="*/ 2214 w 9971"/>
              <a:gd name="connsiteY1" fmla="*/ 1503 h 10545"/>
              <a:gd name="connsiteX2" fmla="*/ 5000 w 9971"/>
              <a:gd name="connsiteY2" fmla="*/ 1503 h 10545"/>
              <a:gd name="connsiteX3" fmla="*/ 7500 w 9971"/>
              <a:gd name="connsiteY3" fmla="*/ 503 h 10545"/>
              <a:gd name="connsiteX4" fmla="*/ 9971 w 9971"/>
              <a:gd name="connsiteY4" fmla="*/ 10545 h 10545"/>
              <a:gd name="connsiteX5" fmla="*/ 2500 w 9971"/>
              <a:gd name="connsiteY5" fmla="*/ 10503 h 10545"/>
              <a:gd name="connsiteX6" fmla="*/ 1918 w 9971"/>
              <a:gd name="connsiteY6" fmla="*/ 8565 h 10545"/>
              <a:gd name="connsiteX7" fmla="*/ 0 w 9971"/>
              <a:gd name="connsiteY7" fmla="*/ 1503 h 10545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59"/>
              <a:gd name="connsiteX1" fmla="*/ 2220 w 10000"/>
              <a:gd name="connsiteY1" fmla="*/ 1425 h 10059"/>
              <a:gd name="connsiteX2" fmla="*/ 5015 w 10000"/>
              <a:gd name="connsiteY2" fmla="*/ 1425 h 10059"/>
              <a:gd name="connsiteX3" fmla="*/ 7522 w 10000"/>
              <a:gd name="connsiteY3" fmla="*/ 477 h 10059"/>
              <a:gd name="connsiteX4" fmla="*/ 10000 w 10000"/>
              <a:gd name="connsiteY4" fmla="*/ 10000 h 10059"/>
              <a:gd name="connsiteX5" fmla="*/ 2450 w 10000"/>
              <a:gd name="connsiteY5" fmla="*/ 10059 h 10059"/>
              <a:gd name="connsiteX6" fmla="*/ 1924 w 10000"/>
              <a:gd name="connsiteY6" fmla="*/ 8122 h 10059"/>
              <a:gd name="connsiteX7" fmla="*/ 0 w 10000"/>
              <a:gd name="connsiteY7" fmla="*/ 1425 h 10059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36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924 w 10000"/>
              <a:gd name="connsiteY6" fmla="*/ 8122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2220 w 10000"/>
              <a:gd name="connsiteY1" fmla="*/ 1425 h 10000"/>
              <a:gd name="connsiteX2" fmla="*/ 5015 w 10000"/>
              <a:gd name="connsiteY2" fmla="*/ 1425 h 10000"/>
              <a:gd name="connsiteX3" fmla="*/ 7522 w 10000"/>
              <a:gd name="connsiteY3" fmla="*/ 477 h 10000"/>
              <a:gd name="connsiteX4" fmla="*/ 10000 w 10000"/>
              <a:gd name="connsiteY4" fmla="*/ 10000 h 10000"/>
              <a:gd name="connsiteX5" fmla="*/ 2270 w 10000"/>
              <a:gd name="connsiteY5" fmla="*/ 9982 h 10000"/>
              <a:gd name="connsiteX6" fmla="*/ 1409 w 10000"/>
              <a:gd name="connsiteY6" fmla="*/ 6996 h 10000"/>
              <a:gd name="connsiteX7" fmla="*/ 0 w 10000"/>
              <a:gd name="connsiteY7" fmla="*/ 1425 h 10000"/>
              <a:gd name="connsiteX0" fmla="*/ 0 w 10000"/>
              <a:gd name="connsiteY0" fmla="*/ 1425 h 10000"/>
              <a:gd name="connsiteX1" fmla="*/ 5015 w 10000"/>
              <a:gd name="connsiteY1" fmla="*/ 1425 h 10000"/>
              <a:gd name="connsiteX2" fmla="*/ 7522 w 10000"/>
              <a:gd name="connsiteY2" fmla="*/ 477 h 10000"/>
              <a:gd name="connsiteX3" fmla="*/ 10000 w 10000"/>
              <a:gd name="connsiteY3" fmla="*/ 10000 h 10000"/>
              <a:gd name="connsiteX4" fmla="*/ 2270 w 10000"/>
              <a:gd name="connsiteY4" fmla="*/ 9982 h 10000"/>
              <a:gd name="connsiteX5" fmla="*/ 1409 w 10000"/>
              <a:gd name="connsiteY5" fmla="*/ 6996 h 10000"/>
              <a:gd name="connsiteX6" fmla="*/ 0 w 10000"/>
              <a:gd name="connsiteY6" fmla="*/ 1425 h 10000"/>
              <a:gd name="connsiteX0" fmla="*/ 0 w 10000"/>
              <a:gd name="connsiteY0" fmla="*/ 1580 h 10155"/>
              <a:gd name="connsiteX1" fmla="*/ 7522 w 10000"/>
              <a:gd name="connsiteY1" fmla="*/ 632 h 10155"/>
              <a:gd name="connsiteX2" fmla="*/ 10000 w 10000"/>
              <a:gd name="connsiteY2" fmla="*/ 10155 h 10155"/>
              <a:gd name="connsiteX3" fmla="*/ 2270 w 10000"/>
              <a:gd name="connsiteY3" fmla="*/ 10137 h 10155"/>
              <a:gd name="connsiteX4" fmla="*/ 1409 w 10000"/>
              <a:gd name="connsiteY4" fmla="*/ 7151 h 10155"/>
              <a:gd name="connsiteX5" fmla="*/ 0 w 10000"/>
              <a:gd name="connsiteY5" fmla="*/ 1580 h 10155"/>
              <a:gd name="connsiteX0" fmla="*/ 1159 w 9501"/>
              <a:gd name="connsiteY0" fmla="*/ 1007 h 10538"/>
              <a:gd name="connsiteX1" fmla="*/ 7023 w 9501"/>
              <a:gd name="connsiteY1" fmla="*/ 1015 h 10538"/>
              <a:gd name="connsiteX2" fmla="*/ 9501 w 9501"/>
              <a:gd name="connsiteY2" fmla="*/ 10538 h 10538"/>
              <a:gd name="connsiteX3" fmla="*/ 1771 w 9501"/>
              <a:gd name="connsiteY3" fmla="*/ 10520 h 10538"/>
              <a:gd name="connsiteX4" fmla="*/ 910 w 9501"/>
              <a:gd name="connsiteY4" fmla="*/ 7534 h 10538"/>
              <a:gd name="connsiteX5" fmla="*/ 1159 w 9501"/>
              <a:gd name="connsiteY5" fmla="*/ 1007 h 10538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956 h 10000"/>
              <a:gd name="connsiteX1" fmla="*/ 7918 w 10526"/>
              <a:gd name="connsiteY1" fmla="*/ 963 h 10000"/>
              <a:gd name="connsiteX2" fmla="*/ 10526 w 10526"/>
              <a:gd name="connsiteY2" fmla="*/ 10000 h 10000"/>
              <a:gd name="connsiteX3" fmla="*/ 2390 w 10526"/>
              <a:gd name="connsiteY3" fmla="*/ 9983 h 10000"/>
              <a:gd name="connsiteX4" fmla="*/ 1484 w 10526"/>
              <a:gd name="connsiteY4" fmla="*/ 7149 h 10000"/>
              <a:gd name="connsiteX5" fmla="*/ 1746 w 10526"/>
              <a:gd name="connsiteY5" fmla="*/ 956 h 10000"/>
              <a:gd name="connsiteX0" fmla="*/ 1746 w 10526"/>
              <a:gd name="connsiteY0" fmla="*/ 645 h 9689"/>
              <a:gd name="connsiteX1" fmla="*/ 7918 w 10526"/>
              <a:gd name="connsiteY1" fmla="*/ 652 h 9689"/>
              <a:gd name="connsiteX2" fmla="*/ 10526 w 10526"/>
              <a:gd name="connsiteY2" fmla="*/ 9689 h 9689"/>
              <a:gd name="connsiteX3" fmla="*/ 2390 w 10526"/>
              <a:gd name="connsiteY3" fmla="*/ 9672 h 9689"/>
              <a:gd name="connsiteX4" fmla="*/ 1484 w 10526"/>
              <a:gd name="connsiteY4" fmla="*/ 6838 h 9689"/>
              <a:gd name="connsiteX5" fmla="*/ 1746 w 10526"/>
              <a:gd name="connsiteY5" fmla="*/ 645 h 9689"/>
              <a:gd name="connsiteX0" fmla="*/ 1659 w 10000"/>
              <a:gd name="connsiteY0" fmla="*/ 665 h 9999"/>
              <a:gd name="connsiteX1" fmla="*/ 7522 w 10000"/>
              <a:gd name="connsiteY1" fmla="*/ 672 h 9999"/>
              <a:gd name="connsiteX2" fmla="*/ 10000 w 10000"/>
              <a:gd name="connsiteY2" fmla="*/ 9999 h 9999"/>
              <a:gd name="connsiteX3" fmla="*/ 2271 w 10000"/>
              <a:gd name="connsiteY3" fmla="*/ 9981 h 9999"/>
              <a:gd name="connsiteX4" fmla="*/ 1410 w 10000"/>
              <a:gd name="connsiteY4" fmla="*/ 7056 h 9999"/>
              <a:gd name="connsiteX5" fmla="*/ 1659 w 10000"/>
              <a:gd name="connsiteY5" fmla="*/ 665 h 9999"/>
              <a:gd name="connsiteX0" fmla="*/ 1659 w 10692"/>
              <a:gd name="connsiteY0" fmla="*/ 609 h 9944"/>
              <a:gd name="connsiteX1" fmla="*/ 10099 w 10692"/>
              <a:gd name="connsiteY1" fmla="*/ 692 h 9944"/>
              <a:gd name="connsiteX2" fmla="*/ 10000 w 10692"/>
              <a:gd name="connsiteY2" fmla="*/ 9944 h 9944"/>
              <a:gd name="connsiteX3" fmla="*/ 2271 w 10692"/>
              <a:gd name="connsiteY3" fmla="*/ 9926 h 9944"/>
              <a:gd name="connsiteX4" fmla="*/ 1410 w 10692"/>
              <a:gd name="connsiteY4" fmla="*/ 7001 h 9944"/>
              <a:gd name="connsiteX5" fmla="*/ 1659 w 10692"/>
              <a:gd name="connsiteY5" fmla="*/ 609 h 9944"/>
              <a:gd name="connsiteX0" fmla="*/ 1552 w 9999"/>
              <a:gd name="connsiteY0" fmla="*/ 0 h 9388"/>
              <a:gd name="connsiteX1" fmla="*/ 9445 w 9999"/>
              <a:gd name="connsiteY1" fmla="*/ 84 h 9388"/>
              <a:gd name="connsiteX2" fmla="*/ 9353 w 9999"/>
              <a:gd name="connsiteY2" fmla="*/ 9388 h 9388"/>
              <a:gd name="connsiteX3" fmla="*/ 2124 w 9999"/>
              <a:gd name="connsiteY3" fmla="*/ 9370 h 9388"/>
              <a:gd name="connsiteX4" fmla="*/ 1319 w 9999"/>
              <a:gd name="connsiteY4" fmla="*/ 6428 h 9388"/>
              <a:gd name="connsiteX5" fmla="*/ 1552 w 9999"/>
              <a:gd name="connsiteY5" fmla="*/ 0 h 9388"/>
              <a:gd name="connsiteX0" fmla="*/ 1552 w 9446"/>
              <a:gd name="connsiteY0" fmla="*/ 0 h 10000"/>
              <a:gd name="connsiteX1" fmla="*/ 9446 w 9446"/>
              <a:gd name="connsiteY1" fmla="*/ 89 h 10000"/>
              <a:gd name="connsiteX2" fmla="*/ 9354 w 9446"/>
              <a:gd name="connsiteY2" fmla="*/ 10000 h 10000"/>
              <a:gd name="connsiteX3" fmla="*/ 2124 w 9446"/>
              <a:gd name="connsiteY3" fmla="*/ 9981 h 10000"/>
              <a:gd name="connsiteX4" fmla="*/ 1319 w 9446"/>
              <a:gd name="connsiteY4" fmla="*/ 6847 h 10000"/>
              <a:gd name="connsiteX5" fmla="*/ 1552 w 9446"/>
              <a:gd name="connsiteY5" fmla="*/ 0 h 10000"/>
              <a:gd name="connsiteX0" fmla="*/ 1643 w 9956"/>
              <a:gd name="connsiteY0" fmla="*/ 24 h 10024"/>
              <a:gd name="connsiteX1" fmla="*/ 9956 w 9956"/>
              <a:gd name="connsiteY1" fmla="*/ 0 h 10024"/>
              <a:gd name="connsiteX2" fmla="*/ 9903 w 9956"/>
              <a:gd name="connsiteY2" fmla="*/ 10024 h 10024"/>
              <a:gd name="connsiteX3" fmla="*/ 2249 w 9956"/>
              <a:gd name="connsiteY3" fmla="*/ 10005 h 10024"/>
              <a:gd name="connsiteX4" fmla="*/ 1396 w 9956"/>
              <a:gd name="connsiteY4" fmla="*/ 6871 h 10024"/>
              <a:gd name="connsiteX5" fmla="*/ 1643 w 9956"/>
              <a:gd name="connsiteY5" fmla="*/ 24 h 10024"/>
              <a:gd name="connsiteX0" fmla="*/ 1650 w 10000"/>
              <a:gd name="connsiteY0" fmla="*/ 24 h 10000"/>
              <a:gd name="connsiteX1" fmla="*/ 10000 w 10000"/>
              <a:gd name="connsiteY1" fmla="*/ 0 h 10000"/>
              <a:gd name="connsiteX2" fmla="*/ 9947 w 10000"/>
              <a:gd name="connsiteY2" fmla="*/ 10000 h 10000"/>
              <a:gd name="connsiteX3" fmla="*/ 2259 w 10000"/>
              <a:gd name="connsiteY3" fmla="*/ 9981 h 10000"/>
              <a:gd name="connsiteX4" fmla="*/ 1402 w 10000"/>
              <a:gd name="connsiteY4" fmla="*/ 6855 h 10000"/>
              <a:gd name="connsiteX5" fmla="*/ 1650 w 10000"/>
              <a:gd name="connsiteY5" fmla="*/ 24 h 10000"/>
              <a:gd name="connsiteX0" fmla="*/ 1707 w 9968"/>
              <a:gd name="connsiteY0" fmla="*/ 0 h 10234"/>
              <a:gd name="connsiteX1" fmla="*/ 9968 w 9968"/>
              <a:gd name="connsiteY1" fmla="*/ 234 h 10234"/>
              <a:gd name="connsiteX2" fmla="*/ 9915 w 9968"/>
              <a:gd name="connsiteY2" fmla="*/ 10234 h 10234"/>
              <a:gd name="connsiteX3" fmla="*/ 2227 w 9968"/>
              <a:gd name="connsiteY3" fmla="*/ 10215 h 10234"/>
              <a:gd name="connsiteX4" fmla="*/ 1370 w 9968"/>
              <a:gd name="connsiteY4" fmla="*/ 7089 h 10234"/>
              <a:gd name="connsiteX5" fmla="*/ 1707 w 9968"/>
              <a:gd name="connsiteY5" fmla="*/ 0 h 10234"/>
              <a:gd name="connsiteX0" fmla="*/ 1682 w 10015"/>
              <a:gd name="connsiteY0" fmla="*/ 0 h 9779"/>
              <a:gd name="connsiteX1" fmla="*/ 10015 w 10015"/>
              <a:gd name="connsiteY1" fmla="*/ 8 h 9779"/>
              <a:gd name="connsiteX2" fmla="*/ 9962 w 10015"/>
              <a:gd name="connsiteY2" fmla="*/ 9779 h 9779"/>
              <a:gd name="connsiteX3" fmla="*/ 2249 w 10015"/>
              <a:gd name="connsiteY3" fmla="*/ 9760 h 9779"/>
              <a:gd name="connsiteX4" fmla="*/ 1389 w 10015"/>
              <a:gd name="connsiteY4" fmla="*/ 6706 h 9779"/>
              <a:gd name="connsiteX5" fmla="*/ 1682 w 10015"/>
              <a:gd name="connsiteY5" fmla="*/ 0 h 9779"/>
              <a:gd name="connsiteX0" fmla="*/ 1679 w 10000"/>
              <a:gd name="connsiteY0" fmla="*/ 0 h 10000"/>
              <a:gd name="connsiteX1" fmla="*/ 10000 w 10000"/>
              <a:gd name="connsiteY1" fmla="*/ 8 h 10000"/>
              <a:gd name="connsiteX2" fmla="*/ 9947 w 10000"/>
              <a:gd name="connsiteY2" fmla="*/ 10000 h 10000"/>
              <a:gd name="connsiteX3" fmla="*/ 2224 w 10000"/>
              <a:gd name="connsiteY3" fmla="*/ 9949 h 10000"/>
              <a:gd name="connsiteX4" fmla="*/ 1387 w 10000"/>
              <a:gd name="connsiteY4" fmla="*/ 6858 h 10000"/>
              <a:gd name="connsiteX5" fmla="*/ 1679 w 10000"/>
              <a:gd name="connsiteY5" fmla="*/ 0 h 10000"/>
              <a:gd name="connsiteX0" fmla="*/ 1679 w 10059"/>
              <a:gd name="connsiteY0" fmla="*/ 0 h 9984"/>
              <a:gd name="connsiteX1" fmla="*/ 10000 w 10059"/>
              <a:gd name="connsiteY1" fmla="*/ 8 h 9984"/>
              <a:gd name="connsiteX2" fmla="*/ 10059 w 10059"/>
              <a:gd name="connsiteY2" fmla="*/ 9984 h 9984"/>
              <a:gd name="connsiteX3" fmla="*/ 2224 w 10059"/>
              <a:gd name="connsiteY3" fmla="*/ 9949 h 9984"/>
              <a:gd name="connsiteX4" fmla="*/ 1387 w 10059"/>
              <a:gd name="connsiteY4" fmla="*/ 6858 h 9984"/>
              <a:gd name="connsiteX5" fmla="*/ 1679 w 10059"/>
              <a:gd name="connsiteY5" fmla="*/ 0 h 9984"/>
              <a:gd name="connsiteX0" fmla="*/ 1669 w 10244"/>
              <a:gd name="connsiteY0" fmla="*/ 0 h 10016"/>
              <a:gd name="connsiteX1" fmla="*/ 9941 w 10244"/>
              <a:gd name="connsiteY1" fmla="*/ 8 h 10016"/>
              <a:gd name="connsiteX2" fmla="*/ 10244 w 10244"/>
              <a:gd name="connsiteY2" fmla="*/ 10016 h 10016"/>
              <a:gd name="connsiteX3" fmla="*/ 2211 w 10244"/>
              <a:gd name="connsiteY3" fmla="*/ 9965 h 10016"/>
              <a:gd name="connsiteX4" fmla="*/ 1379 w 10244"/>
              <a:gd name="connsiteY4" fmla="*/ 6869 h 10016"/>
              <a:gd name="connsiteX5" fmla="*/ 1669 w 10244"/>
              <a:gd name="connsiteY5" fmla="*/ 0 h 10016"/>
              <a:gd name="connsiteX0" fmla="*/ 1669 w 9978"/>
              <a:gd name="connsiteY0" fmla="*/ 0 h 9984"/>
              <a:gd name="connsiteX1" fmla="*/ 9941 w 9978"/>
              <a:gd name="connsiteY1" fmla="*/ 8 h 9984"/>
              <a:gd name="connsiteX2" fmla="*/ 9978 w 9978"/>
              <a:gd name="connsiteY2" fmla="*/ 9984 h 9984"/>
              <a:gd name="connsiteX3" fmla="*/ 2211 w 9978"/>
              <a:gd name="connsiteY3" fmla="*/ 9965 h 9984"/>
              <a:gd name="connsiteX4" fmla="*/ 1379 w 9978"/>
              <a:gd name="connsiteY4" fmla="*/ 6869 h 9984"/>
              <a:gd name="connsiteX5" fmla="*/ 1669 w 9978"/>
              <a:gd name="connsiteY5" fmla="*/ 0 h 9984"/>
              <a:gd name="connsiteX0" fmla="*/ 1673 w 10000"/>
              <a:gd name="connsiteY0" fmla="*/ 0 h 10000"/>
              <a:gd name="connsiteX1" fmla="*/ 9963 w 10000"/>
              <a:gd name="connsiteY1" fmla="*/ 8 h 10000"/>
              <a:gd name="connsiteX2" fmla="*/ 10000 w 10000"/>
              <a:gd name="connsiteY2" fmla="*/ 10000 h 10000"/>
              <a:gd name="connsiteX3" fmla="*/ 2216 w 10000"/>
              <a:gd name="connsiteY3" fmla="*/ 9981 h 10000"/>
              <a:gd name="connsiteX4" fmla="*/ 1382 w 10000"/>
              <a:gd name="connsiteY4" fmla="*/ 6880 h 10000"/>
              <a:gd name="connsiteX5" fmla="*/ 1673 w 10000"/>
              <a:gd name="connsiteY5" fmla="*/ 0 h 10000"/>
              <a:gd name="connsiteX0" fmla="*/ 1673 w 10000"/>
              <a:gd name="connsiteY0" fmla="*/ 0 h 10002"/>
              <a:gd name="connsiteX1" fmla="*/ 9963 w 10000"/>
              <a:gd name="connsiteY1" fmla="*/ 8 h 10002"/>
              <a:gd name="connsiteX2" fmla="*/ 10000 w 10000"/>
              <a:gd name="connsiteY2" fmla="*/ 10000 h 10002"/>
              <a:gd name="connsiteX3" fmla="*/ 2216 w 10000"/>
              <a:gd name="connsiteY3" fmla="*/ 10002 h 10002"/>
              <a:gd name="connsiteX4" fmla="*/ 1382 w 10000"/>
              <a:gd name="connsiteY4" fmla="*/ 6880 h 10002"/>
              <a:gd name="connsiteX5" fmla="*/ 1673 w 10000"/>
              <a:gd name="connsiteY5" fmla="*/ 0 h 10002"/>
              <a:gd name="connsiteX0" fmla="*/ 1673 w 10000"/>
              <a:gd name="connsiteY0" fmla="*/ 5 h 10007"/>
              <a:gd name="connsiteX1" fmla="*/ 9998 w 10000"/>
              <a:gd name="connsiteY1" fmla="*/ 0 h 10007"/>
              <a:gd name="connsiteX2" fmla="*/ 10000 w 10000"/>
              <a:gd name="connsiteY2" fmla="*/ 10005 h 10007"/>
              <a:gd name="connsiteX3" fmla="*/ 2216 w 10000"/>
              <a:gd name="connsiteY3" fmla="*/ 10007 h 10007"/>
              <a:gd name="connsiteX4" fmla="*/ 1382 w 10000"/>
              <a:gd name="connsiteY4" fmla="*/ 6885 h 10007"/>
              <a:gd name="connsiteX5" fmla="*/ 1673 w 10000"/>
              <a:gd name="connsiteY5" fmla="*/ 5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7">
                <a:moveTo>
                  <a:pt x="1673" y="5"/>
                </a:moveTo>
                <a:lnTo>
                  <a:pt x="9998" y="0"/>
                </a:lnTo>
                <a:cubicBezTo>
                  <a:pt x="9999" y="1652"/>
                  <a:pt x="10000" y="9456"/>
                  <a:pt x="10000" y="10005"/>
                </a:cubicBezTo>
                <a:lnTo>
                  <a:pt x="2216" y="10007"/>
                </a:lnTo>
                <a:cubicBezTo>
                  <a:pt x="2330" y="9070"/>
                  <a:pt x="2232" y="8409"/>
                  <a:pt x="1382" y="6885"/>
                </a:cubicBezTo>
                <a:cubicBezTo>
                  <a:pt x="-1046" y="2499"/>
                  <a:pt x="162" y="1710"/>
                  <a:pt x="1673" y="5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0213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>
            <a:off x="-61437" y="-41952"/>
            <a:ext cx="12298576" cy="6123875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  <a:gd name="connsiteX0" fmla="*/ 15449 w 12262505"/>
              <a:gd name="connsiteY0" fmla="*/ 5530723 h 7045513"/>
              <a:gd name="connsiteX1" fmla="*/ 3657599 w 12262505"/>
              <a:gd name="connsiteY1" fmla="*/ 5007958 h 7045513"/>
              <a:gd name="connsiteX2" fmla="*/ 8468750 w 12262505"/>
              <a:gd name="connsiteY2" fmla="*/ 5514394 h 7045513"/>
              <a:gd name="connsiteX3" fmla="*/ 12252959 w 12262505"/>
              <a:gd name="connsiteY3" fmla="*/ 4220167 h 7045513"/>
              <a:gd name="connsiteX4" fmla="*/ 12262505 w 12262505"/>
              <a:gd name="connsiteY4" fmla="*/ 7045513 h 7045513"/>
              <a:gd name="connsiteX5" fmla="*/ 0 w 12262505"/>
              <a:gd name="connsiteY5" fmla="*/ 77735 h 7045513"/>
              <a:gd name="connsiteX6" fmla="*/ 15449 w 12262505"/>
              <a:gd name="connsiteY6" fmla="*/ 5530723 h 7045513"/>
              <a:gd name="connsiteX0" fmla="*/ 15449 w 12278834"/>
              <a:gd name="connsiteY0" fmla="*/ 5532908 h 5555121"/>
              <a:gd name="connsiteX1" fmla="*/ 3657599 w 12278834"/>
              <a:gd name="connsiteY1" fmla="*/ 5010143 h 5555121"/>
              <a:gd name="connsiteX2" fmla="*/ 8468750 w 12278834"/>
              <a:gd name="connsiteY2" fmla="*/ 5516579 h 5555121"/>
              <a:gd name="connsiteX3" fmla="*/ 12252959 w 12278834"/>
              <a:gd name="connsiteY3" fmla="*/ 4222352 h 5555121"/>
              <a:gd name="connsiteX4" fmla="*/ 12278834 w 12278834"/>
              <a:gd name="connsiteY4" fmla="*/ 91727 h 5555121"/>
              <a:gd name="connsiteX5" fmla="*/ 0 w 12278834"/>
              <a:gd name="connsiteY5" fmla="*/ 79920 h 5555121"/>
              <a:gd name="connsiteX6" fmla="*/ 15449 w 12278834"/>
              <a:gd name="connsiteY6" fmla="*/ 5532908 h 5555121"/>
              <a:gd name="connsiteX0" fmla="*/ 15449 w 12279342"/>
              <a:gd name="connsiteY0" fmla="*/ 5530724 h 5552937"/>
              <a:gd name="connsiteX1" fmla="*/ 3657599 w 12279342"/>
              <a:gd name="connsiteY1" fmla="*/ 5007959 h 5552937"/>
              <a:gd name="connsiteX2" fmla="*/ 8468750 w 12279342"/>
              <a:gd name="connsiteY2" fmla="*/ 5514395 h 5552937"/>
              <a:gd name="connsiteX3" fmla="*/ 12252959 w 12279342"/>
              <a:gd name="connsiteY3" fmla="*/ 4220168 h 5552937"/>
              <a:gd name="connsiteX4" fmla="*/ 12278834 w 12279342"/>
              <a:gd name="connsiteY4" fmla="*/ 89543 h 5552937"/>
              <a:gd name="connsiteX5" fmla="*/ 0 w 12279342"/>
              <a:gd name="connsiteY5" fmla="*/ 77736 h 5552937"/>
              <a:gd name="connsiteX6" fmla="*/ 15449 w 12279342"/>
              <a:gd name="connsiteY6" fmla="*/ 5530724 h 5552937"/>
              <a:gd name="connsiteX0" fmla="*/ 15449 w 12279342"/>
              <a:gd name="connsiteY0" fmla="*/ 6094324 h 6116537"/>
              <a:gd name="connsiteX1" fmla="*/ 3657599 w 12279342"/>
              <a:gd name="connsiteY1" fmla="*/ 5571559 h 6116537"/>
              <a:gd name="connsiteX2" fmla="*/ 8468750 w 12279342"/>
              <a:gd name="connsiteY2" fmla="*/ 6077995 h 6116537"/>
              <a:gd name="connsiteX3" fmla="*/ 12252959 w 12279342"/>
              <a:gd name="connsiteY3" fmla="*/ 4783768 h 6116537"/>
              <a:gd name="connsiteX4" fmla="*/ 12278834 w 12279342"/>
              <a:gd name="connsiteY4" fmla="*/ 0 h 6116537"/>
              <a:gd name="connsiteX5" fmla="*/ 0 w 12279342"/>
              <a:gd name="connsiteY5" fmla="*/ 641336 h 6116537"/>
              <a:gd name="connsiteX6" fmla="*/ 15449 w 12279342"/>
              <a:gd name="connsiteY6" fmla="*/ 6094324 h 6116537"/>
              <a:gd name="connsiteX0" fmla="*/ 15449 w 12279342"/>
              <a:gd name="connsiteY0" fmla="*/ 6094324 h 6125261"/>
              <a:gd name="connsiteX1" fmla="*/ 3657599 w 12279342"/>
              <a:gd name="connsiteY1" fmla="*/ 5571559 h 6125261"/>
              <a:gd name="connsiteX2" fmla="*/ 8468750 w 12279342"/>
              <a:gd name="connsiteY2" fmla="*/ 6077995 h 6125261"/>
              <a:gd name="connsiteX3" fmla="*/ 12252959 w 12279342"/>
              <a:gd name="connsiteY3" fmla="*/ 4783768 h 6125261"/>
              <a:gd name="connsiteX4" fmla="*/ 12278834 w 12279342"/>
              <a:gd name="connsiteY4" fmla="*/ 0 h 6125261"/>
              <a:gd name="connsiteX5" fmla="*/ 0 w 12279342"/>
              <a:gd name="connsiteY5" fmla="*/ 641336 h 6125261"/>
              <a:gd name="connsiteX6" fmla="*/ 15449 w 12279342"/>
              <a:gd name="connsiteY6" fmla="*/ 6094324 h 6125261"/>
              <a:gd name="connsiteX0" fmla="*/ 31778 w 12295671"/>
              <a:gd name="connsiteY0" fmla="*/ 6122459 h 6149807"/>
              <a:gd name="connsiteX1" fmla="*/ 3673928 w 12295671"/>
              <a:gd name="connsiteY1" fmla="*/ 5599694 h 6149807"/>
              <a:gd name="connsiteX2" fmla="*/ 8485079 w 12295671"/>
              <a:gd name="connsiteY2" fmla="*/ 6106130 h 6149807"/>
              <a:gd name="connsiteX3" fmla="*/ 12269288 w 12295671"/>
              <a:gd name="connsiteY3" fmla="*/ 4811903 h 6149807"/>
              <a:gd name="connsiteX4" fmla="*/ 12295163 w 12295671"/>
              <a:gd name="connsiteY4" fmla="*/ 28135 h 6149807"/>
              <a:gd name="connsiteX5" fmla="*/ 0 w 12295671"/>
              <a:gd name="connsiteY5" fmla="*/ 0 h 6149807"/>
              <a:gd name="connsiteX6" fmla="*/ 31778 w 12295671"/>
              <a:gd name="connsiteY6" fmla="*/ 6122459 h 6149807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49731"/>
              <a:gd name="connsiteX1" fmla="*/ 3676833 w 12298576"/>
              <a:gd name="connsiteY1" fmla="*/ 5599694 h 6149731"/>
              <a:gd name="connsiteX2" fmla="*/ 8487984 w 12298576"/>
              <a:gd name="connsiteY2" fmla="*/ 6106130 h 6149731"/>
              <a:gd name="connsiteX3" fmla="*/ 12272193 w 12298576"/>
              <a:gd name="connsiteY3" fmla="*/ 4811903 h 6149731"/>
              <a:gd name="connsiteX4" fmla="*/ 12298068 w 12298576"/>
              <a:gd name="connsiteY4" fmla="*/ 28135 h 6149731"/>
              <a:gd name="connsiteX5" fmla="*/ 2905 w 12298576"/>
              <a:gd name="connsiteY5" fmla="*/ 0 h 6149731"/>
              <a:gd name="connsiteX6" fmla="*/ 34683 w 12298576"/>
              <a:gd name="connsiteY6" fmla="*/ 6122459 h 6149731"/>
              <a:gd name="connsiteX0" fmla="*/ 34683 w 12298576"/>
              <a:gd name="connsiteY0" fmla="*/ 6122459 h 6123875"/>
              <a:gd name="connsiteX1" fmla="*/ 3676833 w 12298576"/>
              <a:gd name="connsiteY1" fmla="*/ 5599694 h 6123875"/>
              <a:gd name="connsiteX2" fmla="*/ 8487984 w 12298576"/>
              <a:gd name="connsiteY2" fmla="*/ 6106130 h 6123875"/>
              <a:gd name="connsiteX3" fmla="*/ 12272193 w 12298576"/>
              <a:gd name="connsiteY3" fmla="*/ 4811903 h 6123875"/>
              <a:gd name="connsiteX4" fmla="*/ 12298068 w 12298576"/>
              <a:gd name="connsiteY4" fmla="*/ 28135 h 6123875"/>
              <a:gd name="connsiteX5" fmla="*/ 2905 w 12298576"/>
              <a:gd name="connsiteY5" fmla="*/ 0 h 6123875"/>
              <a:gd name="connsiteX6" fmla="*/ 34683 w 12298576"/>
              <a:gd name="connsiteY6" fmla="*/ 6122459 h 61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98576" h="6123875">
                <a:moveTo>
                  <a:pt x="34683" y="6122459"/>
                </a:moveTo>
                <a:cubicBezTo>
                  <a:pt x="1248022" y="5797730"/>
                  <a:pt x="2267950" y="5602416"/>
                  <a:pt x="3676833" y="5599694"/>
                </a:cubicBezTo>
                <a:cubicBezTo>
                  <a:pt x="5085717" y="5596973"/>
                  <a:pt x="7055424" y="6237428"/>
                  <a:pt x="8487984" y="6106130"/>
                </a:cubicBezTo>
                <a:cubicBezTo>
                  <a:pt x="9920544" y="5974832"/>
                  <a:pt x="12101036" y="4931478"/>
                  <a:pt x="12272193" y="4811903"/>
                </a:cubicBezTo>
                <a:cubicBezTo>
                  <a:pt x="12274537" y="4105002"/>
                  <a:pt x="12302674" y="1112938"/>
                  <a:pt x="12298068" y="28135"/>
                </a:cubicBezTo>
                <a:lnTo>
                  <a:pt x="2905" y="0"/>
                </a:lnTo>
                <a:cubicBezTo>
                  <a:pt x="-12293" y="1135005"/>
                  <a:pt x="37195" y="5617027"/>
                  <a:pt x="34683" y="6122459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637413"/>
            <a:ext cx="10515600" cy="145776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6351814"/>
            <a:ext cx="3413579" cy="286651"/>
          </a:xfrm>
        </p:spPr>
        <p:txBody>
          <a:bodyPr/>
          <a:lstStyle>
            <a:lvl1pPr marL="0" indent="0">
              <a:buNone/>
              <a:defRPr sz="2400" b="0" i="0">
                <a:solidFill>
                  <a:srgbClr val="6BAE45"/>
                </a:solidFill>
                <a:latin typeface="Barlow Medium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www.uci.ac.cr</a:t>
            </a:r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7A94FB1-3E87-CF44-98E6-AFED63B94A68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7478486" y="6081923"/>
            <a:ext cx="4114800" cy="556542"/>
          </a:xfrm>
        </p:spPr>
        <p:txBody>
          <a:bodyPr>
            <a:noAutofit/>
          </a:bodyPr>
          <a:lstStyle>
            <a:lvl1pPr marL="0" indent="0" algn="r">
              <a:buNone/>
              <a:defRPr sz="2000" b="1" i="0">
                <a:solidFill>
                  <a:srgbClr val="6BAE45"/>
                </a:solidFill>
                <a:latin typeface="Barlow SemiBold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Promoviendo</a:t>
            </a:r>
            <a:r>
              <a:rPr lang="en-US" dirty="0"/>
              <a:t> el </a:t>
            </a:r>
            <a:r>
              <a:rPr lang="en-US" dirty="0" err="1"/>
              <a:t>desarrollo</a:t>
            </a:r>
            <a:r>
              <a:rPr lang="en-US" dirty="0"/>
              <a:t> </a:t>
            </a:r>
            <a:r>
              <a:rPr lang="en-US" dirty="0" err="1"/>
              <a:t>regenerativo</a:t>
            </a:r>
            <a:r>
              <a:rPr lang="en-US" dirty="0"/>
              <a:t> para el </a:t>
            </a:r>
            <a:r>
              <a:rPr lang="en-US" dirty="0" err="1"/>
              <a:t>bienestar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315162D-96C4-BB43-93D5-E3FCD1035B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1850" y="3281363"/>
            <a:ext cx="10515600" cy="1143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Información</a:t>
            </a:r>
            <a:r>
              <a:rPr lang="en-US" dirty="0"/>
              <a:t> de </a:t>
            </a:r>
            <a:r>
              <a:rPr lang="en-US" dirty="0" err="1"/>
              <a:t>contacto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696431-39AC-134E-91B0-42CF045B64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1315" y="56983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ular - Az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F435-1E90-124A-B476-04F9D0166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637413"/>
            <a:ext cx="10515600" cy="1457768"/>
          </a:xfrm>
        </p:spPr>
        <p:txBody>
          <a:bodyPr anchor="b"/>
          <a:lstStyle>
            <a:lvl1pPr>
              <a:defRPr sz="6000"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B89C8-C1A4-B041-BE52-3D48DC18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1221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CBE74B8-7FEA-B947-95E1-179FCD7C7B6C}"/>
              </a:ext>
            </a:extLst>
          </p:cNvPr>
          <p:cNvSpPr/>
          <p:nvPr userDrawn="1"/>
        </p:nvSpPr>
        <p:spPr>
          <a:xfrm flipH="1">
            <a:off x="-26753" y="4051497"/>
            <a:ext cx="12247056" cy="2829868"/>
          </a:xfrm>
          <a:custGeom>
            <a:avLst/>
            <a:gdLst>
              <a:gd name="connsiteX0" fmla="*/ 0 w 12196689"/>
              <a:gd name="connsiteY0" fmla="*/ 1294228 h 1294228"/>
              <a:gd name="connsiteX1" fmla="*/ 4656406 w 12196689"/>
              <a:gd name="connsiteY1" fmla="*/ 844062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294228"/>
              <a:gd name="connsiteX1" fmla="*/ 3601329 w 12196689"/>
              <a:gd name="connsiteY1" fmla="*/ 787791 h 1294228"/>
              <a:gd name="connsiteX2" fmla="*/ 9326880 w 12196689"/>
              <a:gd name="connsiteY2" fmla="*/ 1139483 h 1294228"/>
              <a:gd name="connsiteX3" fmla="*/ 12196689 w 12196689"/>
              <a:gd name="connsiteY3" fmla="*/ 0 h 1294228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0" fmla="*/ 0 w 12196689"/>
              <a:gd name="connsiteY0" fmla="*/ 1294228 h 1312036"/>
              <a:gd name="connsiteX1" fmla="*/ 3601329 w 12196689"/>
              <a:gd name="connsiteY1" fmla="*/ 787791 h 1312036"/>
              <a:gd name="connsiteX2" fmla="*/ 8412480 w 12196689"/>
              <a:gd name="connsiteY2" fmla="*/ 1294227 h 1312036"/>
              <a:gd name="connsiteX3" fmla="*/ 12196689 w 12196689"/>
              <a:gd name="connsiteY3" fmla="*/ 0 h 1312036"/>
              <a:gd name="connsiteX4" fmla="*/ 0 w 12196689"/>
              <a:gd name="connsiteY4" fmla="*/ 1294228 h 1312036"/>
              <a:gd name="connsiteX0" fmla="*/ 0 w 12196689"/>
              <a:gd name="connsiteY0" fmla="*/ 1294228 h 1559433"/>
              <a:gd name="connsiteX1" fmla="*/ 3601329 w 12196689"/>
              <a:gd name="connsiteY1" fmla="*/ 787791 h 1559433"/>
              <a:gd name="connsiteX2" fmla="*/ 8412480 w 12196689"/>
              <a:gd name="connsiteY2" fmla="*/ 1294227 h 1559433"/>
              <a:gd name="connsiteX3" fmla="*/ 12196689 w 12196689"/>
              <a:gd name="connsiteY3" fmla="*/ 0 h 1559433"/>
              <a:gd name="connsiteX4" fmla="*/ 0 w 12196689"/>
              <a:gd name="connsiteY4" fmla="*/ 1294228 h 1559433"/>
              <a:gd name="connsiteX0" fmla="*/ 0 w 12196689"/>
              <a:gd name="connsiteY0" fmla="*/ 1294228 h 1960531"/>
              <a:gd name="connsiteX1" fmla="*/ 3601329 w 12196689"/>
              <a:gd name="connsiteY1" fmla="*/ 787791 h 1960531"/>
              <a:gd name="connsiteX2" fmla="*/ 8412480 w 12196689"/>
              <a:gd name="connsiteY2" fmla="*/ 1294227 h 1960531"/>
              <a:gd name="connsiteX3" fmla="*/ 12196689 w 12196689"/>
              <a:gd name="connsiteY3" fmla="*/ 0 h 1960531"/>
              <a:gd name="connsiteX4" fmla="*/ 0 w 12196689"/>
              <a:gd name="connsiteY4" fmla="*/ 1294228 h 1960531"/>
              <a:gd name="connsiteX0" fmla="*/ 397070 w 12844687"/>
              <a:gd name="connsiteY0" fmla="*/ 1296595 h 1734128"/>
              <a:gd name="connsiteX1" fmla="*/ 3998399 w 12844687"/>
              <a:gd name="connsiteY1" fmla="*/ 790158 h 1734128"/>
              <a:gd name="connsiteX2" fmla="*/ 8809550 w 12844687"/>
              <a:gd name="connsiteY2" fmla="*/ 1296594 h 1734128"/>
              <a:gd name="connsiteX3" fmla="*/ 12593759 w 12844687"/>
              <a:gd name="connsiteY3" fmla="*/ 2367 h 1734128"/>
              <a:gd name="connsiteX4" fmla="*/ 1466214 w 12844687"/>
              <a:gd name="connsiteY4" fmla="*/ 1676423 h 1734128"/>
              <a:gd name="connsiteX5" fmla="*/ 397070 w 12844687"/>
              <a:gd name="connsiteY5" fmla="*/ 1296595 h 1734128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1043933 w 13491550"/>
              <a:gd name="connsiteY0" fmla="*/ 1296595 h 2836017"/>
              <a:gd name="connsiteX1" fmla="*/ 4645262 w 13491550"/>
              <a:gd name="connsiteY1" fmla="*/ 790158 h 2836017"/>
              <a:gd name="connsiteX2" fmla="*/ 9456413 w 13491550"/>
              <a:gd name="connsiteY2" fmla="*/ 1296594 h 2836017"/>
              <a:gd name="connsiteX3" fmla="*/ 13240622 w 13491550"/>
              <a:gd name="connsiteY3" fmla="*/ 2367 h 2836017"/>
              <a:gd name="connsiteX4" fmla="*/ 987662 w 13491550"/>
              <a:gd name="connsiteY4" fmla="*/ 2815906 h 2836017"/>
              <a:gd name="connsiteX5" fmla="*/ 1043933 w 13491550"/>
              <a:gd name="connsiteY5" fmla="*/ 1296595 h 2836017"/>
              <a:gd name="connsiteX0" fmla="*/ 205161 w 12652778"/>
              <a:gd name="connsiteY0" fmla="*/ 1296595 h 2815906"/>
              <a:gd name="connsiteX1" fmla="*/ 3806490 w 12652778"/>
              <a:gd name="connsiteY1" fmla="*/ 790158 h 2815906"/>
              <a:gd name="connsiteX2" fmla="*/ 8617641 w 12652778"/>
              <a:gd name="connsiteY2" fmla="*/ 1296594 h 2815906"/>
              <a:gd name="connsiteX3" fmla="*/ 12401850 w 12652778"/>
              <a:gd name="connsiteY3" fmla="*/ 2367 h 2815906"/>
              <a:gd name="connsiteX4" fmla="*/ 148890 w 12652778"/>
              <a:gd name="connsiteY4" fmla="*/ 2815906 h 2815906"/>
              <a:gd name="connsiteX5" fmla="*/ 205161 w 12652778"/>
              <a:gd name="connsiteY5" fmla="*/ 1296595 h 2815906"/>
              <a:gd name="connsiteX0" fmla="*/ 205161 w 12422576"/>
              <a:gd name="connsiteY0" fmla="*/ 1325693 h 2845004"/>
              <a:gd name="connsiteX1" fmla="*/ 3806490 w 12422576"/>
              <a:gd name="connsiteY1" fmla="*/ 819256 h 2845004"/>
              <a:gd name="connsiteX2" fmla="*/ 8617641 w 12422576"/>
              <a:gd name="connsiteY2" fmla="*/ 1325692 h 2845004"/>
              <a:gd name="connsiteX3" fmla="*/ 12401850 w 12422576"/>
              <a:gd name="connsiteY3" fmla="*/ 31465 h 2845004"/>
              <a:gd name="connsiteX4" fmla="*/ 9644582 w 12422576"/>
              <a:gd name="connsiteY4" fmla="*/ 608241 h 2845004"/>
              <a:gd name="connsiteX5" fmla="*/ 148890 w 12422576"/>
              <a:gd name="connsiteY5" fmla="*/ 2845004 h 2845004"/>
              <a:gd name="connsiteX6" fmla="*/ 205161 w 12422576"/>
              <a:gd name="connsiteY6" fmla="*/ 1325693 h 2845004"/>
              <a:gd name="connsiteX0" fmla="*/ 205161 w 13268544"/>
              <a:gd name="connsiteY0" fmla="*/ 1298414 h 3013168"/>
              <a:gd name="connsiteX1" fmla="*/ 3806490 w 13268544"/>
              <a:gd name="connsiteY1" fmla="*/ 791977 h 3013168"/>
              <a:gd name="connsiteX2" fmla="*/ 8617641 w 13268544"/>
              <a:gd name="connsiteY2" fmla="*/ 1298413 h 3013168"/>
              <a:gd name="connsiteX3" fmla="*/ 12401850 w 13268544"/>
              <a:gd name="connsiteY3" fmla="*/ 4186 h 3013168"/>
              <a:gd name="connsiteX4" fmla="*/ 12289308 w 13268544"/>
              <a:gd name="connsiteY4" fmla="*/ 2831793 h 3013168"/>
              <a:gd name="connsiteX5" fmla="*/ 148890 w 13268544"/>
              <a:gd name="connsiteY5" fmla="*/ 2817725 h 3013168"/>
              <a:gd name="connsiteX6" fmla="*/ 205161 w 13268544"/>
              <a:gd name="connsiteY6" fmla="*/ 1298414 h 3013168"/>
              <a:gd name="connsiteX0" fmla="*/ 205161 w 13268544"/>
              <a:gd name="connsiteY0" fmla="*/ 1298414 h 2833416"/>
              <a:gd name="connsiteX1" fmla="*/ 3806490 w 13268544"/>
              <a:gd name="connsiteY1" fmla="*/ 791977 h 2833416"/>
              <a:gd name="connsiteX2" fmla="*/ 8617641 w 13268544"/>
              <a:gd name="connsiteY2" fmla="*/ 1298413 h 2833416"/>
              <a:gd name="connsiteX3" fmla="*/ 12401850 w 13268544"/>
              <a:gd name="connsiteY3" fmla="*/ 4186 h 2833416"/>
              <a:gd name="connsiteX4" fmla="*/ 12289308 w 13268544"/>
              <a:gd name="connsiteY4" fmla="*/ 2831793 h 2833416"/>
              <a:gd name="connsiteX5" fmla="*/ 148890 w 13268544"/>
              <a:gd name="connsiteY5" fmla="*/ 2817725 h 2833416"/>
              <a:gd name="connsiteX6" fmla="*/ 205161 w 13268544"/>
              <a:gd name="connsiteY6" fmla="*/ 1298414 h 2833416"/>
              <a:gd name="connsiteX0" fmla="*/ 205161 w 12455332"/>
              <a:gd name="connsiteY0" fmla="*/ 1299228 h 2834230"/>
              <a:gd name="connsiteX1" fmla="*/ 3806490 w 12455332"/>
              <a:gd name="connsiteY1" fmla="*/ 792791 h 2834230"/>
              <a:gd name="connsiteX2" fmla="*/ 8617641 w 12455332"/>
              <a:gd name="connsiteY2" fmla="*/ 1299227 h 2834230"/>
              <a:gd name="connsiteX3" fmla="*/ 12401850 w 12455332"/>
              <a:gd name="connsiteY3" fmla="*/ 5000 h 2834230"/>
              <a:gd name="connsiteX4" fmla="*/ 12289308 w 12455332"/>
              <a:gd name="connsiteY4" fmla="*/ 2832607 h 2834230"/>
              <a:gd name="connsiteX5" fmla="*/ 148890 w 12455332"/>
              <a:gd name="connsiteY5" fmla="*/ 2818539 h 2834230"/>
              <a:gd name="connsiteX6" fmla="*/ 205161 w 12455332"/>
              <a:gd name="connsiteY6" fmla="*/ 1299228 h 2834230"/>
              <a:gd name="connsiteX0" fmla="*/ 205161 w 12478986"/>
              <a:gd name="connsiteY0" fmla="*/ 1299133 h 2876000"/>
              <a:gd name="connsiteX1" fmla="*/ 3806490 w 12478986"/>
              <a:gd name="connsiteY1" fmla="*/ 792696 h 2876000"/>
              <a:gd name="connsiteX2" fmla="*/ 8617641 w 12478986"/>
              <a:gd name="connsiteY2" fmla="*/ 1299132 h 2876000"/>
              <a:gd name="connsiteX3" fmla="*/ 12401850 w 12478986"/>
              <a:gd name="connsiteY3" fmla="*/ 4905 h 2876000"/>
              <a:gd name="connsiteX4" fmla="*/ 12415918 w 12478986"/>
              <a:gd name="connsiteY4" fmla="*/ 2874715 h 2876000"/>
              <a:gd name="connsiteX5" fmla="*/ 148890 w 12478986"/>
              <a:gd name="connsiteY5" fmla="*/ 2818444 h 2876000"/>
              <a:gd name="connsiteX6" fmla="*/ 205161 w 12478986"/>
              <a:gd name="connsiteY6" fmla="*/ 1299133 h 2876000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87363"/>
              <a:gd name="connsiteY0" fmla="*/ 1299195 h 2848133"/>
              <a:gd name="connsiteX1" fmla="*/ 3806490 w 12487363"/>
              <a:gd name="connsiteY1" fmla="*/ 792758 h 2848133"/>
              <a:gd name="connsiteX2" fmla="*/ 8617641 w 12487363"/>
              <a:gd name="connsiteY2" fmla="*/ 1299194 h 2848133"/>
              <a:gd name="connsiteX3" fmla="*/ 12401850 w 12487363"/>
              <a:gd name="connsiteY3" fmla="*/ 4967 h 2848133"/>
              <a:gd name="connsiteX4" fmla="*/ 12444053 w 12487363"/>
              <a:gd name="connsiteY4" fmla="*/ 2846641 h 2848133"/>
              <a:gd name="connsiteX5" fmla="*/ 148890 w 12487363"/>
              <a:gd name="connsiteY5" fmla="*/ 2818506 h 2848133"/>
              <a:gd name="connsiteX6" fmla="*/ 205161 w 12487363"/>
              <a:gd name="connsiteY6" fmla="*/ 1299195 h 2848133"/>
              <a:gd name="connsiteX0" fmla="*/ 205161 w 12444053"/>
              <a:gd name="connsiteY0" fmla="*/ 1294228 h 2843166"/>
              <a:gd name="connsiteX1" fmla="*/ 3806490 w 12444053"/>
              <a:gd name="connsiteY1" fmla="*/ 787791 h 2843166"/>
              <a:gd name="connsiteX2" fmla="*/ 8617641 w 12444053"/>
              <a:gd name="connsiteY2" fmla="*/ 1294227 h 2843166"/>
              <a:gd name="connsiteX3" fmla="*/ 12401850 w 12444053"/>
              <a:gd name="connsiteY3" fmla="*/ 0 h 2843166"/>
              <a:gd name="connsiteX4" fmla="*/ 12444053 w 12444053"/>
              <a:gd name="connsiteY4" fmla="*/ 2841674 h 2843166"/>
              <a:gd name="connsiteX5" fmla="*/ 148890 w 12444053"/>
              <a:gd name="connsiteY5" fmla="*/ 2813539 h 2843166"/>
              <a:gd name="connsiteX6" fmla="*/ 205161 w 12444053"/>
              <a:gd name="connsiteY6" fmla="*/ 1294228 h 2843166"/>
              <a:gd name="connsiteX0" fmla="*/ 205161 w 12411396"/>
              <a:gd name="connsiteY0" fmla="*/ 1294228 h 2826992"/>
              <a:gd name="connsiteX1" fmla="*/ 3806490 w 12411396"/>
              <a:gd name="connsiteY1" fmla="*/ 787791 h 2826992"/>
              <a:gd name="connsiteX2" fmla="*/ 8617641 w 12411396"/>
              <a:gd name="connsiteY2" fmla="*/ 1294227 h 2826992"/>
              <a:gd name="connsiteX3" fmla="*/ 12401850 w 12411396"/>
              <a:gd name="connsiteY3" fmla="*/ 0 h 2826992"/>
              <a:gd name="connsiteX4" fmla="*/ 12411396 w 12411396"/>
              <a:gd name="connsiteY4" fmla="*/ 2825346 h 2826992"/>
              <a:gd name="connsiteX5" fmla="*/ 148890 w 12411396"/>
              <a:gd name="connsiteY5" fmla="*/ 2813539 h 2826992"/>
              <a:gd name="connsiteX6" fmla="*/ 205161 w 12411396"/>
              <a:gd name="connsiteY6" fmla="*/ 1294228 h 2826992"/>
              <a:gd name="connsiteX0" fmla="*/ 205161 w 12411396"/>
              <a:gd name="connsiteY0" fmla="*/ 1294228 h 2825346"/>
              <a:gd name="connsiteX1" fmla="*/ 3806490 w 12411396"/>
              <a:gd name="connsiteY1" fmla="*/ 787791 h 2825346"/>
              <a:gd name="connsiteX2" fmla="*/ 8617641 w 12411396"/>
              <a:gd name="connsiteY2" fmla="*/ 1294227 h 2825346"/>
              <a:gd name="connsiteX3" fmla="*/ 12401850 w 12411396"/>
              <a:gd name="connsiteY3" fmla="*/ 0 h 2825346"/>
              <a:gd name="connsiteX4" fmla="*/ 12411396 w 12411396"/>
              <a:gd name="connsiteY4" fmla="*/ 2825346 h 2825346"/>
              <a:gd name="connsiteX5" fmla="*/ 148890 w 12411396"/>
              <a:gd name="connsiteY5" fmla="*/ 2813539 h 2825346"/>
              <a:gd name="connsiteX6" fmla="*/ 205161 w 12411396"/>
              <a:gd name="connsiteY6" fmla="*/ 1294228 h 2825346"/>
              <a:gd name="connsiteX0" fmla="*/ 56798 w 12263033"/>
              <a:gd name="connsiteY0" fmla="*/ 1294228 h 2825346"/>
              <a:gd name="connsiteX1" fmla="*/ 3658127 w 12263033"/>
              <a:gd name="connsiteY1" fmla="*/ 787791 h 2825346"/>
              <a:gd name="connsiteX2" fmla="*/ 8469278 w 12263033"/>
              <a:gd name="connsiteY2" fmla="*/ 1294227 h 2825346"/>
              <a:gd name="connsiteX3" fmla="*/ 12253487 w 12263033"/>
              <a:gd name="connsiteY3" fmla="*/ 0 h 2825346"/>
              <a:gd name="connsiteX4" fmla="*/ 12263033 w 12263033"/>
              <a:gd name="connsiteY4" fmla="*/ 2825346 h 2825346"/>
              <a:gd name="connsiteX5" fmla="*/ 527 w 12263033"/>
              <a:gd name="connsiteY5" fmla="*/ 2813539 h 2825346"/>
              <a:gd name="connsiteX6" fmla="*/ 56798 w 12263033"/>
              <a:gd name="connsiteY6" fmla="*/ 1294228 h 2825346"/>
              <a:gd name="connsiteX0" fmla="*/ 16702 w 12263758"/>
              <a:gd name="connsiteY0" fmla="*/ 1310556 h 2825346"/>
              <a:gd name="connsiteX1" fmla="*/ 3658852 w 12263758"/>
              <a:gd name="connsiteY1" fmla="*/ 787791 h 2825346"/>
              <a:gd name="connsiteX2" fmla="*/ 8470003 w 12263758"/>
              <a:gd name="connsiteY2" fmla="*/ 1294227 h 2825346"/>
              <a:gd name="connsiteX3" fmla="*/ 12254212 w 12263758"/>
              <a:gd name="connsiteY3" fmla="*/ 0 h 2825346"/>
              <a:gd name="connsiteX4" fmla="*/ 12263758 w 12263758"/>
              <a:gd name="connsiteY4" fmla="*/ 2825346 h 2825346"/>
              <a:gd name="connsiteX5" fmla="*/ 1252 w 12263758"/>
              <a:gd name="connsiteY5" fmla="*/ 2813539 h 2825346"/>
              <a:gd name="connsiteX6" fmla="*/ 16702 w 12263758"/>
              <a:gd name="connsiteY6" fmla="*/ 1310556 h 2825346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9043 w 12247056"/>
              <a:gd name="connsiteY5" fmla="*/ 2829868 h 2829868"/>
              <a:gd name="connsiteX6" fmla="*/ 0 w 12247056"/>
              <a:gd name="connsiteY6" fmla="*/ 1310556 h 2829868"/>
              <a:gd name="connsiteX0" fmla="*/ 1938 w 12248994"/>
              <a:gd name="connsiteY0" fmla="*/ 1310556 h 2829868"/>
              <a:gd name="connsiteX1" fmla="*/ 3644088 w 12248994"/>
              <a:gd name="connsiteY1" fmla="*/ 787791 h 2829868"/>
              <a:gd name="connsiteX2" fmla="*/ 8455239 w 12248994"/>
              <a:gd name="connsiteY2" fmla="*/ 1294227 h 2829868"/>
              <a:gd name="connsiteX3" fmla="*/ 12239448 w 12248994"/>
              <a:gd name="connsiteY3" fmla="*/ 0 h 2829868"/>
              <a:gd name="connsiteX4" fmla="*/ 12248994 w 12248994"/>
              <a:gd name="connsiteY4" fmla="*/ 2825346 h 2829868"/>
              <a:gd name="connsiteX5" fmla="*/ 2817 w 12248994"/>
              <a:gd name="connsiteY5" fmla="*/ 2829868 h 2829868"/>
              <a:gd name="connsiteX6" fmla="*/ 1938 w 12248994"/>
              <a:gd name="connsiteY6" fmla="*/ 1310556 h 2829868"/>
              <a:gd name="connsiteX0" fmla="*/ 5555 w 12252611"/>
              <a:gd name="connsiteY0" fmla="*/ 1310556 h 2829868"/>
              <a:gd name="connsiteX1" fmla="*/ 3647705 w 12252611"/>
              <a:gd name="connsiteY1" fmla="*/ 787791 h 2829868"/>
              <a:gd name="connsiteX2" fmla="*/ 8458856 w 12252611"/>
              <a:gd name="connsiteY2" fmla="*/ 1294227 h 2829868"/>
              <a:gd name="connsiteX3" fmla="*/ 12243065 w 12252611"/>
              <a:gd name="connsiteY3" fmla="*/ 0 h 2829868"/>
              <a:gd name="connsiteX4" fmla="*/ 12252611 w 12252611"/>
              <a:gd name="connsiteY4" fmla="*/ 2825346 h 2829868"/>
              <a:gd name="connsiteX5" fmla="*/ 6434 w 12252611"/>
              <a:gd name="connsiteY5" fmla="*/ 2829868 h 2829868"/>
              <a:gd name="connsiteX6" fmla="*/ 5555 w 12252611"/>
              <a:gd name="connsiteY6" fmla="*/ 1310556 h 2829868"/>
              <a:gd name="connsiteX0" fmla="*/ 0 w 12247056"/>
              <a:gd name="connsiteY0" fmla="*/ 1310556 h 2829868"/>
              <a:gd name="connsiteX1" fmla="*/ 3642150 w 12247056"/>
              <a:gd name="connsiteY1" fmla="*/ 787791 h 2829868"/>
              <a:gd name="connsiteX2" fmla="*/ 8453301 w 12247056"/>
              <a:gd name="connsiteY2" fmla="*/ 1294227 h 2829868"/>
              <a:gd name="connsiteX3" fmla="*/ 12237510 w 12247056"/>
              <a:gd name="connsiteY3" fmla="*/ 0 h 2829868"/>
              <a:gd name="connsiteX4" fmla="*/ 12247056 w 12247056"/>
              <a:gd name="connsiteY4" fmla="*/ 2825346 h 2829868"/>
              <a:gd name="connsiteX5" fmla="*/ 879 w 12247056"/>
              <a:gd name="connsiteY5" fmla="*/ 2829868 h 2829868"/>
              <a:gd name="connsiteX6" fmla="*/ 0 w 12247056"/>
              <a:gd name="connsiteY6" fmla="*/ 1310556 h 2829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47056" h="2829868">
                <a:moveTo>
                  <a:pt x="0" y="1310556"/>
                </a:moveTo>
                <a:cubicBezTo>
                  <a:pt x="1213339" y="985827"/>
                  <a:pt x="2233267" y="790513"/>
                  <a:pt x="3642150" y="787791"/>
                </a:cubicBezTo>
                <a:cubicBezTo>
                  <a:pt x="5051034" y="785070"/>
                  <a:pt x="7020741" y="1425525"/>
                  <a:pt x="8453301" y="1294227"/>
                </a:cubicBezTo>
                <a:cubicBezTo>
                  <a:pt x="9885861" y="1162929"/>
                  <a:pt x="12066353" y="119575"/>
                  <a:pt x="12237510" y="0"/>
                </a:cubicBezTo>
                <a:cubicBezTo>
                  <a:pt x="12239854" y="893299"/>
                  <a:pt x="12235333" y="1934392"/>
                  <a:pt x="12247056" y="2825346"/>
                </a:cubicBezTo>
                <a:lnTo>
                  <a:pt x="879" y="2829868"/>
                </a:lnTo>
                <a:cubicBezTo>
                  <a:pt x="2009" y="1956458"/>
                  <a:pt x="2512" y="1768510"/>
                  <a:pt x="0" y="1310556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D868C9-EA00-9543-8CC3-869A08DA1F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0107" y="92498"/>
            <a:ext cx="3211632" cy="146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9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443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Contenido -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9AE7244-A577-EC48-BC7D-472AE0A95B70}"/>
              </a:ext>
            </a:extLst>
          </p:cNvPr>
          <p:cNvSpPr/>
          <p:nvPr userDrawn="1"/>
        </p:nvSpPr>
        <p:spPr>
          <a:xfrm>
            <a:off x="-9297" y="6350924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6BA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0BFE55-5BEC-4C4E-A044-BF93FDAB9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79B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13947-BBBE-C04E-AD62-B8F2397149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7CA54-F8AF-3141-B351-4E4A0605A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65C8B017-DC40-C141-BE0D-DE8F8C6E17FC}"/>
              </a:ext>
            </a:extLst>
          </p:cNvPr>
          <p:cNvSpPr/>
          <p:nvPr userDrawn="1"/>
        </p:nvSpPr>
        <p:spPr>
          <a:xfrm flipH="1">
            <a:off x="-12659" y="6333512"/>
            <a:ext cx="12204659" cy="524488"/>
          </a:xfrm>
          <a:custGeom>
            <a:avLst/>
            <a:gdLst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1089562 w 14318616"/>
              <a:gd name="connsiteY0" fmla="*/ 136929 h 575730"/>
              <a:gd name="connsiteX1" fmla="*/ 5312427 w 14318616"/>
              <a:gd name="connsiteY1" fmla="*/ 37177 h 575730"/>
              <a:gd name="connsiteX2" fmla="*/ 9635046 w 14318616"/>
              <a:gd name="connsiteY2" fmla="*/ 269933 h 575730"/>
              <a:gd name="connsiteX3" fmla="*/ 13276020 w 14318616"/>
              <a:gd name="connsiteY3" fmla="*/ 3926 h 575730"/>
              <a:gd name="connsiteX4" fmla="*/ 13259395 w 14318616"/>
              <a:gd name="connsiteY4" fmla="*/ 519315 h 575730"/>
              <a:gd name="connsiteX5" fmla="*/ 1072937 w 14318616"/>
              <a:gd name="connsiteY5" fmla="*/ 519315 h 575730"/>
              <a:gd name="connsiteX6" fmla="*/ 1089562 w 14318616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910858 w 14139912"/>
              <a:gd name="connsiteY0" fmla="*/ 136929 h 575730"/>
              <a:gd name="connsiteX1" fmla="*/ 5133723 w 14139912"/>
              <a:gd name="connsiteY1" fmla="*/ 37177 h 575730"/>
              <a:gd name="connsiteX2" fmla="*/ 9456342 w 14139912"/>
              <a:gd name="connsiteY2" fmla="*/ 269933 h 575730"/>
              <a:gd name="connsiteX3" fmla="*/ 13097316 w 14139912"/>
              <a:gd name="connsiteY3" fmla="*/ 3926 h 575730"/>
              <a:gd name="connsiteX4" fmla="*/ 13080691 w 14139912"/>
              <a:gd name="connsiteY4" fmla="*/ 519315 h 575730"/>
              <a:gd name="connsiteX5" fmla="*/ 894233 w 14139912"/>
              <a:gd name="connsiteY5" fmla="*/ 519315 h 575730"/>
              <a:gd name="connsiteX6" fmla="*/ 910858 w 14139912"/>
              <a:gd name="connsiteY6" fmla="*/ 136929 h 575730"/>
              <a:gd name="connsiteX0" fmla="*/ 18762 w 13247816"/>
              <a:gd name="connsiteY0" fmla="*/ 136929 h 575730"/>
              <a:gd name="connsiteX1" fmla="*/ 4241627 w 13247816"/>
              <a:gd name="connsiteY1" fmla="*/ 37177 h 575730"/>
              <a:gd name="connsiteX2" fmla="*/ 8564246 w 13247816"/>
              <a:gd name="connsiteY2" fmla="*/ 269933 h 575730"/>
              <a:gd name="connsiteX3" fmla="*/ 12205220 w 13247816"/>
              <a:gd name="connsiteY3" fmla="*/ 3926 h 575730"/>
              <a:gd name="connsiteX4" fmla="*/ 12188595 w 13247816"/>
              <a:gd name="connsiteY4" fmla="*/ 519315 h 575730"/>
              <a:gd name="connsiteX5" fmla="*/ 2137 w 13247816"/>
              <a:gd name="connsiteY5" fmla="*/ 519315 h 575730"/>
              <a:gd name="connsiteX6" fmla="*/ 18762 w 13247816"/>
              <a:gd name="connsiteY6" fmla="*/ 136929 h 575730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58827"/>
              <a:gd name="connsiteX1" fmla="*/ 4241627 w 13247816"/>
              <a:gd name="connsiteY1" fmla="*/ 37177 h 558827"/>
              <a:gd name="connsiteX2" fmla="*/ 8564246 w 13247816"/>
              <a:gd name="connsiteY2" fmla="*/ 269933 h 558827"/>
              <a:gd name="connsiteX3" fmla="*/ 12205220 w 13247816"/>
              <a:gd name="connsiteY3" fmla="*/ 3926 h 558827"/>
              <a:gd name="connsiteX4" fmla="*/ 12188595 w 13247816"/>
              <a:gd name="connsiteY4" fmla="*/ 519315 h 558827"/>
              <a:gd name="connsiteX5" fmla="*/ 2137 w 13247816"/>
              <a:gd name="connsiteY5" fmla="*/ 519315 h 558827"/>
              <a:gd name="connsiteX6" fmla="*/ 18762 w 13247816"/>
              <a:gd name="connsiteY6" fmla="*/ 136929 h 558827"/>
              <a:gd name="connsiteX0" fmla="*/ 18762 w 13247816"/>
              <a:gd name="connsiteY0" fmla="*/ 136929 h 519315"/>
              <a:gd name="connsiteX1" fmla="*/ 4241627 w 13247816"/>
              <a:gd name="connsiteY1" fmla="*/ 37177 h 519315"/>
              <a:gd name="connsiteX2" fmla="*/ 8564246 w 13247816"/>
              <a:gd name="connsiteY2" fmla="*/ 269933 h 519315"/>
              <a:gd name="connsiteX3" fmla="*/ 12205220 w 13247816"/>
              <a:gd name="connsiteY3" fmla="*/ 3926 h 519315"/>
              <a:gd name="connsiteX4" fmla="*/ 12188595 w 13247816"/>
              <a:gd name="connsiteY4" fmla="*/ 519315 h 519315"/>
              <a:gd name="connsiteX5" fmla="*/ 2137 w 13247816"/>
              <a:gd name="connsiteY5" fmla="*/ 519315 h 519315"/>
              <a:gd name="connsiteX6" fmla="*/ 18762 w 13247816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473792"/>
              <a:gd name="connsiteY0" fmla="*/ 136929 h 519315"/>
              <a:gd name="connsiteX1" fmla="*/ 4241627 w 12473792"/>
              <a:gd name="connsiteY1" fmla="*/ 37177 h 519315"/>
              <a:gd name="connsiteX2" fmla="*/ 8564246 w 12473792"/>
              <a:gd name="connsiteY2" fmla="*/ 269933 h 519315"/>
              <a:gd name="connsiteX3" fmla="*/ 12205220 w 12473792"/>
              <a:gd name="connsiteY3" fmla="*/ 3926 h 519315"/>
              <a:gd name="connsiteX4" fmla="*/ 12188595 w 12473792"/>
              <a:gd name="connsiteY4" fmla="*/ 519315 h 519315"/>
              <a:gd name="connsiteX5" fmla="*/ 2137 w 12473792"/>
              <a:gd name="connsiteY5" fmla="*/ 519315 h 519315"/>
              <a:gd name="connsiteX6" fmla="*/ 18762 w 12473792"/>
              <a:gd name="connsiteY6" fmla="*/ 136929 h 519315"/>
              <a:gd name="connsiteX0" fmla="*/ 18762 w 12205220"/>
              <a:gd name="connsiteY0" fmla="*/ 136929 h 519315"/>
              <a:gd name="connsiteX1" fmla="*/ 4241627 w 12205220"/>
              <a:gd name="connsiteY1" fmla="*/ 37177 h 519315"/>
              <a:gd name="connsiteX2" fmla="*/ 8564246 w 12205220"/>
              <a:gd name="connsiteY2" fmla="*/ 269933 h 519315"/>
              <a:gd name="connsiteX3" fmla="*/ 12205220 w 12205220"/>
              <a:gd name="connsiteY3" fmla="*/ 3926 h 519315"/>
              <a:gd name="connsiteX4" fmla="*/ 12188595 w 12205220"/>
              <a:gd name="connsiteY4" fmla="*/ 519315 h 519315"/>
              <a:gd name="connsiteX5" fmla="*/ 2137 w 12205220"/>
              <a:gd name="connsiteY5" fmla="*/ 519315 h 519315"/>
              <a:gd name="connsiteX6" fmla="*/ 18762 w 12205220"/>
              <a:gd name="connsiteY6" fmla="*/ 136929 h 519315"/>
              <a:gd name="connsiteX0" fmla="*/ 18762 w 12205220"/>
              <a:gd name="connsiteY0" fmla="*/ 133003 h 515389"/>
              <a:gd name="connsiteX1" fmla="*/ 4241627 w 12205220"/>
              <a:gd name="connsiteY1" fmla="*/ 33251 h 515389"/>
              <a:gd name="connsiteX2" fmla="*/ 8564246 w 12205220"/>
              <a:gd name="connsiteY2" fmla="*/ 266007 h 515389"/>
              <a:gd name="connsiteX3" fmla="*/ 12205220 w 12205220"/>
              <a:gd name="connsiteY3" fmla="*/ 0 h 515389"/>
              <a:gd name="connsiteX4" fmla="*/ 12188595 w 12205220"/>
              <a:gd name="connsiteY4" fmla="*/ 515389 h 515389"/>
              <a:gd name="connsiteX5" fmla="*/ 2137 w 12205220"/>
              <a:gd name="connsiteY5" fmla="*/ 515389 h 515389"/>
              <a:gd name="connsiteX6" fmla="*/ 18762 w 12205220"/>
              <a:gd name="connsiteY6" fmla="*/ 133003 h 515389"/>
              <a:gd name="connsiteX0" fmla="*/ 18762 w 12224581"/>
              <a:gd name="connsiteY0" fmla="*/ 133003 h 515389"/>
              <a:gd name="connsiteX1" fmla="*/ 4241627 w 12224581"/>
              <a:gd name="connsiteY1" fmla="*/ 33251 h 515389"/>
              <a:gd name="connsiteX2" fmla="*/ 8564246 w 12224581"/>
              <a:gd name="connsiteY2" fmla="*/ 266007 h 515389"/>
              <a:gd name="connsiteX3" fmla="*/ 12205220 w 12224581"/>
              <a:gd name="connsiteY3" fmla="*/ 0 h 515389"/>
              <a:gd name="connsiteX4" fmla="*/ 12218674 w 12224581"/>
              <a:gd name="connsiteY4" fmla="*/ 515389 h 515389"/>
              <a:gd name="connsiteX5" fmla="*/ 2137 w 12224581"/>
              <a:gd name="connsiteY5" fmla="*/ 515389 h 515389"/>
              <a:gd name="connsiteX6" fmla="*/ 18762 w 12224581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05220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8674"/>
              <a:gd name="connsiteY0" fmla="*/ 133003 h 515389"/>
              <a:gd name="connsiteX1" fmla="*/ 4241627 w 12218674"/>
              <a:gd name="connsiteY1" fmla="*/ 33251 h 515389"/>
              <a:gd name="connsiteX2" fmla="*/ 8564246 w 12218674"/>
              <a:gd name="connsiteY2" fmla="*/ 266007 h 515389"/>
              <a:gd name="connsiteX3" fmla="*/ 12211235 w 12218674"/>
              <a:gd name="connsiteY3" fmla="*/ 0 h 515389"/>
              <a:gd name="connsiteX4" fmla="*/ 12218674 w 12218674"/>
              <a:gd name="connsiteY4" fmla="*/ 515389 h 515389"/>
              <a:gd name="connsiteX5" fmla="*/ 2137 w 12218674"/>
              <a:gd name="connsiteY5" fmla="*/ 515389 h 515389"/>
              <a:gd name="connsiteX6" fmla="*/ 18762 w 12218674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50791"/>
              <a:gd name="connsiteX1" fmla="*/ 4241627 w 12214125"/>
              <a:gd name="connsiteY1" fmla="*/ 33251 h 550791"/>
              <a:gd name="connsiteX2" fmla="*/ 8564246 w 12214125"/>
              <a:gd name="connsiteY2" fmla="*/ 266007 h 550791"/>
              <a:gd name="connsiteX3" fmla="*/ 12211235 w 12214125"/>
              <a:gd name="connsiteY3" fmla="*/ 0 h 550791"/>
              <a:gd name="connsiteX4" fmla="*/ 12214125 w 12214125"/>
              <a:gd name="connsiteY4" fmla="*/ 510840 h 550791"/>
              <a:gd name="connsiteX5" fmla="*/ 2137 w 12214125"/>
              <a:gd name="connsiteY5" fmla="*/ 515389 h 550791"/>
              <a:gd name="connsiteX6" fmla="*/ 18762 w 12214125"/>
              <a:gd name="connsiteY6" fmla="*/ 133003 h 550791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8762 w 12214125"/>
              <a:gd name="connsiteY0" fmla="*/ 133003 h 515389"/>
              <a:gd name="connsiteX1" fmla="*/ 4241627 w 12214125"/>
              <a:gd name="connsiteY1" fmla="*/ 33251 h 515389"/>
              <a:gd name="connsiteX2" fmla="*/ 8564246 w 12214125"/>
              <a:gd name="connsiteY2" fmla="*/ 266007 h 515389"/>
              <a:gd name="connsiteX3" fmla="*/ 12211235 w 12214125"/>
              <a:gd name="connsiteY3" fmla="*/ 0 h 515389"/>
              <a:gd name="connsiteX4" fmla="*/ 12214125 w 12214125"/>
              <a:gd name="connsiteY4" fmla="*/ 510840 h 515389"/>
              <a:gd name="connsiteX5" fmla="*/ 2137 w 12214125"/>
              <a:gd name="connsiteY5" fmla="*/ 515389 h 515389"/>
              <a:gd name="connsiteX6" fmla="*/ 18762 w 12214125"/>
              <a:gd name="connsiteY6" fmla="*/ 133003 h 515389"/>
              <a:gd name="connsiteX0" fmla="*/ 14472 w 12209835"/>
              <a:gd name="connsiteY0" fmla="*/ 133003 h 519938"/>
              <a:gd name="connsiteX1" fmla="*/ 4237337 w 12209835"/>
              <a:gd name="connsiteY1" fmla="*/ 33251 h 519938"/>
              <a:gd name="connsiteX2" fmla="*/ 8559956 w 12209835"/>
              <a:gd name="connsiteY2" fmla="*/ 266007 h 519938"/>
              <a:gd name="connsiteX3" fmla="*/ 12206945 w 12209835"/>
              <a:gd name="connsiteY3" fmla="*/ 0 h 519938"/>
              <a:gd name="connsiteX4" fmla="*/ 12209835 w 12209835"/>
              <a:gd name="connsiteY4" fmla="*/ 510840 h 519938"/>
              <a:gd name="connsiteX5" fmla="*/ 2397 w 12209835"/>
              <a:gd name="connsiteY5" fmla="*/ 519938 h 519938"/>
              <a:gd name="connsiteX6" fmla="*/ 14472 w 12209835"/>
              <a:gd name="connsiteY6" fmla="*/ 133003 h 519938"/>
              <a:gd name="connsiteX0" fmla="*/ 12075 w 12207438"/>
              <a:gd name="connsiteY0" fmla="*/ 133003 h 519938"/>
              <a:gd name="connsiteX1" fmla="*/ 4234940 w 12207438"/>
              <a:gd name="connsiteY1" fmla="*/ 33251 h 519938"/>
              <a:gd name="connsiteX2" fmla="*/ 8557559 w 12207438"/>
              <a:gd name="connsiteY2" fmla="*/ 266007 h 519938"/>
              <a:gd name="connsiteX3" fmla="*/ 12204548 w 12207438"/>
              <a:gd name="connsiteY3" fmla="*/ 0 h 519938"/>
              <a:gd name="connsiteX4" fmla="*/ 12207438 w 12207438"/>
              <a:gd name="connsiteY4" fmla="*/ 510840 h 519938"/>
              <a:gd name="connsiteX5" fmla="*/ 0 w 12207438"/>
              <a:gd name="connsiteY5" fmla="*/ 519938 h 519938"/>
              <a:gd name="connsiteX6" fmla="*/ 12075 w 12207438"/>
              <a:gd name="connsiteY6" fmla="*/ 133003 h 519938"/>
              <a:gd name="connsiteX0" fmla="*/ 71215 w 12266578"/>
              <a:gd name="connsiteY0" fmla="*/ 133003 h 519938"/>
              <a:gd name="connsiteX1" fmla="*/ 4294080 w 12266578"/>
              <a:gd name="connsiteY1" fmla="*/ 33251 h 519938"/>
              <a:gd name="connsiteX2" fmla="*/ 8616699 w 12266578"/>
              <a:gd name="connsiteY2" fmla="*/ 266007 h 519938"/>
              <a:gd name="connsiteX3" fmla="*/ 12263688 w 12266578"/>
              <a:gd name="connsiteY3" fmla="*/ 0 h 519938"/>
              <a:gd name="connsiteX4" fmla="*/ 12266578 w 12266578"/>
              <a:gd name="connsiteY4" fmla="*/ 510840 h 519938"/>
              <a:gd name="connsiteX5" fmla="*/ 0 w 12266578"/>
              <a:gd name="connsiteY5" fmla="*/ 519938 h 519938"/>
              <a:gd name="connsiteX6" fmla="*/ 71215 w 12266578"/>
              <a:gd name="connsiteY6" fmla="*/ 133003 h 519938"/>
              <a:gd name="connsiteX0" fmla="*/ 2976 w 12198339"/>
              <a:gd name="connsiteY0" fmla="*/ 133003 h 524488"/>
              <a:gd name="connsiteX1" fmla="*/ 4225841 w 12198339"/>
              <a:gd name="connsiteY1" fmla="*/ 33251 h 524488"/>
              <a:gd name="connsiteX2" fmla="*/ 8548460 w 12198339"/>
              <a:gd name="connsiteY2" fmla="*/ 266007 h 524488"/>
              <a:gd name="connsiteX3" fmla="*/ 12195449 w 12198339"/>
              <a:gd name="connsiteY3" fmla="*/ 0 h 524488"/>
              <a:gd name="connsiteX4" fmla="*/ 12198339 w 12198339"/>
              <a:gd name="connsiteY4" fmla="*/ 510840 h 524488"/>
              <a:gd name="connsiteX5" fmla="*/ 0 w 12198339"/>
              <a:gd name="connsiteY5" fmla="*/ 524488 h 524488"/>
              <a:gd name="connsiteX6" fmla="*/ 2976 w 12198339"/>
              <a:gd name="connsiteY6" fmla="*/ 133003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26851 w 12231313"/>
              <a:gd name="connsiteY0" fmla="*/ 137552 h 524488"/>
              <a:gd name="connsiteX1" fmla="*/ 4258815 w 12231313"/>
              <a:gd name="connsiteY1" fmla="*/ 33251 h 524488"/>
              <a:gd name="connsiteX2" fmla="*/ 8581434 w 12231313"/>
              <a:gd name="connsiteY2" fmla="*/ 266007 h 524488"/>
              <a:gd name="connsiteX3" fmla="*/ 12228423 w 12231313"/>
              <a:gd name="connsiteY3" fmla="*/ 0 h 524488"/>
              <a:gd name="connsiteX4" fmla="*/ 12231313 w 12231313"/>
              <a:gd name="connsiteY4" fmla="*/ 510840 h 524488"/>
              <a:gd name="connsiteX5" fmla="*/ 32974 w 12231313"/>
              <a:gd name="connsiteY5" fmla="*/ 524488 h 524488"/>
              <a:gd name="connsiteX6" fmla="*/ 26851 w 12231313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37552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37552 h 524488"/>
              <a:gd name="connsiteX0" fmla="*/ 0 w 12204462"/>
              <a:gd name="connsiteY0" fmla="*/ 160298 h 524488"/>
              <a:gd name="connsiteX1" fmla="*/ 4231964 w 12204462"/>
              <a:gd name="connsiteY1" fmla="*/ 33251 h 524488"/>
              <a:gd name="connsiteX2" fmla="*/ 8554583 w 12204462"/>
              <a:gd name="connsiteY2" fmla="*/ 266007 h 524488"/>
              <a:gd name="connsiteX3" fmla="*/ 12201572 w 12204462"/>
              <a:gd name="connsiteY3" fmla="*/ 0 h 524488"/>
              <a:gd name="connsiteX4" fmla="*/ 12204462 w 12204462"/>
              <a:gd name="connsiteY4" fmla="*/ 510840 h 524488"/>
              <a:gd name="connsiteX5" fmla="*/ 6123 w 12204462"/>
              <a:gd name="connsiteY5" fmla="*/ 524488 h 524488"/>
              <a:gd name="connsiteX6" fmla="*/ 0 w 12204462"/>
              <a:gd name="connsiteY6" fmla="*/ 160298 h 524488"/>
              <a:gd name="connsiteX0" fmla="*/ 197 w 12204659"/>
              <a:gd name="connsiteY0" fmla="*/ 160298 h 524488"/>
              <a:gd name="connsiteX1" fmla="*/ 4232161 w 12204659"/>
              <a:gd name="connsiteY1" fmla="*/ 33251 h 524488"/>
              <a:gd name="connsiteX2" fmla="*/ 8554780 w 12204659"/>
              <a:gd name="connsiteY2" fmla="*/ 266007 h 524488"/>
              <a:gd name="connsiteX3" fmla="*/ 12201769 w 12204659"/>
              <a:gd name="connsiteY3" fmla="*/ 0 h 524488"/>
              <a:gd name="connsiteX4" fmla="*/ 12204659 w 12204659"/>
              <a:gd name="connsiteY4" fmla="*/ 510840 h 524488"/>
              <a:gd name="connsiteX5" fmla="*/ 6320 w 12204659"/>
              <a:gd name="connsiteY5" fmla="*/ 524488 h 524488"/>
              <a:gd name="connsiteX6" fmla="*/ 197 w 12204659"/>
              <a:gd name="connsiteY6" fmla="*/ 160298 h 52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04659" h="524488">
                <a:moveTo>
                  <a:pt x="197" y="160298"/>
                </a:moveTo>
                <a:cubicBezTo>
                  <a:pt x="706779" y="79942"/>
                  <a:pt x="2806397" y="15633"/>
                  <a:pt x="4232161" y="33251"/>
                </a:cubicBezTo>
                <a:cubicBezTo>
                  <a:pt x="5657925" y="50869"/>
                  <a:pt x="7226512" y="271549"/>
                  <a:pt x="8554780" y="266007"/>
                </a:cubicBezTo>
                <a:cubicBezTo>
                  <a:pt x="9883048" y="260465"/>
                  <a:pt x="11573648" y="138909"/>
                  <a:pt x="12201769" y="0"/>
                </a:cubicBezTo>
                <a:cubicBezTo>
                  <a:pt x="12198232" y="222037"/>
                  <a:pt x="12200448" y="300703"/>
                  <a:pt x="12204659" y="510840"/>
                </a:cubicBezTo>
                <a:lnTo>
                  <a:pt x="6320" y="524488"/>
                </a:lnTo>
                <a:cubicBezTo>
                  <a:pt x="4421" y="293856"/>
                  <a:pt x="-1108" y="288563"/>
                  <a:pt x="197" y="160298"/>
                </a:cubicBezTo>
                <a:close/>
              </a:path>
            </a:pathLst>
          </a:custGeom>
          <a:solidFill>
            <a:srgbClr val="4279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719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0401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704" r:id="rId2"/>
    <p:sldLayoutId id="2147483705" r:id="rId3"/>
    <p:sldLayoutId id="2147483706" r:id="rId4"/>
    <p:sldLayoutId id="2147483650" r:id="rId5"/>
    <p:sldLayoutId id="214748367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0808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2566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400D6-A38D-0E48-9C05-F35FBFBEE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EE15ED-2E27-A645-AD1A-5D4DF6068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995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55DA87-A4AC-7E43-A9D5-4097C1088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s-ES_trad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F61780-3FA4-4744-B78B-EEB125215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F9E6B-2422-FB46-90CD-E86539C8B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7A37B-9DED-3E4A-A442-7A8EED74A98D}" type="datetimeFigureOut">
              <a:rPr lang="es-ES_tradnl" smtClean="0"/>
              <a:t>02/06/2022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BD7E8-FBA0-BE42-B7E4-DD717C327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4F2BC-EBE0-2E4A-ACB1-354C1C8BB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42AFA-6D50-F949-8C55-C0D5730A94A6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397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0" r:id="rId3"/>
    <p:sldLayoutId id="2147483653" r:id="rId4"/>
    <p:sldLayoutId id="214748366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Barlow SemiBold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Barlow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Barlow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Barlow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Barlow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865A4-5C33-7F41-8D5F-DEA0684C4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753" y="1464885"/>
            <a:ext cx="10515600" cy="628709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latin typeface="Garamond" panose="02020404030301010803" pitchFamily="18" charset="0"/>
              </a:rPr>
              <a:t>Maestría en Asesoría Fiscal</a:t>
            </a:r>
            <a:endParaRPr lang="es-ES_tradnl" sz="3600" dirty="0">
              <a:latin typeface="Garamond" panose="02020404030301010803" pitchFamily="18" charset="0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84AEF3E-15E4-43AA-A162-FA18526F2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74387" y="4319077"/>
            <a:ext cx="5230525" cy="463022"/>
          </a:xfrm>
        </p:spPr>
        <p:txBody>
          <a:bodyPr>
            <a:normAutofit fontScale="92500"/>
          </a:bodyPr>
          <a:lstStyle/>
          <a:p>
            <a:r>
              <a:rPr lang="es-ES" altLang="fr-FR" sz="2800" dirty="0">
                <a:solidFill>
                  <a:schemeClr val="tx1"/>
                </a:solidFill>
                <a:latin typeface="Garamond" panose="02020404030301010803" pitchFamily="18" charset="0"/>
              </a:rPr>
              <a:t>Profesora: Marianela Monge Granados</a:t>
            </a:r>
            <a:endParaRPr lang="es-CR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7A15C5D-B128-4BA2-9EE7-782DC43F244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8753" y="2857500"/>
            <a:ext cx="10515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s-ES" altLang="fr-FR" b="1" dirty="0">
                <a:solidFill>
                  <a:schemeClr val="tx1"/>
                </a:solidFill>
                <a:latin typeface="Garamond" panose="02020404030301010803" pitchFamily="18" charset="0"/>
              </a:rPr>
              <a:t>NORMAS Y PRINCIPIOS GENERALES DEL ORDENAMIENTO TRIBUTARIO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729122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CA85C0-EC7B-45E9-A047-51888164B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401"/>
          </a:xfrm>
        </p:spPr>
        <p:txBody>
          <a:bodyPr>
            <a:normAutofit fontScale="90000"/>
          </a:bodyPr>
          <a:lstStyle/>
          <a:p>
            <a:pPr algn="ctr"/>
            <a:r>
              <a:rPr lang="es-MX" altLang="fr-FR" dirty="0">
                <a:solidFill>
                  <a:srgbClr val="FF0000"/>
                </a:solidFill>
              </a:rPr>
              <a:t>DERECHO TRIBUTARIO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F412E9-3633-4BA0-BC20-7743840A76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15762"/>
            <a:ext cx="10515600" cy="451283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ES_tradnl" altLang="fr-FR" sz="3200" dirty="0"/>
              <a:t>Rama del derecho que tiene por objeto el estudio del ordenamiento jurídico que </a:t>
            </a:r>
            <a:r>
              <a:rPr lang="es-ES_tradnl" altLang="fr-FR" sz="3200" dirty="0">
                <a:solidFill>
                  <a:srgbClr val="FF0000"/>
                </a:solidFill>
              </a:rPr>
              <a:t>regula el establecimiento y aplicación de los tributos</a:t>
            </a:r>
            <a:r>
              <a:rPr lang="es-ES_tradnl" altLang="fr-FR" sz="3200" dirty="0"/>
              <a:t>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ES_tradnl" altLang="fr-FR" sz="3200" dirty="0"/>
          </a:p>
          <a:p>
            <a:pPr algn="just">
              <a:lnSpc>
                <a:spcPct val="80000"/>
              </a:lnSpc>
              <a:buNone/>
            </a:pPr>
            <a:r>
              <a:rPr lang="es-ES_tradnl" altLang="fr-FR" sz="3200" dirty="0"/>
              <a:t>	Estudia las </a:t>
            </a:r>
            <a:r>
              <a:rPr lang="es-ES_tradnl" altLang="fr-FR" sz="3200" dirty="0">
                <a:solidFill>
                  <a:srgbClr val="FF0000"/>
                </a:solidFill>
              </a:rPr>
              <a:t>normas materiales que establecen el tributo, así como el conjunto de potestades que tiene la Administración</a:t>
            </a:r>
            <a:r>
              <a:rPr lang="es-ES_tradnl" altLang="fr-FR" sz="3200" dirty="0"/>
              <a:t>, para la aplicación de éstos.</a:t>
            </a:r>
          </a:p>
          <a:p>
            <a:pPr algn="just">
              <a:lnSpc>
                <a:spcPct val="80000"/>
              </a:lnSpc>
            </a:pPr>
            <a:endParaRPr lang="es-ES_tradnl" altLang="fr-FR" sz="3200" dirty="0"/>
          </a:p>
          <a:p>
            <a:pPr algn="just">
              <a:lnSpc>
                <a:spcPct val="80000"/>
              </a:lnSpc>
              <a:buNone/>
            </a:pPr>
            <a:r>
              <a:rPr lang="es-ES_tradnl" altLang="fr-FR" sz="3200" dirty="0"/>
              <a:t>	Las </a:t>
            </a:r>
            <a:r>
              <a:rPr lang="es-ES_tradnl" altLang="fr-FR" sz="3200" dirty="0">
                <a:solidFill>
                  <a:srgbClr val="FF0000"/>
                </a:solidFill>
              </a:rPr>
              <a:t>obligaciones materiales y formales</a:t>
            </a:r>
            <a:r>
              <a:rPr lang="es-ES_tradnl" altLang="fr-FR" sz="3200" dirty="0"/>
              <a:t>, constituyen una característica propia del Derecho Tributario.</a:t>
            </a:r>
            <a:endParaRPr lang="es-ES" altLang="fr-FR" sz="3200" dirty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769602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55116D-1552-40A5-9980-DCB700C5A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1307"/>
          </a:xfrm>
        </p:spPr>
        <p:txBody>
          <a:bodyPr>
            <a:normAutofit fontScale="90000"/>
          </a:bodyPr>
          <a:lstStyle/>
          <a:p>
            <a:pPr algn="ctr"/>
            <a:r>
              <a:rPr lang="es-MX" altLang="fr-FR" dirty="0">
                <a:solidFill>
                  <a:srgbClr val="FF0000"/>
                </a:solidFill>
              </a:rPr>
              <a:t>DERECHO TRIBUTARIO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534217-3B7D-41C3-B499-B94A164168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32903"/>
            <a:ext cx="10515600" cy="4351338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es-MX" altLang="fr-FR" sz="3200" b="1" dirty="0"/>
              <a:t>Competencias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es-MX" altLang="fr-FR" sz="3200" dirty="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MX" altLang="fr-FR" sz="3200" dirty="0"/>
              <a:t>La relación </a:t>
            </a:r>
            <a:r>
              <a:rPr lang="es-MX" altLang="fr-FR" sz="3200" dirty="0">
                <a:solidFill>
                  <a:srgbClr val="FF0000"/>
                </a:solidFill>
              </a:rPr>
              <a:t>entre el  Estado y los contribuyentes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MX" altLang="fr-FR" sz="3200" dirty="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MX" altLang="fr-FR" sz="3200" dirty="0"/>
              <a:t>La relación </a:t>
            </a:r>
            <a:r>
              <a:rPr lang="es-MX" altLang="fr-FR" sz="3200" dirty="0">
                <a:solidFill>
                  <a:srgbClr val="FF0000"/>
                </a:solidFill>
              </a:rPr>
              <a:t>entre los contribuyentes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s-MX" altLang="fr-FR" sz="3200" dirty="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s-MX" altLang="fr-FR" sz="3200" dirty="0"/>
              <a:t>La </a:t>
            </a:r>
            <a:r>
              <a:rPr lang="es-MX" altLang="fr-FR" sz="3200" dirty="0">
                <a:solidFill>
                  <a:srgbClr val="FF0000"/>
                </a:solidFill>
              </a:rPr>
              <a:t>organización del Estado para la gestión,  administración y recaudación </a:t>
            </a:r>
            <a:r>
              <a:rPr lang="es-MX" altLang="fr-FR" sz="3200" dirty="0"/>
              <a:t>de los ingresos públicos</a:t>
            </a:r>
            <a:endParaRPr lang="es-ES" altLang="fr-FR" sz="3200" dirty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3728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18EED-34BB-43E6-8D9A-3F9CF1BF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56770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PODER DE IMPERIO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1180FB-E832-4219-A637-2F1EF99C65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80456"/>
            <a:ext cx="10515600" cy="4351338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_tradnl" altLang="fr-FR" sz="3200" dirty="0"/>
              <a:t>El Estado en el ejercicio de su poder de imperio, </a:t>
            </a:r>
            <a:r>
              <a:rPr lang="es-ES_tradnl" altLang="fr-FR" sz="3200" b="1" dirty="0">
                <a:solidFill>
                  <a:srgbClr val="FF0000"/>
                </a:solidFill>
              </a:rPr>
              <a:t>exige</a:t>
            </a:r>
            <a:r>
              <a:rPr lang="es-ES_tradnl" altLang="fr-FR" sz="3200" dirty="0">
                <a:solidFill>
                  <a:srgbClr val="FF0000"/>
                </a:solidFill>
              </a:rPr>
              <a:t> el pago de los tributos, </a:t>
            </a:r>
            <a:r>
              <a:rPr lang="es-ES_tradnl" altLang="fr-FR" sz="3200" dirty="0"/>
              <a:t>con el objeto de obtener recursos para el logro de sus fines: </a:t>
            </a:r>
            <a:r>
              <a:rPr lang="es-ES" altLang="fr-FR" sz="3200" dirty="0"/>
              <a:t>Inversión y servicios públicos</a:t>
            </a:r>
          </a:p>
          <a:p>
            <a:pPr marL="0" indent="0" algn="just">
              <a:buNone/>
              <a:defRPr/>
            </a:pPr>
            <a:endParaRPr lang="es-ES" altLang="fr-FR" sz="32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s-ES" altLang="fr-FR" sz="3200" dirty="0"/>
              <a:t>Infraestructura, salud, educación, seguridad, </a:t>
            </a:r>
          </a:p>
          <a:p>
            <a:pPr>
              <a:buNone/>
              <a:defRPr/>
            </a:pPr>
            <a:r>
              <a:rPr lang="es-ES" altLang="fr-FR" sz="3200" dirty="0"/>
              <a:t>cultura, deporte, otros</a:t>
            </a:r>
          </a:p>
          <a:p>
            <a:endParaRPr lang="es-CR" dirty="0"/>
          </a:p>
        </p:txBody>
      </p:sp>
      <p:pic>
        <p:nvPicPr>
          <p:cNvPr id="4" name="Picture 5" descr="Imagen relacionada">
            <a:extLst>
              <a:ext uri="{FF2B5EF4-FFF2-40B4-BE49-F238E27FC236}">
                <a16:creationId xmlns:a16="http://schemas.microsoft.com/office/drawing/2014/main" id="{BC4CA89C-DB68-4AED-A419-64D695F42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109" y="4001294"/>
            <a:ext cx="3365500" cy="211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29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A7EE27-15D5-4188-8C1A-A85D45068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595"/>
            <a:ext cx="10515600" cy="566363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NORMATIVA VIGENTE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06F847-3778-4CDD-834A-B5DC6453BA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085385"/>
            <a:ext cx="10515600" cy="5487002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es-ES_tradnl" altLang="fr-FR" sz="6700" dirty="0"/>
              <a:t>Ley No. 4755:  CNPT, 3 de mayo de 1971 </a:t>
            </a:r>
          </a:p>
          <a:p>
            <a:pPr algn="just"/>
            <a:endParaRPr lang="es-ES_tradnl" altLang="fr-FR" sz="4000" dirty="0"/>
          </a:p>
          <a:p>
            <a:pPr algn="just"/>
            <a:r>
              <a:rPr lang="es-ES_tradnl" altLang="fr-FR" sz="6700" dirty="0"/>
              <a:t>Ley 7900:  Modificación CNPT, diciembre de 1999</a:t>
            </a:r>
          </a:p>
          <a:p>
            <a:pPr algn="just"/>
            <a:endParaRPr lang="es-ES_tradnl" altLang="fr-FR" sz="3400" dirty="0"/>
          </a:p>
          <a:p>
            <a:pPr algn="just"/>
            <a:r>
              <a:rPr lang="es-ES_tradnl" altLang="fr-FR" sz="6700" dirty="0"/>
              <a:t>Ley 9068: Ley para el Cumplimiento del estándar de Transparencia Fiscal, setiembre 2012</a:t>
            </a:r>
          </a:p>
          <a:p>
            <a:pPr algn="just"/>
            <a:endParaRPr lang="es-ES_tradnl" altLang="fr-FR" sz="3400" b="1" dirty="0"/>
          </a:p>
          <a:p>
            <a:pPr algn="just"/>
            <a:r>
              <a:rPr lang="es-ES_tradnl" altLang="fr-FR" sz="6700" dirty="0"/>
              <a:t>Ley 9069: Ley de Fortalecimiento de la Gestión Tributaria, setiembre de 2012</a:t>
            </a:r>
          </a:p>
          <a:p>
            <a:pPr algn="just"/>
            <a:endParaRPr lang="es-ES_tradnl" altLang="fr-FR" sz="3400" dirty="0"/>
          </a:p>
          <a:p>
            <a:pPr algn="just"/>
            <a:r>
              <a:rPr lang="es-ES_tradnl" altLang="fr-FR" sz="6700" dirty="0"/>
              <a:t>Ley 9416: Ley para mejorar la Lucha contra el Fraude Fiscal, diciembre de 2016 </a:t>
            </a:r>
            <a:endParaRPr lang="es-ES_tradnl" altLang="fr-FR" sz="6700" b="1" dirty="0"/>
          </a:p>
          <a:p>
            <a:pPr algn="just">
              <a:buNone/>
            </a:pPr>
            <a:endParaRPr lang="es-ES_tradnl" altLang="fr-FR" sz="2900" dirty="0"/>
          </a:p>
          <a:p>
            <a:pPr algn="just"/>
            <a:r>
              <a:rPr lang="es-ES" altLang="fr-FR" sz="6700" dirty="0"/>
              <a:t>Ley 9635: Fortalecimiento de las Finanzas Públicas, diciembre de 2018</a:t>
            </a:r>
            <a:endParaRPr lang="es-ES_tradnl" altLang="fr-FR" sz="6700" dirty="0"/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285519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9EB931-C993-4372-BA3E-FFD33DE3F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25212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ADMINISTRACION TRIBUTARIA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96C20A-E6ED-4E79-8E6A-EA86DA2D95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4741" y="1296235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es-ES" altLang="fr-FR" sz="3200" dirty="0"/>
              <a:t>Órgano administrativo </a:t>
            </a:r>
            <a:r>
              <a:rPr lang="es-ES" altLang="fr-FR" sz="3200" dirty="0">
                <a:solidFill>
                  <a:srgbClr val="FF0000"/>
                </a:solidFill>
              </a:rPr>
              <a:t>encargado de gestionar y fiscalizar </a:t>
            </a:r>
            <a:r>
              <a:rPr lang="es-ES" altLang="fr-FR" sz="3200" dirty="0"/>
              <a:t>los tributos</a:t>
            </a:r>
          </a:p>
          <a:p>
            <a:pPr algn="just"/>
            <a:endParaRPr lang="es-ES" altLang="fr-FR" sz="3200" dirty="0"/>
          </a:p>
          <a:p>
            <a:pPr algn="just"/>
            <a:r>
              <a:rPr lang="es-ES" altLang="fr-FR" sz="3200" dirty="0"/>
              <a:t>Es la Administración Tributaria del Ministerio de Hacienda y otros entes públicos que sean sujetos activos</a:t>
            </a:r>
          </a:p>
          <a:p>
            <a:pPr algn="just"/>
            <a:endParaRPr lang="es-ES" altLang="fr-FR" sz="3200" dirty="0"/>
          </a:p>
          <a:p>
            <a:pPr algn="just"/>
            <a:r>
              <a:rPr lang="es-ES" altLang="fr-FR" sz="3200" dirty="0">
                <a:solidFill>
                  <a:srgbClr val="FF0000"/>
                </a:solidFill>
              </a:rPr>
              <a:t>Dicta normas generales</a:t>
            </a:r>
            <a:r>
              <a:rPr lang="es-ES" altLang="fr-FR" sz="3200" dirty="0"/>
              <a:t>, para la aplicación correcta de las leyes tributarias, con límite de potestad: leyes y reglamentos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750455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2550D9-6A40-4397-817F-D6DC3F659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ADMINISTRACION TRIBUTARIA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4BFB69-981E-4B1C-BE68-C34B0FEA1D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20299"/>
            <a:ext cx="10515600" cy="4351338"/>
          </a:xfrm>
        </p:spPr>
        <p:txBody>
          <a:bodyPr/>
          <a:lstStyle/>
          <a:p>
            <a:pPr algn="just"/>
            <a:r>
              <a:rPr lang="es-ES" altLang="fr-FR" sz="3200" dirty="0"/>
              <a:t>Emite normas generales mediante </a:t>
            </a:r>
            <a:r>
              <a:rPr lang="es-ES" altLang="fr-FR" sz="3200" dirty="0">
                <a:solidFill>
                  <a:srgbClr val="FF0000"/>
                </a:solidFill>
              </a:rPr>
              <a:t>resolución general y consideradas criterios institucionales</a:t>
            </a:r>
          </a:p>
          <a:p>
            <a:pPr algn="just"/>
            <a:endParaRPr lang="es-ES" altLang="fr-FR" sz="3200" dirty="0"/>
          </a:p>
          <a:p>
            <a:pPr algn="just"/>
            <a:r>
              <a:rPr lang="es-ES" altLang="fr-FR" sz="3200" dirty="0"/>
              <a:t>Son de </a:t>
            </a:r>
            <a:r>
              <a:rPr lang="es-ES" altLang="fr-FR" sz="3200" dirty="0">
                <a:solidFill>
                  <a:srgbClr val="FF0000"/>
                </a:solidFill>
              </a:rPr>
              <a:t>acatamiento obligatorio en la emisión de todos los actos administrativos </a:t>
            </a:r>
            <a:r>
              <a:rPr lang="es-ES" altLang="fr-FR" sz="3200" dirty="0"/>
              <a:t>y serán nulos los actos contrarios a esas normas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803014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46B3F4-DD89-4456-BD4D-285C39F91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9117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ADMINISTRACION TRIBUTARIA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1A12A9-1200-4E7E-B95E-AC6C409EC4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081854"/>
            <a:ext cx="10515600" cy="5062105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ES" altLang="fr-FR" sz="3500" dirty="0"/>
              <a:t>Las Administraciones Tributarias del Ministerio de Hacienda, en sus ámbitos de competencia, comprende:</a:t>
            </a:r>
          </a:p>
          <a:p>
            <a:pPr algn="just">
              <a:buNone/>
            </a:pPr>
            <a:endParaRPr lang="es-ES" altLang="fr-FR" sz="2200" dirty="0"/>
          </a:p>
          <a:p>
            <a:pPr algn="just"/>
            <a:r>
              <a:rPr lang="es-ES" altLang="fr-FR" sz="3500" dirty="0"/>
              <a:t>Dirección General de Tributación</a:t>
            </a:r>
          </a:p>
          <a:p>
            <a:pPr algn="just"/>
            <a:endParaRPr lang="es-ES" altLang="fr-FR" sz="2600" dirty="0"/>
          </a:p>
          <a:p>
            <a:pPr algn="just"/>
            <a:r>
              <a:rPr lang="es-ES" altLang="fr-FR" sz="3500" dirty="0"/>
              <a:t>Dirección General de Aduanas</a:t>
            </a:r>
          </a:p>
          <a:p>
            <a:pPr algn="just"/>
            <a:endParaRPr lang="es-ES" altLang="fr-FR" sz="2600" dirty="0"/>
          </a:p>
          <a:p>
            <a:pPr algn="just"/>
            <a:r>
              <a:rPr lang="es-ES" altLang="fr-FR" sz="3500" dirty="0"/>
              <a:t>Dirección General de Hacienda</a:t>
            </a:r>
          </a:p>
          <a:p>
            <a:pPr algn="just"/>
            <a:endParaRPr lang="es-ES" altLang="fr-FR" sz="2400" dirty="0"/>
          </a:p>
          <a:p>
            <a:pPr algn="just"/>
            <a:r>
              <a:rPr lang="es-ES" altLang="fr-FR" sz="3500" dirty="0"/>
              <a:t>Dirección General de la Policía de Control Fiscal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680581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E8B101-D2CF-4FB1-9697-D47B19E5F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6001"/>
          </a:xfrm>
        </p:spPr>
        <p:txBody>
          <a:bodyPr>
            <a:normAutofit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ADMINISTRACION TRIBUTARIA. Facultades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D2ACEA-B7BD-41A6-95CC-43EB33A05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7025"/>
            <a:ext cx="10515600" cy="466725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s-ES" altLang="fr-FR" sz="3500" dirty="0"/>
              <a:t>Está facultada para verificar el correcto cumplimiento de las</a:t>
            </a:r>
          </a:p>
          <a:p>
            <a:pPr algn="just">
              <a:buNone/>
            </a:pPr>
            <a:r>
              <a:rPr lang="es-ES" altLang="fr-FR" sz="3500" dirty="0"/>
              <a:t>obligaciones tributarias por todos los medios y procedimientos</a:t>
            </a:r>
          </a:p>
          <a:p>
            <a:pPr algn="just">
              <a:buNone/>
            </a:pPr>
            <a:r>
              <a:rPr lang="es-ES" altLang="fr-FR" sz="3500" dirty="0"/>
              <a:t>legales, entre ellos:</a:t>
            </a:r>
          </a:p>
          <a:p>
            <a:pPr algn="just">
              <a:buNone/>
            </a:pPr>
            <a:endParaRPr lang="es-ES" altLang="fr-FR" sz="3500" dirty="0"/>
          </a:p>
          <a:p>
            <a:pPr algn="just"/>
            <a:r>
              <a:rPr lang="es-ES" altLang="fr-FR" sz="3500" dirty="0">
                <a:solidFill>
                  <a:srgbClr val="FF0000"/>
                </a:solidFill>
              </a:rPr>
              <a:t>Requerir a cualquier persona</a:t>
            </a:r>
            <a:r>
              <a:rPr lang="es-ES" altLang="fr-FR" sz="3500" dirty="0"/>
              <a:t>, física o jurídica</a:t>
            </a:r>
          </a:p>
          <a:p>
            <a:pPr algn="just"/>
            <a:endParaRPr lang="es-ES" altLang="fr-FR" sz="3500" dirty="0"/>
          </a:p>
          <a:p>
            <a:pPr algn="just"/>
            <a:r>
              <a:rPr lang="es-ES" altLang="fr-FR" sz="3500" dirty="0"/>
              <a:t>Cerciorarse de la </a:t>
            </a:r>
            <a:r>
              <a:rPr lang="es-ES" altLang="fr-FR" sz="3500" dirty="0">
                <a:solidFill>
                  <a:srgbClr val="FF0000"/>
                </a:solidFill>
              </a:rPr>
              <a:t>veracidad del contenido de las declaraciones</a:t>
            </a:r>
          </a:p>
          <a:p>
            <a:pPr algn="just"/>
            <a:endParaRPr lang="es-ES" altLang="fr-FR" sz="3500" dirty="0"/>
          </a:p>
          <a:p>
            <a:pPr algn="just"/>
            <a:r>
              <a:rPr lang="es-ES" altLang="fr-FR" sz="3500" dirty="0">
                <a:solidFill>
                  <a:srgbClr val="FF0000"/>
                </a:solidFill>
              </a:rPr>
              <a:t>Requerir el pago </a:t>
            </a:r>
            <a:r>
              <a:rPr lang="es-ES" altLang="fr-FR" sz="3500" dirty="0"/>
              <a:t>de tributos adeudados y los correspondientes accesorios, multas y sanciones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4419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EF521-A547-4657-83D1-096BFE63C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33496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ADMINISTRACION TRIBUTARIA. Facultades.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9C954D-2218-4A56-A68F-F35AF679FF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24835"/>
            <a:ext cx="10515600" cy="4351338"/>
          </a:xfrm>
        </p:spPr>
        <p:txBody>
          <a:bodyPr/>
          <a:lstStyle/>
          <a:p>
            <a:pPr algn="just"/>
            <a:endParaRPr lang="es-ES" altLang="fr-FR" sz="3200" dirty="0"/>
          </a:p>
          <a:p>
            <a:pPr algn="just"/>
            <a:r>
              <a:rPr lang="es-ES" altLang="fr-FR" sz="3200" dirty="0"/>
              <a:t>Establecer mediante resolución que se debe publicar, </a:t>
            </a:r>
            <a:r>
              <a:rPr lang="es-ES" altLang="fr-FR" sz="3200" b="1" dirty="0"/>
              <a:t>topes a la deducibilidad de los gastos y costos</a:t>
            </a:r>
            <a:r>
              <a:rPr lang="es-ES" altLang="fr-FR" sz="3200" dirty="0"/>
              <a:t> que se paguen en efectivo, de manera que</a:t>
            </a:r>
            <a:r>
              <a:rPr lang="es-ES" altLang="fr-FR" sz="3200" dirty="0">
                <a:solidFill>
                  <a:srgbClr val="FF0000"/>
                </a:solidFill>
              </a:rPr>
              <a:t> </a:t>
            </a:r>
            <a:r>
              <a:rPr lang="es-ES" altLang="fr-FR" sz="3200" dirty="0"/>
              <a:t>ningún gasto o costo </a:t>
            </a:r>
            <a:r>
              <a:rPr lang="es-ES" altLang="fr-FR" sz="3200" dirty="0">
                <a:solidFill>
                  <a:srgbClr val="FF0000"/>
                </a:solidFill>
              </a:rPr>
              <a:t>mayor a </a:t>
            </a:r>
            <a:r>
              <a:rPr lang="es-ES" altLang="fr-FR" sz="3200" b="1" dirty="0">
                <a:solidFill>
                  <a:srgbClr val="FF0000"/>
                </a:solidFill>
              </a:rPr>
              <a:t>tres salarios base</a:t>
            </a:r>
            <a:r>
              <a:rPr lang="es-ES" altLang="fr-FR" sz="3200" dirty="0"/>
              <a:t>, sea deducible del impuesto sobre la renta, si su pago en el momento que se realice, no está respaldado con un registro bancario de tal transacción.</a:t>
            </a: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5124453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56788E-EEDB-40C4-A8FF-3A7D172AC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9907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ADMINISTRACION TRIBUTARIA. Facultades.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272767-445C-4C4C-A525-E2A74EC615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2421" y="1572962"/>
            <a:ext cx="10515600" cy="4351338"/>
          </a:xfrm>
        </p:spPr>
        <p:txBody>
          <a:bodyPr/>
          <a:lstStyle/>
          <a:p>
            <a:pPr algn="just"/>
            <a:r>
              <a:rPr lang="es-ES" altLang="fr-FR" sz="3200" dirty="0"/>
              <a:t>Con el fin de tutelar los intereses superiores de la Hacienda Pública Costarricense, los trámites y las actuaciones a cargo de la AT, no podrán condicionarse, por ley actual ni posterior, a que el interesado esté al día con los deberes formales o materiales que tenga, ante las otras instituciones públicas. </a:t>
            </a: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01020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111544"/>
              </p:ext>
            </p:extLst>
          </p:nvPr>
        </p:nvGraphicFramePr>
        <p:xfrm>
          <a:off x="1419728" y="1152216"/>
          <a:ext cx="9336503" cy="35463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1297">
                  <a:extLst>
                    <a:ext uri="{9D8B030D-6E8A-4147-A177-3AD203B41FA5}">
                      <a16:colId xmlns:a16="http://schemas.microsoft.com/office/drawing/2014/main" val="3920082171"/>
                    </a:ext>
                  </a:extLst>
                </a:gridCol>
                <a:gridCol w="1681297">
                  <a:extLst>
                    <a:ext uri="{9D8B030D-6E8A-4147-A177-3AD203B41FA5}">
                      <a16:colId xmlns:a16="http://schemas.microsoft.com/office/drawing/2014/main" val="4011057964"/>
                    </a:ext>
                  </a:extLst>
                </a:gridCol>
                <a:gridCol w="1245254">
                  <a:extLst>
                    <a:ext uri="{9D8B030D-6E8A-4147-A177-3AD203B41FA5}">
                      <a16:colId xmlns:a16="http://schemas.microsoft.com/office/drawing/2014/main" val="4170444012"/>
                    </a:ext>
                  </a:extLst>
                </a:gridCol>
                <a:gridCol w="2304661">
                  <a:extLst>
                    <a:ext uri="{9D8B030D-6E8A-4147-A177-3AD203B41FA5}">
                      <a16:colId xmlns:a16="http://schemas.microsoft.com/office/drawing/2014/main" val="1381968665"/>
                    </a:ext>
                  </a:extLst>
                </a:gridCol>
                <a:gridCol w="2423994">
                  <a:extLst>
                    <a:ext uri="{9D8B030D-6E8A-4147-A177-3AD203B41FA5}">
                      <a16:colId xmlns:a16="http://schemas.microsoft.com/office/drawing/2014/main" val="36975647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Unidad/</a:t>
                      </a:r>
                      <a:endParaRPr lang="en-US" sz="140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Semana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Actividad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Porcentaje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Fecha de apertura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Fecha de entrega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30351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CR" sz="16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I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Foro virtual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15%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Martes 14 de junio 2022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Domingo 19 </a:t>
                      </a:r>
                      <a:r>
                        <a:rPr lang="es-CR" sz="1600">
                          <a:effectLst/>
                        </a:rPr>
                        <a:t>de junio 2022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1934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II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Caso No. 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15%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Martes 21 de junio 2022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Domingo 26 de junio</a:t>
                      </a:r>
                      <a:r>
                        <a:rPr lang="es-CR" sz="1600" baseline="0" dirty="0">
                          <a:effectLst/>
                        </a:rPr>
                        <a:t> </a:t>
                      </a:r>
                      <a:r>
                        <a:rPr lang="es-CR" sz="1600" dirty="0">
                          <a:effectLst/>
                        </a:rPr>
                        <a:t>2022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93231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III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Caso No. 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15%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Martes 28 de junio 2022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Domingo 03 de julio 2022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6631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IV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Caso No. 3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15%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Martes 05 de julio 2022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Domingo 10 de julio 2022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9733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V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>
                          <a:effectLst/>
                        </a:rPr>
                        <a:t>Examen final virtual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CR" sz="1600" dirty="0">
                          <a:effectLst/>
                        </a:rPr>
                        <a:t>40%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s-CR" sz="1600" dirty="0">
                          <a:effectLst/>
                        </a:rPr>
                        <a:t>Martes 12 de julio 2022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Domingo 17 de julio</a:t>
                      </a:r>
                      <a:r>
                        <a:rPr lang="es-CR" sz="1600" baseline="0" dirty="0">
                          <a:effectLst/>
                        </a:rPr>
                        <a:t> </a:t>
                      </a:r>
                      <a:r>
                        <a:rPr lang="es-CR" sz="1600" dirty="0">
                          <a:effectLst/>
                        </a:rPr>
                        <a:t>2022</a:t>
                      </a:r>
                      <a:endParaRPr lang="en-US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R" sz="16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4799734"/>
                  </a:ext>
                </a:extLst>
              </a:tr>
            </a:tbl>
          </a:graphicData>
        </a:graphic>
      </p:graphicFrame>
      <p:sp>
        <p:nvSpPr>
          <p:cNvPr id="7" name="Título 1">
            <a:extLst>
              <a:ext uri="{FF2B5EF4-FFF2-40B4-BE49-F238E27FC236}">
                <a16:creationId xmlns:a16="http://schemas.microsoft.com/office/drawing/2014/main" id="{C3D4FF3E-0E4A-4946-B9F5-E81291B6A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231" y="204537"/>
            <a:ext cx="10475495" cy="601579"/>
          </a:xfrm>
        </p:spPr>
        <p:txBody>
          <a:bodyPr>
            <a:normAutofit/>
          </a:bodyPr>
          <a:lstStyle/>
          <a:p>
            <a:pPr algn="ctr"/>
            <a:r>
              <a:rPr lang="es-ES" altLang="fr-FR" sz="3200" dirty="0">
                <a:solidFill>
                  <a:srgbClr val="FF0000"/>
                </a:solidFill>
              </a:rPr>
              <a:t>CUADRO DE ENTREGABLES</a:t>
            </a:r>
            <a:endParaRPr lang="es-C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987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3DF97E-E14F-4A4A-B1CB-EB1A941E9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0064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ADMINISTRACION TRIBUTARIA. Organización.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83B78BF-AB01-4F57-8C70-848A10EAC7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s-ES" altLang="fr-FR" sz="3200" dirty="0"/>
              <a:t>10 Administraciones Tributarias Territoriales</a:t>
            </a:r>
          </a:p>
          <a:p>
            <a:endParaRPr lang="es-ES" altLang="fr-FR" sz="3200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fr-FR" sz="3200" dirty="0"/>
              <a:t>1 Dirección de Grandes Contribuyentes Nacionales</a:t>
            </a:r>
          </a:p>
          <a:p>
            <a:endParaRPr lang="es-ES" altLang="fr-FR" sz="32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altLang="fr-FR" sz="3200" b="1" dirty="0"/>
              <a:t>Otras AATT:</a:t>
            </a:r>
          </a:p>
          <a:p>
            <a:pPr>
              <a:buNone/>
            </a:pPr>
            <a:r>
              <a:rPr lang="es-ES" altLang="fr-FR" sz="3200" dirty="0"/>
              <a:t>   82 Municipalidades, CCSS, ICT , Ministerio de Justicia, INDER, IMAS, Colegios Profesionales… 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87732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913310-FA57-47DF-9D79-AFDDA1D00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7559"/>
          </a:xfrm>
        </p:spPr>
        <p:txBody>
          <a:bodyPr>
            <a:normAutofit/>
          </a:bodyPr>
          <a:lstStyle/>
          <a:p>
            <a:pPr algn="ctr"/>
            <a:r>
              <a:rPr lang="es-CR" altLang="fr-FR" sz="3600" dirty="0">
                <a:solidFill>
                  <a:srgbClr val="FF0000"/>
                </a:solidFill>
              </a:rPr>
              <a:t>PRINCIPIOS GENERALES TRIBUTARIOS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9E9F08-43F3-46D1-A108-D4B583A02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9442" y="1392488"/>
            <a:ext cx="6428874" cy="4351338"/>
          </a:xfrm>
        </p:spPr>
        <p:txBody>
          <a:bodyPr/>
          <a:lstStyle/>
          <a:p>
            <a:pPr algn="just"/>
            <a:r>
              <a:rPr lang="es-ES" altLang="fr-FR" sz="3200" dirty="0"/>
              <a:t>Por medio de la tributación, </a:t>
            </a:r>
            <a:r>
              <a:rPr lang="es-ES" altLang="fr-FR" sz="3200" dirty="0">
                <a:solidFill>
                  <a:srgbClr val="FF0000"/>
                </a:solidFill>
              </a:rPr>
              <a:t>no deberá sustraerse una porción sustancial de la riqueza </a:t>
            </a:r>
            <a:r>
              <a:rPr lang="es-ES" altLang="fr-FR" sz="3200" dirty="0"/>
              <a:t>del contribuyente, en tal medida que haga nugatorio, desaliente o limite, de manera significativa, el ejercicio de un derecho o la libertad fundamental, tutelados por la Constitución Política.</a:t>
            </a:r>
          </a:p>
          <a:p>
            <a:endParaRPr lang="es-CR" dirty="0"/>
          </a:p>
        </p:txBody>
      </p:sp>
      <p:pic>
        <p:nvPicPr>
          <p:cNvPr id="2050" name="Picture 2" descr="como se parte un pastel | CocinaDelira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271" y="2033337"/>
            <a:ext cx="4376613" cy="291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941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4B11B2-CCD3-4E7D-96AE-9114FE244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9433"/>
          </a:xfrm>
        </p:spPr>
        <p:txBody>
          <a:bodyPr>
            <a:normAutofit/>
          </a:bodyPr>
          <a:lstStyle/>
          <a:p>
            <a:pPr algn="ctr"/>
            <a:r>
              <a:rPr lang="es-CR" altLang="fr-FR" sz="3600" dirty="0">
                <a:solidFill>
                  <a:srgbClr val="FF0000"/>
                </a:solidFill>
              </a:rPr>
              <a:t>PRINCIPIOS GENERALES TRIBUTARIOS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46F6F7-7775-441F-AD97-25121F6895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56394"/>
            <a:ext cx="10515600" cy="4351338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es-ES" altLang="fr-FR" sz="3200" dirty="0"/>
              <a:t>La aplicación del sistema tributario se basará en los siguientes principios:</a:t>
            </a:r>
          </a:p>
          <a:p>
            <a:pPr algn="just">
              <a:defRPr/>
            </a:pPr>
            <a:endParaRPr lang="es-ES" altLang="fr-FR" sz="3200" dirty="0"/>
          </a:p>
          <a:p>
            <a:pPr algn="just">
              <a:defRPr/>
            </a:pPr>
            <a:r>
              <a:rPr lang="es-ES" altLang="fr-FR" sz="3200" dirty="0"/>
              <a:t>Generalidad</a:t>
            </a:r>
          </a:p>
          <a:p>
            <a:pPr algn="just">
              <a:defRPr/>
            </a:pPr>
            <a:r>
              <a:rPr lang="es-ES" altLang="fr-FR" sz="3200" dirty="0"/>
              <a:t>Neutralidad</a:t>
            </a:r>
          </a:p>
          <a:p>
            <a:pPr algn="just">
              <a:defRPr/>
            </a:pPr>
            <a:r>
              <a:rPr lang="es-ES" altLang="fr-FR" sz="3200" dirty="0"/>
              <a:t>Proporcionalidad</a:t>
            </a:r>
          </a:p>
          <a:p>
            <a:pPr algn="just">
              <a:defRPr/>
            </a:pPr>
            <a:r>
              <a:rPr lang="es-ES" altLang="fr-FR" sz="3200" dirty="0"/>
              <a:t>Eficacia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171274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322C59-568F-4230-B475-698739F08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77086"/>
          </a:xfrm>
        </p:spPr>
        <p:txBody>
          <a:bodyPr>
            <a:noAutofit/>
          </a:bodyPr>
          <a:lstStyle/>
          <a:p>
            <a:pPr algn="ctr"/>
            <a:r>
              <a:rPr lang="es-CR" altLang="fr-FR" sz="3600" dirty="0">
                <a:solidFill>
                  <a:srgbClr val="FF0000"/>
                </a:solidFill>
              </a:rPr>
              <a:t>PRINCIPIOS GENERALES TRIBUTARIOS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51422E4-4ED6-4422-BA74-18C5407495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72961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  <a:defRPr/>
            </a:pPr>
            <a:r>
              <a:rPr lang="es-ES" altLang="fr-FR" sz="3200" dirty="0"/>
              <a:t>  Respeto a </a:t>
            </a:r>
            <a:r>
              <a:rPr lang="es-ES" altLang="fr-FR" sz="3200" dirty="0">
                <a:solidFill>
                  <a:srgbClr val="FF0000"/>
                </a:solidFill>
              </a:rPr>
              <a:t>los derechos y garantías </a:t>
            </a:r>
            <a:r>
              <a:rPr lang="es-ES" altLang="fr-FR" sz="3200" dirty="0"/>
              <a:t>de los contribuyentes.</a:t>
            </a:r>
          </a:p>
          <a:p>
            <a:pPr algn="just">
              <a:defRPr/>
            </a:pPr>
            <a:endParaRPr lang="es-ES" altLang="fr-FR" sz="3200" dirty="0"/>
          </a:p>
          <a:p>
            <a:pPr algn="just">
              <a:buNone/>
              <a:defRPr/>
            </a:pPr>
            <a:r>
              <a:rPr lang="es-ES" altLang="fr-FR" sz="3200" dirty="0"/>
              <a:t>	Adopción de técnicas modernas tales </a:t>
            </a:r>
            <a:r>
              <a:rPr lang="es-ES" altLang="fr-FR" sz="3200" dirty="0">
                <a:solidFill>
                  <a:srgbClr val="FF0000"/>
                </a:solidFill>
              </a:rPr>
              <a:t>como gestión de riesgo y controles basados en auditorías</a:t>
            </a:r>
            <a:r>
              <a:rPr lang="es-ES" altLang="fr-FR" sz="3200" dirty="0"/>
              <a:t>.</a:t>
            </a:r>
          </a:p>
          <a:p>
            <a:pPr algn="just">
              <a:buNone/>
              <a:defRPr/>
            </a:pPr>
            <a:endParaRPr lang="es-ES" altLang="fr-FR" sz="3200" dirty="0"/>
          </a:p>
          <a:p>
            <a:pPr algn="just">
              <a:buNone/>
              <a:defRPr/>
            </a:pPr>
            <a:r>
              <a:rPr lang="es-ES" altLang="fr-FR" sz="3200" dirty="0"/>
              <a:t>  </a:t>
            </a:r>
            <a:r>
              <a:rPr lang="es-ES" altLang="fr-FR" sz="3200" dirty="0">
                <a:solidFill>
                  <a:srgbClr val="FF0000"/>
                </a:solidFill>
              </a:rPr>
              <a:t> </a:t>
            </a:r>
            <a:r>
              <a:rPr lang="es-ES" altLang="fr-FR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Aprovechamiento de las </a:t>
            </a:r>
            <a:r>
              <a:rPr lang="es-ES" altLang="fr-FR" sz="3200" dirty="0">
                <a:solidFill>
                  <a:srgbClr val="FF0000"/>
                </a:solidFill>
              </a:rPr>
              <a:t>tecnologías de información.</a:t>
            </a:r>
          </a:p>
          <a:p>
            <a:pPr algn="just">
              <a:buNone/>
              <a:defRPr/>
            </a:pPr>
            <a:endParaRPr lang="es-ES" altLang="fr-FR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None/>
              <a:defRPr/>
            </a:pPr>
            <a:r>
              <a:rPr lang="es-ES" altLang="fr-FR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es-ES" altLang="fr-FR" sz="3200" dirty="0">
                <a:solidFill>
                  <a:srgbClr val="FF0000"/>
                </a:solidFill>
              </a:rPr>
              <a:t>Simplificación y la armonización </a:t>
            </a:r>
            <a:r>
              <a:rPr lang="es-ES" altLang="fr-FR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 los procedimientos.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2300393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C6CF05-DC62-4866-9366-5016432FE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9433"/>
          </a:xfrm>
        </p:spPr>
        <p:txBody>
          <a:bodyPr>
            <a:normAutofit/>
          </a:bodyPr>
          <a:lstStyle/>
          <a:p>
            <a:pPr algn="ctr"/>
            <a:r>
              <a:rPr lang="es-MX" altLang="fr-FR" sz="3600" dirty="0">
                <a:solidFill>
                  <a:srgbClr val="FF0000"/>
                </a:solidFill>
              </a:rPr>
              <a:t>TRIBUTO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416F9D-D6D8-4946-82C7-B33DC6FF9C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20298"/>
            <a:ext cx="10515600" cy="4351338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MX" altLang="fr-FR" sz="3200" dirty="0"/>
              <a:t>Instituto jurídico central del Derecho Tributario</a:t>
            </a:r>
          </a:p>
          <a:p>
            <a:pPr algn="just">
              <a:lnSpc>
                <a:spcPct val="80000"/>
              </a:lnSpc>
            </a:pPr>
            <a:endParaRPr lang="es-MX" altLang="fr-FR" sz="3200" dirty="0"/>
          </a:p>
          <a:p>
            <a:pPr algn="just">
              <a:lnSpc>
                <a:spcPct val="80000"/>
              </a:lnSpc>
            </a:pPr>
            <a:r>
              <a:rPr lang="es-MX" altLang="fr-FR" sz="3200" dirty="0"/>
              <a:t>Prestación en dinero que </a:t>
            </a:r>
            <a:r>
              <a:rPr lang="es-MX" altLang="fr-FR" sz="3200" dirty="0">
                <a:solidFill>
                  <a:srgbClr val="FF0000"/>
                </a:solidFill>
              </a:rPr>
              <a:t>exige</a:t>
            </a:r>
            <a:r>
              <a:rPr lang="es-MX" altLang="fr-FR" sz="3200" dirty="0"/>
              <a:t> el Estado, con el objeto de obtener recursos para el cumplimiento de sus fines</a:t>
            </a:r>
          </a:p>
          <a:p>
            <a:endParaRPr lang="es-CR" dirty="0"/>
          </a:p>
        </p:txBody>
      </p:sp>
      <p:pic>
        <p:nvPicPr>
          <p:cNvPr id="1028" name="Picture 4" descr="Efectuar pagos parciales o anticipos del impuesto sobre la renta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996" y="3766636"/>
            <a:ext cx="57531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1755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4189DD-3CA3-40AA-B5D5-887DACD4D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fr-FR" dirty="0">
                <a:solidFill>
                  <a:srgbClr val="FF0000"/>
                </a:solidFill>
              </a:rPr>
              <a:t>TRIBUTO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42932F-69FD-43CE-B7C1-2CF82A7783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7470" y="2200257"/>
            <a:ext cx="10515600" cy="2335648"/>
          </a:xfrm>
        </p:spPr>
        <p:txBody>
          <a:bodyPr/>
          <a:lstStyle/>
          <a:p>
            <a:pPr algn="just"/>
            <a:r>
              <a:rPr lang="es-MX" altLang="fr-FR" sz="3200" dirty="0">
                <a:solidFill>
                  <a:srgbClr val="FF0000"/>
                </a:solidFill>
              </a:rPr>
              <a:t>Obligación pecuniaria</a:t>
            </a:r>
            <a:r>
              <a:rPr lang="es-MX" altLang="fr-FR" sz="3200" dirty="0"/>
              <a:t>, ex lege, en virtud de la cual el </a:t>
            </a:r>
            <a:r>
              <a:rPr lang="es-MX" altLang="fr-FR" sz="3200" dirty="0">
                <a:solidFill>
                  <a:srgbClr val="FF0000"/>
                </a:solidFill>
              </a:rPr>
              <a:t>Estado u otro ente público, se convierte en acreedor</a:t>
            </a:r>
            <a:r>
              <a:rPr lang="es-MX" altLang="fr-FR" sz="3200" dirty="0"/>
              <a:t> de un sujeto pasivo, como consecuencia de la realización por éste, de un acto o hecho indicativo de </a:t>
            </a:r>
            <a:r>
              <a:rPr lang="es-MX" altLang="fr-FR" sz="3200" dirty="0">
                <a:solidFill>
                  <a:srgbClr val="FF0000"/>
                </a:solidFill>
              </a:rPr>
              <a:t>capacidad económica.</a:t>
            </a:r>
          </a:p>
          <a:p>
            <a:pPr algn="just"/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991195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362076-02C6-48F5-892A-036944CA0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fr-FR" dirty="0">
                <a:solidFill>
                  <a:srgbClr val="FF0000"/>
                </a:solidFill>
              </a:rPr>
              <a:t>TRIBUTOS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7E28ACA-5762-4D98-96C3-FC0B0DEF12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 algn="just"/>
            <a:r>
              <a:rPr lang="es-ES_tradnl" altLang="fr-FR" sz="3200" dirty="0"/>
              <a:t>Constituyen </a:t>
            </a:r>
            <a:r>
              <a:rPr lang="es-ES_tradnl" altLang="fr-FR" sz="3200" dirty="0">
                <a:solidFill>
                  <a:srgbClr val="FF0000"/>
                </a:solidFill>
              </a:rPr>
              <a:t>pagos obligados al Estado</a:t>
            </a:r>
            <a:r>
              <a:rPr lang="es-ES_tradnl" altLang="fr-FR" sz="3200" dirty="0"/>
              <a:t>, consecuencia del principio constitucional que obliga a todos los ciudadanos, a contribuir al sostenimiento de los gastos públicos, de acuerdo con su capacidad económica, mediante un sistema tributario justo.</a:t>
            </a:r>
          </a:p>
          <a:p>
            <a:pPr marL="457200" lvl="1" indent="0" algn="just">
              <a:buNone/>
            </a:pPr>
            <a:endParaRPr lang="es-ES_tradnl" altLang="fr-FR" sz="3200" dirty="0"/>
          </a:p>
          <a:p>
            <a:pPr marL="457200" lvl="1" indent="0" algn="ctr">
              <a:buNone/>
            </a:pPr>
            <a:r>
              <a:rPr lang="es-MX" altLang="fr-FR" sz="3200" dirty="0"/>
              <a:t>Principio de solidaridad social</a:t>
            </a:r>
            <a:endParaRPr lang="es-ES" altLang="fr-FR" sz="3200" dirty="0"/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9368510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21E3E2-F6BA-48A5-9162-340489C00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altLang="fr-FR" dirty="0">
                <a:solidFill>
                  <a:srgbClr val="FF0000"/>
                </a:solidFill>
              </a:rPr>
              <a:t>CLASIFICACION DE LOS TRIBUTOS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5FBBA4-A6D7-4914-AEB4-44CE478A53B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altLang="fr-FR" sz="3200" dirty="0"/>
              <a:t>Impuestos</a:t>
            </a:r>
          </a:p>
          <a:p>
            <a:endParaRPr lang="es-MX" altLang="fr-FR" sz="3200" dirty="0"/>
          </a:p>
          <a:p>
            <a:r>
              <a:rPr lang="es-MX" altLang="fr-FR" sz="3200" dirty="0"/>
              <a:t>Tasas</a:t>
            </a:r>
          </a:p>
          <a:p>
            <a:endParaRPr lang="es-MX" altLang="fr-FR" sz="3200" dirty="0"/>
          </a:p>
          <a:p>
            <a:r>
              <a:rPr lang="es-MX" altLang="fr-FR" sz="3200" dirty="0"/>
              <a:t>Contribuciones especiales</a:t>
            </a:r>
          </a:p>
          <a:p>
            <a:endParaRPr lang="es-MX" altLang="fr-FR" sz="3200" dirty="0"/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0880198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DE0D35-7236-47D2-BA17-2489288E9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8191"/>
          </a:xfrm>
        </p:spPr>
        <p:txBody>
          <a:bodyPr/>
          <a:lstStyle/>
          <a:p>
            <a:pPr algn="ctr"/>
            <a:r>
              <a:rPr lang="es-MX" altLang="fr-FR" dirty="0">
                <a:solidFill>
                  <a:schemeClr val="tx1"/>
                </a:solidFill>
              </a:rPr>
              <a:t>IMPUESTO</a:t>
            </a:r>
            <a:endParaRPr lang="es-CR" dirty="0">
              <a:solidFill>
                <a:schemeClr val="tx1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07D0A0-1BDE-480D-9ECA-C4D442D59E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1580" y="2099761"/>
            <a:ext cx="4812632" cy="397618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altLang="fr-FR" sz="3200" dirty="0"/>
              <a:t>Es el tributo cuya obligación </a:t>
            </a:r>
            <a:r>
              <a:rPr lang="es-MX" altLang="fr-FR" sz="3200" dirty="0">
                <a:solidFill>
                  <a:srgbClr val="FF0000"/>
                </a:solidFill>
              </a:rPr>
              <a:t>tiene como hecho generador, una situación independiente</a:t>
            </a:r>
            <a:r>
              <a:rPr lang="es-MX" altLang="fr-FR" sz="3200" dirty="0"/>
              <a:t> de toda actividad estatal relativa al contribuyente. </a:t>
            </a:r>
            <a:endParaRPr lang="es-ES" altLang="fr-FR" sz="3200" dirty="0"/>
          </a:p>
          <a:p>
            <a:pPr algn="just"/>
            <a:endParaRPr lang="es-CR" dirty="0"/>
          </a:p>
        </p:txBody>
      </p:sp>
      <p:pic>
        <p:nvPicPr>
          <p:cNvPr id="3074" name="Picture 2" descr="Conversación en inglés para comprar en una tien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964" y="1973178"/>
            <a:ext cx="4645025" cy="310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9192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CF7689-9B4F-4016-8A67-B7388C0CA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CLASIFICACION DE LOS IMPUESTOS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784489-8673-4623-936E-5C729E32E3A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s-MX" altLang="fr-FR" sz="3200" b="1" dirty="0">
                <a:solidFill>
                  <a:srgbClr val="FF0000"/>
                </a:solidFill>
              </a:rPr>
              <a:t>Impuestos directos:</a:t>
            </a:r>
            <a:r>
              <a:rPr lang="es-MX" altLang="fr-FR" sz="3200" dirty="0">
                <a:solidFill>
                  <a:srgbClr val="FF0000"/>
                </a:solidFill>
              </a:rPr>
              <a:t> </a:t>
            </a:r>
            <a:r>
              <a:rPr lang="es-MX" altLang="fr-FR" sz="3200" dirty="0"/>
              <a:t>Impuesto que </a:t>
            </a:r>
            <a:r>
              <a:rPr lang="es-MX" altLang="fr-FR" sz="3200" dirty="0">
                <a:solidFill>
                  <a:srgbClr val="FF0000"/>
                </a:solidFill>
              </a:rPr>
              <a:t>gravan directamente la riqueza</a:t>
            </a:r>
            <a:r>
              <a:rPr lang="es-MX" altLang="fr-FR" sz="3200" dirty="0"/>
              <a:t> de las personas, físicas y jurídicas. </a:t>
            </a:r>
          </a:p>
          <a:p>
            <a:pPr algn="just"/>
            <a:endParaRPr lang="es-MX" altLang="fr-FR" sz="3200" dirty="0"/>
          </a:p>
          <a:p>
            <a:pPr algn="just"/>
            <a:r>
              <a:rPr lang="es-MX" altLang="fr-FR" sz="3200" b="1" dirty="0">
                <a:solidFill>
                  <a:srgbClr val="FF0000"/>
                </a:solidFill>
              </a:rPr>
              <a:t>Impuestos indirectos:</a:t>
            </a:r>
            <a:r>
              <a:rPr lang="es-MX" altLang="fr-FR" sz="3200" dirty="0">
                <a:solidFill>
                  <a:srgbClr val="FF0000"/>
                </a:solidFill>
              </a:rPr>
              <a:t> </a:t>
            </a:r>
            <a:r>
              <a:rPr lang="es-MX" altLang="fr-FR" sz="3200" dirty="0"/>
              <a:t>Impuestos que </a:t>
            </a:r>
            <a:r>
              <a:rPr lang="es-MX" altLang="fr-FR" sz="3200" dirty="0">
                <a:solidFill>
                  <a:srgbClr val="FF0000"/>
                </a:solidFill>
              </a:rPr>
              <a:t>se pagan por la compra de bienes o servicios</a:t>
            </a:r>
            <a:r>
              <a:rPr lang="es-MX" altLang="fr-FR" sz="3200" dirty="0"/>
              <a:t>. Se recaudan a través de los comerciantes o industriales, u otros designados por ley.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92275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D4FF3E-0E4A-4946-B9F5-E81291B6A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8304" y="372979"/>
            <a:ext cx="10475495" cy="1317709"/>
          </a:xfrm>
        </p:spPr>
        <p:txBody>
          <a:bodyPr>
            <a:normAutofit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DERECHO FINANCIERO</a:t>
            </a:r>
            <a:endParaRPr lang="es-CR" dirty="0">
              <a:solidFill>
                <a:srgbClr val="FF0000"/>
              </a:solidFill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0143B9-9584-4719-8039-FACA980AA46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Barlow"/>
              </a:rPr>
              <a:t>Rama del Derecho Público, que </a:t>
            </a:r>
            <a:r>
              <a:rPr lang="es-ES" sz="3200" dirty="0">
                <a:solidFill>
                  <a:srgbClr val="FF0000"/>
                </a:solidFill>
                <a:latin typeface="Barlow"/>
              </a:rPr>
              <a:t>organiza los recursos constitutivos de la Hacienda del Estado y de las restantes entidades públicas</a:t>
            </a: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Barlow"/>
              </a:rPr>
              <a:t>, territoriales e institucionales. </a:t>
            </a:r>
          </a:p>
          <a:p>
            <a:pPr marL="0" indent="0" algn="just">
              <a:buNone/>
              <a:defRPr/>
            </a:pPr>
            <a:endParaRPr lang="es-ES" sz="3200" dirty="0">
              <a:solidFill>
                <a:schemeClr val="tx1">
                  <a:lumMod val="85000"/>
                  <a:lumOff val="15000"/>
                </a:schemeClr>
              </a:solidFill>
              <a:latin typeface="Barlow"/>
            </a:endParaRPr>
          </a:p>
          <a:p>
            <a:pPr marL="0" indent="0" algn="just">
              <a:buNone/>
              <a:defRPr/>
            </a:pP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Barlow"/>
              </a:rPr>
              <a:t>Regula los procedimientos de </a:t>
            </a:r>
            <a:r>
              <a:rPr lang="es-ES" sz="3200" dirty="0">
                <a:solidFill>
                  <a:srgbClr val="FF0000"/>
                </a:solidFill>
                <a:latin typeface="Barlow"/>
              </a:rPr>
              <a:t>percepción de los ingresos y de ordenación de los gastos y pagos</a:t>
            </a: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Barlow"/>
              </a:rPr>
              <a:t>, que tales sujetos destinan al cumplimiento de sus fines.</a:t>
            </a:r>
          </a:p>
          <a:p>
            <a:pPr marL="0" indent="0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2487871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533BBD-3A64-40D8-A09A-967413BCC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77086"/>
          </a:xfrm>
        </p:spPr>
        <p:txBody>
          <a:bodyPr>
            <a:normAutofit fontScale="90000"/>
          </a:bodyPr>
          <a:lstStyle/>
          <a:p>
            <a:pPr algn="ctr"/>
            <a:r>
              <a:rPr lang="es-MX" altLang="fr-FR" dirty="0">
                <a:solidFill>
                  <a:srgbClr val="FF0000"/>
                </a:solidFill>
              </a:rPr>
              <a:t>TASAS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1F7DEC-36F5-4865-AD15-B5B55A6A0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96235"/>
            <a:ext cx="4106779" cy="4021723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s-MX" altLang="fr-FR" dirty="0"/>
          </a:p>
          <a:p>
            <a:pPr algn="just"/>
            <a:r>
              <a:rPr lang="es-MX" altLang="fr-FR" sz="3200" dirty="0"/>
              <a:t>Tributo cuya obligación </a:t>
            </a:r>
            <a:r>
              <a:rPr lang="es-MX" altLang="fr-FR" sz="3200" dirty="0">
                <a:solidFill>
                  <a:srgbClr val="FF0000"/>
                </a:solidFill>
              </a:rPr>
              <a:t>tiene como hecho generador, la prestación efectiva o potencial de un servicio público individualizado </a:t>
            </a:r>
            <a:r>
              <a:rPr lang="es-MX" altLang="fr-FR" sz="3200" dirty="0"/>
              <a:t>y cuyo producto no debe tener un destino ajeno al servicio que constituye la razón de ser de la obligación. </a:t>
            </a:r>
            <a:endParaRPr lang="es-ES" altLang="fr-FR" sz="3200" dirty="0"/>
          </a:p>
          <a:p>
            <a:endParaRPr lang="es-CR" dirty="0"/>
          </a:p>
        </p:txBody>
      </p:sp>
      <p:pic>
        <p:nvPicPr>
          <p:cNvPr id="4098" name="Picture 2" descr="Cambian calendario de recolección de basura | Queréta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596" y="1402096"/>
            <a:ext cx="62007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140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21B3D6-D9D3-4077-AA34-AC559FB8E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970"/>
          </a:xfrm>
        </p:spPr>
        <p:txBody>
          <a:bodyPr/>
          <a:lstStyle/>
          <a:p>
            <a:pPr algn="ctr"/>
            <a:r>
              <a:rPr lang="es-MX" altLang="fr-FR" dirty="0">
                <a:solidFill>
                  <a:srgbClr val="FF0000"/>
                </a:solidFill>
              </a:rPr>
              <a:t>CONTRIBUCIÓN ESPECIAL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3C7E01-D816-45D4-9871-8EBCB4A4B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6936" y="1292601"/>
            <a:ext cx="4732422" cy="4351338"/>
          </a:xfrm>
        </p:spPr>
        <p:txBody>
          <a:bodyPr>
            <a:normAutofit fontScale="92500"/>
          </a:bodyPr>
          <a:lstStyle/>
          <a:p>
            <a:pPr algn="just"/>
            <a:r>
              <a:rPr lang="es-MX" altLang="fr-FR" sz="3200" dirty="0"/>
              <a:t>Tributo cuya obligación tiene como </a:t>
            </a:r>
            <a:r>
              <a:rPr lang="es-MX" altLang="fr-FR" sz="3200" dirty="0">
                <a:solidFill>
                  <a:srgbClr val="FF0000"/>
                </a:solidFill>
              </a:rPr>
              <a:t>hecho generador, la realización de obras públicas o actividades estatales</a:t>
            </a:r>
            <a:r>
              <a:rPr lang="es-MX" altLang="fr-FR" sz="3200" dirty="0"/>
              <a:t>, y cuyo producto no debe tener un destino ajeno a la financiación de las obras o actividades que constituyen la razón  de ser de la obligación. </a:t>
            </a:r>
            <a:endParaRPr lang="es-ES" altLang="fr-FR" sz="3200" dirty="0"/>
          </a:p>
          <a:p>
            <a:pPr algn="just"/>
            <a:endParaRPr lang="es-CR" dirty="0"/>
          </a:p>
        </p:txBody>
      </p:sp>
      <p:pic>
        <p:nvPicPr>
          <p:cNvPr id="5122" name="Picture 2" descr="Niños Colorido Parque Infantil Fotos, Retratos, Imágenes Y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164" y="1292601"/>
            <a:ext cx="6250859" cy="413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7736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2693C1-BBF9-46FA-A5AC-F9B10220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8033"/>
          </a:xfrm>
        </p:spPr>
        <p:txBody>
          <a:bodyPr>
            <a:noAutofit/>
          </a:bodyPr>
          <a:lstStyle/>
          <a:p>
            <a:pPr algn="ctr"/>
            <a:r>
              <a:rPr lang="es-MX" altLang="fr-FR" sz="3200" dirty="0">
                <a:solidFill>
                  <a:srgbClr val="FF0000"/>
                </a:solidFill>
              </a:rPr>
              <a:t>CLASIFICACION DE LOS TRIBUTOS, </a:t>
            </a:r>
            <a:br>
              <a:rPr lang="es-MX" altLang="fr-FR" sz="3200" dirty="0">
                <a:solidFill>
                  <a:srgbClr val="FF0000"/>
                </a:solidFill>
              </a:rPr>
            </a:br>
            <a:r>
              <a:rPr lang="es-MX" altLang="fr-FR" sz="3200" dirty="0">
                <a:solidFill>
                  <a:srgbClr val="FF0000"/>
                </a:solidFill>
              </a:rPr>
              <a:t>SEGÚN DOCTRINA</a:t>
            </a:r>
            <a:endParaRPr lang="es-CR" sz="32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A9528E-7221-4C16-AA60-DECBFD49978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 algn="just">
              <a:buNone/>
              <a:defRPr/>
            </a:pPr>
            <a:r>
              <a:rPr lang="es-ES_tradnl" altLang="fr-FR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Además de la clasificación ya citada, incluye:</a:t>
            </a:r>
          </a:p>
          <a:p>
            <a:pPr lvl="1">
              <a:buNone/>
              <a:defRPr/>
            </a:pPr>
            <a:endParaRPr lang="es-ES_tradnl" altLang="fr-FR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es-MX" altLang="fr-F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Precios públicos</a:t>
            </a:r>
          </a:p>
          <a:p>
            <a:pPr marL="0" indent="0">
              <a:buNone/>
              <a:defRPr/>
            </a:pPr>
            <a:endParaRPr lang="es-MX" altLang="fr-FR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es-MX" altLang="fr-F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Exacciones parafiscales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8903729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E5838-5AD2-44C6-8073-92C389369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9749"/>
          </a:xfrm>
        </p:spPr>
        <p:txBody>
          <a:bodyPr>
            <a:normAutofit/>
          </a:bodyPr>
          <a:lstStyle/>
          <a:p>
            <a:pPr algn="ctr"/>
            <a:r>
              <a:rPr lang="es-MX" altLang="fr-FR" sz="3600" dirty="0">
                <a:solidFill>
                  <a:srgbClr val="FF0000"/>
                </a:solidFill>
              </a:rPr>
              <a:t>PRECIOS PUBLICOS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5987CC-334D-4F38-A753-43AA57D10A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68425"/>
            <a:ext cx="10515600" cy="4351338"/>
          </a:xfrm>
        </p:spPr>
        <p:txBody>
          <a:bodyPr/>
          <a:lstStyle/>
          <a:p>
            <a:pPr algn="just"/>
            <a:r>
              <a:rPr lang="es-ES" altLang="fr-FR" sz="3200" dirty="0"/>
              <a:t>Corresponde a contraprestaciones por servicios o actividades estatales, que también presta el sector privado.</a:t>
            </a:r>
          </a:p>
          <a:p>
            <a:pPr algn="just"/>
            <a:endParaRPr lang="es-ES" altLang="fr-FR" sz="3200" dirty="0"/>
          </a:p>
          <a:p>
            <a:pPr algn="just"/>
            <a:r>
              <a:rPr lang="es-ES" altLang="fr-FR" sz="3200" dirty="0"/>
              <a:t>La presencia estatal es evidente, al igual que en las tasas.</a:t>
            </a:r>
          </a:p>
          <a:p>
            <a:pPr algn="just"/>
            <a:endParaRPr lang="es-ES" altLang="fr-FR" sz="3200" dirty="0"/>
          </a:p>
          <a:p>
            <a:pPr algn="just"/>
            <a:r>
              <a:rPr lang="es-ES" altLang="fr-FR" sz="3200" dirty="0"/>
              <a:t>Indispensable la intervención del sector privado.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0248114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3B6BAF-12C6-42C9-905A-046B0DE04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159"/>
          </a:xfrm>
        </p:spPr>
        <p:txBody>
          <a:bodyPr>
            <a:normAutofit/>
          </a:bodyPr>
          <a:lstStyle/>
          <a:p>
            <a:pPr algn="ctr"/>
            <a:r>
              <a:rPr lang="es-MX" altLang="fr-FR" sz="3600" dirty="0">
                <a:solidFill>
                  <a:srgbClr val="FF0000"/>
                </a:solidFill>
              </a:rPr>
              <a:t>EXACCIONES PARAFISCALES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9E92AA-A4F8-41F0-85A1-1043216504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110537" cy="36367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altLang="fr-FR" sz="3200" dirty="0"/>
              <a:t>Son contribuciones practicadas por entes públicos o semipúblicos, para asegurar su funcionamiento autónomo y cumplir determinadas finalidades sociales o económicas.</a:t>
            </a:r>
          </a:p>
          <a:p>
            <a:pPr marL="0" indent="0" algn="just">
              <a:buNone/>
            </a:pP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6714780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E9278B-79F1-4A1A-9BAD-7268B6160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4128"/>
          </a:xfrm>
        </p:spPr>
        <p:txBody>
          <a:bodyPr/>
          <a:lstStyle/>
          <a:p>
            <a:pPr algn="ctr"/>
            <a:r>
              <a:rPr lang="es-MX" altLang="fr-FR" dirty="0">
                <a:solidFill>
                  <a:srgbClr val="FF0000"/>
                </a:solidFill>
              </a:rPr>
              <a:t>EXACCIONES PARAFISCALES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53CD53-25AB-4B1A-B246-BDF6DEDB2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2422" y="1428583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s-ES" altLang="fr-FR" sz="3200" b="1" dirty="0"/>
              <a:t>Características</a:t>
            </a:r>
          </a:p>
          <a:p>
            <a:pPr algn="ctr">
              <a:buNone/>
            </a:pPr>
            <a:endParaRPr lang="es-ES" altLang="fr-FR" sz="3200" dirty="0"/>
          </a:p>
          <a:p>
            <a:r>
              <a:rPr lang="es-ES" altLang="fr-FR" sz="3200" dirty="0"/>
              <a:t>Su producto no se incluye en el presupuesto nacional</a:t>
            </a:r>
          </a:p>
          <a:p>
            <a:endParaRPr lang="es-ES" altLang="fr-FR" sz="3200" dirty="0"/>
          </a:p>
          <a:p>
            <a:r>
              <a:rPr lang="es-ES" altLang="fr-FR" sz="3200" dirty="0"/>
              <a:t>No son recaudados por las Administraciones Tributarias del Ministerio de Hacienda</a:t>
            </a:r>
          </a:p>
          <a:p>
            <a:endParaRPr lang="es-ES" altLang="fr-FR" sz="3200" dirty="0"/>
          </a:p>
          <a:p>
            <a:r>
              <a:rPr lang="es-ES" altLang="fr-FR" sz="3200" dirty="0"/>
              <a:t>Ingresan directamente a los entes recaudadores y administradores de los fondos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8257834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AA4193-6292-41D8-B973-BA79E2B17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7704"/>
          </a:xfrm>
        </p:spPr>
        <p:txBody>
          <a:bodyPr>
            <a:normAutofit fontScale="90000"/>
          </a:bodyPr>
          <a:lstStyle/>
          <a:p>
            <a:pPr algn="ctr"/>
            <a:r>
              <a:rPr lang="es-MX" altLang="fr-FR" dirty="0">
                <a:solidFill>
                  <a:srgbClr val="FF0000"/>
                </a:solidFill>
              </a:rPr>
              <a:t>EXACCIONES PARAFISCALES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FC917C-71CF-40F7-9B87-F366C6611D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7252" y="1308268"/>
            <a:ext cx="5618748" cy="263809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s-ES" altLang="fr-FR" sz="3200" dirty="0"/>
              <a:t>Ejemplos</a:t>
            </a:r>
          </a:p>
          <a:p>
            <a:pPr algn="ctr">
              <a:buNone/>
            </a:pPr>
            <a:endParaRPr lang="es-ES" altLang="fr-FR" sz="1200" dirty="0"/>
          </a:p>
          <a:p>
            <a:r>
              <a:rPr lang="es-ES" altLang="fr-FR" sz="3200" dirty="0"/>
              <a:t>Cargas sociales de la CCSS</a:t>
            </a:r>
          </a:p>
          <a:p>
            <a:r>
              <a:rPr lang="es-ES" altLang="fr-FR" sz="3200" dirty="0"/>
              <a:t>Cuotas de Colegios profesionales</a:t>
            </a:r>
          </a:p>
          <a:p>
            <a:r>
              <a:rPr lang="es-ES" altLang="fr-FR" sz="3200" dirty="0"/>
              <a:t>Cuotas de Asociaciones sindicales</a:t>
            </a:r>
          </a:p>
          <a:p>
            <a:endParaRPr lang="es-CR" dirty="0"/>
          </a:p>
        </p:txBody>
      </p:sp>
      <p:pic>
        <p:nvPicPr>
          <p:cNvPr id="4" name="Picture 2" descr="Qué sería de Colombia sin los sindicatos? – Sintrambi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774" y="992830"/>
            <a:ext cx="2943172" cy="215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Liberalicemos las profesiones | Instituto Acción Liber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326" y="3678732"/>
            <a:ext cx="3850941" cy="263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ormulario SCC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354" y="3548480"/>
            <a:ext cx="2695909" cy="269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4238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DA9BE0-54B5-429D-B736-6E1362EF0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3654"/>
          </a:xfrm>
        </p:spPr>
        <p:txBody>
          <a:bodyPr>
            <a:norm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MATERIA PRIVATIVA DE LA LEY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DBB9D6-F022-4721-A7F6-05127975F5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18673" y="1224046"/>
            <a:ext cx="10515600" cy="466725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altLang="fr-FR" dirty="0"/>
              <a:t> </a:t>
            </a:r>
            <a:r>
              <a:rPr lang="es-ES" altLang="fr-FR" sz="3200" dirty="0"/>
              <a:t>Sólo la ley puede:</a:t>
            </a:r>
          </a:p>
          <a:p>
            <a:pPr>
              <a:buFont typeface="Wingdings" panose="05000000000000000000" pitchFamily="2" charset="2"/>
              <a:buChar char="è"/>
            </a:pPr>
            <a:endParaRPr lang="es-ES" altLang="fr-FR" sz="3200" dirty="0"/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Crear, modificar o suprimir tributos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Definir el hecho generador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Indicar el sujeto pasivo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Otorgar exenciones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Tipificar las infracciones y sanciones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s-ES" altLang="fr-FR" sz="3200" dirty="0"/>
              <a:t>Regular los medios de extinción de la obligación</a:t>
            </a:r>
            <a:endParaRPr lang="es-CR" sz="3200" dirty="0"/>
          </a:p>
        </p:txBody>
      </p:sp>
    </p:spTree>
    <p:extLst>
      <p:ext uri="{BB962C8B-B14F-4D97-AF65-F5344CB8AC3E}">
        <p14:creationId xmlns:p14="http://schemas.microsoft.com/office/powerpoint/2010/main" val="1309306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5ACF9-B6E3-42B1-BF2A-65668410D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DERECHO FINANCIERO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65813C-45F8-4924-BD73-91B31CC9696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altLang="fr-F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Es una disciplina jurídica, que </a:t>
            </a:r>
            <a:r>
              <a:rPr lang="es-ES" altLang="fr-FR" sz="3200" dirty="0">
                <a:solidFill>
                  <a:srgbClr val="FF0000"/>
                </a:solidFill>
              </a:rPr>
              <a:t>regula</a:t>
            </a:r>
            <a:r>
              <a:rPr lang="es-ES" altLang="fr-F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la constitución y gestión de la Hacienda Pública; esto es, la </a:t>
            </a:r>
            <a:r>
              <a:rPr lang="es-ES" altLang="fr-FR" sz="3200" dirty="0">
                <a:solidFill>
                  <a:srgbClr val="FF0000"/>
                </a:solidFill>
              </a:rPr>
              <a:t>actividad financiera</a:t>
            </a:r>
            <a:r>
              <a:rPr lang="es-ES" altLang="fr-FR" sz="3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endParaRPr lang="es-CR" dirty="0"/>
          </a:p>
        </p:txBody>
      </p:sp>
      <p:pic>
        <p:nvPicPr>
          <p:cNvPr id="4" name="Picture 5" descr="Resultado de imagen para imagen de dinero de costa rica">
            <a:extLst>
              <a:ext uri="{FF2B5EF4-FFF2-40B4-BE49-F238E27FC236}">
                <a16:creationId xmlns:a16="http://schemas.microsoft.com/office/drawing/2014/main" id="{C30EF1C6-7B53-47FC-952C-955576837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429000"/>
            <a:ext cx="3200400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5800" y="5269832"/>
            <a:ext cx="3336758" cy="4451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921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5706E1-D0AE-4995-9558-86893CF96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ACTIVIDAD FINANCIERA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5F2FAC6-02E6-4A99-A1D8-4AB0D7720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71762" y="1825625"/>
            <a:ext cx="8682037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altLang="fr-FR" sz="3200" dirty="0"/>
              <a:t>La realiza el Estado para la obtención de ingresos y la realización de gastos, para la satisfacción de determinadas necesidades colectivas</a:t>
            </a:r>
          </a:p>
          <a:p>
            <a:pPr marL="0" indent="0">
              <a:buNone/>
            </a:pPr>
            <a:endParaRPr lang="es-CR" sz="3200" dirty="0"/>
          </a:p>
        </p:txBody>
      </p:sp>
      <p:pic>
        <p:nvPicPr>
          <p:cNvPr id="4" name="Picture 5" descr="Resultado de imagen para imagen niÃ±o estudiando">
            <a:extLst>
              <a:ext uri="{FF2B5EF4-FFF2-40B4-BE49-F238E27FC236}">
                <a16:creationId xmlns:a16="http://schemas.microsoft.com/office/drawing/2014/main" id="{9068ED82-E550-4A86-A947-C4CBCFE05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8200" y="1544914"/>
            <a:ext cx="1481137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Imagen relacionada">
            <a:extLst>
              <a:ext uri="{FF2B5EF4-FFF2-40B4-BE49-F238E27FC236}">
                <a16:creationId xmlns:a16="http://schemas.microsoft.com/office/drawing/2014/main" id="{346DAFA5-FEF5-4397-9E3E-250D8657E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712" y="4039394"/>
            <a:ext cx="2616200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Imagen relacionada">
            <a:extLst>
              <a:ext uri="{FF2B5EF4-FFF2-40B4-BE49-F238E27FC236}">
                <a16:creationId xmlns:a16="http://schemas.microsoft.com/office/drawing/2014/main" id="{4DDDACE0-65E2-466A-8A53-B00C0A78C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090" y="3429000"/>
            <a:ext cx="3897312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79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0931DB-3AC8-47F2-BCE2-E9DDDF9B9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6159"/>
          </a:xfrm>
        </p:spPr>
        <p:txBody>
          <a:bodyPr/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ACTIVIDAD FINANCIERA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D43803-336B-4CA1-8EC5-7FE0C716E5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36867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es-ES" altLang="fr-FR" sz="3200" dirty="0"/>
              <a:t>La conforman dos elementos: </a:t>
            </a:r>
            <a:r>
              <a:rPr lang="es-ES" altLang="fr-FR" sz="3200" dirty="0">
                <a:solidFill>
                  <a:srgbClr val="FF0000"/>
                </a:solidFill>
              </a:rPr>
              <a:t>Ingresos y Gastos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altLang="fr-FR" sz="200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altLang="fr-FR" sz="3200" dirty="0"/>
              <a:t>Es un </a:t>
            </a:r>
            <a:r>
              <a:rPr lang="es-ES" altLang="fr-FR" sz="3200" dirty="0">
                <a:solidFill>
                  <a:srgbClr val="FF0000"/>
                </a:solidFill>
              </a:rPr>
              <a:t>instrumento de política económica, a través del sistema tributario</a:t>
            </a:r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es-ES" altLang="fr-FR" sz="2000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es-ES" altLang="fr-FR" sz="3200" dirty="0">
                <a:solidFill>
                  <a:srgbClr val="FF0000"/>
                </a:solidFill>
              </a:rPr>
              <a:t>El Estado no se limita a financiar gastos públicos,</a:t>
            </a:r>
            <a:r>
              <a:rPr lang="es-ES" altLang="fr-FR" sz="3200" dirty="0"/>
              <a:t> sino que interviene en la economía (protege la industria nacional, fomenta la exportación, interviene en la fijación de precios)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911573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C69FC2-52A0-4A3B-97E2-D06B605F0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6789" y="365126"/>
            <a:ext cx="6882064" cy="344737"/>
          </a:xfrm>
        </p:spPr>
        <p:txBody>
          <a:bodyPr>
            <a:noAutofit/>
          </a:bodyPr>
          <a:lstStyle/>
          <a:p>
            <a:pPr algn="ctr"/>
            <a:r>
              <a:rPr lang="es-ES" altLang="fr-FR" sz="3600" dirty="0">
                <a:solidFill>
                  <a:srgbClr val="FF0000"/>
                </a:solidFill>
              </a:rPr>
              <a:t>HACIENDA PÚBLICA</a:t>
            </a:r>
            <a:endParaRPr lang="es-CR" sz="36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EC1C89-D8DA-4282-90B3-218291DE49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1263" y="1200679"/>
            <a:ext cx="11020926" cy="510386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s-ES" altLang="fr-FR" sz="3500" dirty="0"/>
              <a:t>Es el conjunto de </a:t>
            </a:r>
            <a:r>
              <a:rPr lang="es-ES" altLang="fr-FR" sz="3500" dirty="0">
                <a:solidFill>
                  <a:srgbClr val="FF0000"/>
                </a:solidFill>
              </a:rPr>
              <a:t>derechos y obligaciones de contenido económico</a:t>
            </a:r>
            <a:r>
              <a:rPr lang="es-ES" altLang="fr-FR" sz="3500" dirty="0"/>
              <a:t>, cuya titularidad corresponde al Estado y a todas las entidades públicas.</a:t>
            </a:r>
          </a:p>
          <a:p>
            <a:pPr marL="0" indent="0" algn="just">
              <a:buNone/>
            </a:pPr>
            <a:endParaRPr lang="es-ES" altLang="fr-FR" sz="2300" dirty="0"/>
          </a:p>
          <a:p>
            <a:pPr marL="0" indent="0" algn="just">
              <a:buNone/>
            </a:pPr>
            <a:r>
              <a:rPr lang="es-ES" altLang="fr-FR" sz="3500" dirty="0">
                <a:solidFill>
                  <a:srgbClr val="FF0000"/>
                </a:solidFill>
              </a:rPr>
              <a:t>Los derechos económicos se concretan en </a:t>
            </a:r>
            <a:r>
              <a:rPr lang="es-ES" altLang="fr-FR" sz="3500" b="1" dirty="0">
                <a:solidFill>
                  <a:srgbClr val="FF0000"/>
                </a:solidFill>
              </a:rPr>
              <a:t>4 grandes institutos</a:t>
            </a:r>
            <a:r>
              <a:rPr lang="es-ES" altLang="fr-FR" sz="3500" dirty="0"/>
              <a:t>, que representan la ordenación jurídica de los ingresos:</a:t>
            </a:r>
          </a:p>
          <a:p>
            <a:pPr marL="0" indent="0" algn="just">
              <a:buNone/>
            </a:pPr>
            <a:endParaRPr lang="es-ES" altLang="fr-FR" sz="3500" dirty="0"/>
          </a:p>
          <a:p>
            <a:pPr algn="just"/>
            <a:r>
              <a:rPr lang="es-ES" altLang="fr-FR" sz="3500" dirty="0"/>
              <a:t>Tributos</a:t>
            </a:r>
          </a:p>
          <a:p>
            <a:pPr algn="just"/>
            <a:endParaRPr lang="es-ES" altLang="fr-FR" sz="1800" dirty="0"/>
          </a:p>
          <a:p>
            <a:pPr algn="just"/>
            <a:r>
              <a:rPr lang="es-ES" altLang="fr-FR" sz="3500" dirty="0"/>
              <a:t>Ingresos monopolísticos</a:t>
            </a:r>
          </a:p>
          <a:p>
            <a:pPr algn="just"/>
            <a:endParaRPr lang="es-ES" altLang="fr-FR" sz="1800" dirty="0"/>
          </a:p>
          <a:p>
            <a:pPr algn="just"/>
            <a:r>
              <a:rPr lang="es-ES" altLang="fr-FR" sz="3500" dirty="0"/>
              <a:t>Deuda pública </a:t>
            </a:r>
          </a:p>
          <a:p>
            <a:pPr algn="just"/>
            <a:endParaRPr lang="es-ES" altLang="fr-FR" sz="1600" dirty="0"/>
          </a:p>
          <a:p>
            <a:pPr algn="just"/>
            <a:r>
              <a:rPr lang="es-ES" altLang="fr-FR" sz="3500" dirty="0"/>
              <a:t>Ingresos patrimoniales (explotación de bienes  propiedad de entes públicos)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20594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4A7C57-A80E-440B-8F76-C45120ACA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3022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HACIENDA PÚBLICA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43C016-06AC-4D08-9D00-9E61A2EF82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68425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es-ES" altLang="fr-FR" sz="3200" dirty="0">
                <a:latin typeface="+mn-lt"/>
              </a:rPr>
              <a:t>Las </a:t>
            </a:r>
            <a:r>
              <a:rPr lang="es-ES" altLang="fr-FR" sz="3200" b="1" dirty="0">
                <a:latin typeface="+mn-lt"/>
              </a:rPr>
              <a:t>obligaciones económicas </a:t>
            </a:r>
            <a:r>
              <a:rPr lang="es-ES" altLang="fr-FR" sz="3200" dirty="0">
                <a:latin typeface="+mn-lt"/>
              </a:rPr>
              <a:t>de las que es responsable la Hacienda Pública, están estrechamente relacionadas con el Derecho Administrativo y Derecho Presupuestario:</a:t>
            </a:r>
          </a:p>
          <a:p>
            <a:pPr algn="just"/>
            <a:endParaRPr lang="es-ES" altLang="fr-FR" sz="3200" dirty="0">
              <a:latin typeface="+mn-lt"/>
            </a:endParaRPr>
          </a:p>
          <a:p>
            <a:pPr algn="just"/>
            <a:r>
              <a:rPr lang="es-ES" altLang="fr-FR" sz="3200" dirty="0">
                <a:latin typeface="+mn-lt"/>
              </a:rPr>
              <a:t>La legislación relativa a la contratación administrativa.</a:t>
            </a:r>
          </a:p>
          <a:p>
            <a:pPr algn="just"/>
            <a:endParaRPr lang="es-ES" altLang="fr-FR" sz="3200" dirty="0">
              <a:latin typeface="+mn-lt"/>
            </a:endParaRPr>
          </a:p>
          <a:p>
            <a:pPr algn="just"/>
            <a:r>
              <a:rPr lang="es-ES" altLang="fr-FR" sz="3200" dirty="0">
                <a:latin typeface="+mn-lt"/>
              </a:rPr>
              <a:t>El procedimiento administrativo a través del cual, las entidades públicas realizan gastos.</a:t>
            </a:r>
          </a:p>
          <a:p>
            <a:endParaRPr lang="es-C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935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DE6A1E-C2C1-4985-8B52-1548DE20B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0991"/>
          </a:xfrm>
        </p:spPr>
        <p:txBody>
          <a:bodyPr>
            <a:normAutofit fontScale="90000"/>
          </a:bodyPr>
          <a:lstStyle/>
          <a:p>
            <a:pPr algn="ctr"/>
            <a:r>
              <a:rPr lang="es-ES" altLang="fr-FR" dirty="0">
                <a:solidFill>
                  <a:srgbClr val="FF0000"/>
                </a:solidFill>
              </a:rPr>
              <a:t>HACIENDA PÚBLICA</a:t>
            </a:r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38FDE9-52E8-4720-B6FD-D3ADE45F10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24046"/>
            <a:ext cx="10515600" cy="435133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s-ES" altLang="fr-FR" sz="3200" dirty="0"/>
              <a:t>Es de interés del Derecho Financiero, la existencia o no de presupuesto, para la financiación del gasto público.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s-ES" altLang="fr-FR" sz="32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s-ES" altLang="fr-FR" sz="3200" dirty="0"/>
              <a:t>Presupuesto:  Institución jurídica que pone de relieve que </a:t>
            </a:r>
            <a:r>
              <a:rPr lang="es-ES" altLang="fr-FR" sz="3200" dirty="0">
                <a:solidFill>
                  <a:srgbClr val="FF0000"/>
                </a:solidFill>
              </a:rPr>
              <a:t>todo ingreso y todo gasto, tiene una razón de ser común</a:t>
            </a:r>
            <a:r>
              <a:rPr lang="es-ES" altLang="fr-FR" sz="3200" dirty="0"/>
              <a:t>: existen jurídicamente en cuanto que se manifiestan como institutos aptos </a:t>
            </a:r>
            <a:r>
              <a:rPr lang="es-ES" altLang="fr-FR" sz="3200" dirty="0">
                <a:solidFill>
                  <a:srgbClr val="FF0000"/>
                </a:solidFill>
              </a:rPr>
              <a:t>para satisfacer necesidades públicas</a:t>
            </a:r>
            <a:r>
              <a:rPr lang="es-ES" altLang="fr-FR" sz="3200" dirty="0"/>
              <a:t>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773196724"/>
      </p:ext>
    </p:extLst>
  </p:cSld>
  <p:clrMapOvr>
    <a:masterClrMapping/>
  </p:clrMapOvr>
</p:sld>
</file>

<file path=ppt/theme/theme1.xml><?xml version="1.0" encoding="utf-8"?>
<a:theme xmlns:a="http://schemas.openxmlformats.org/drawingml/2006/main" name="Principal Verde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131FF56C-BAF6-C942-A89A-7E300801CF1D}"/>
    </a:ext>
  </a:extLst>
</a:theme>
</file>

<file path=ppt/theme/theme2.xml><?xml version="1.0" encoding="utf-8"?>
<a:theme xmlns:a="http://schemas.openxmlformats.org/drawingml/2006/main" name="Principal Azul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21E463-9042-E049-8462-9D56BF9D53BA}"/>
    </a:ext>
  </a:extLst>
</a:theme>
</file>

<file path=ppt/theme/theme3.xml><?xml version="1.0" encoding="utf-8"?>
<a:theme xmlns:a="http://schemas.openxmlformats.org/drawingml/2006/main" name="Sección Anaranaj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7F3C2A67-4D81-434B-8437-434C5A7CA9A5}"/>
    </a:ext>
  </a:extLst>
</a:theme>
</file>

<file path=ppt/theme/theme4.xml><?xml version="1.0" encoding="utf-8"?>
<a:theme xmlns:a="http://schemas.openxmlformats.org/drawingml/2006/main" name="Sección Morada">
  <a:themeElements>
    <a:clrScheme name="UCI">
      <a:dk1>
        <a:srgbClr val="000000"/>
      </a:dk1>
      <a:lt1>
        <a:srgbClr val="FFFFFF"/>
      </a:lt1>
      <a:dk2>
        <a:srgbClr val="515354"/>
      </a:dk2>
      <a:lt2>
        <a:srgbClr val="E7E6E6"/>
      </a:lt2>
      <a:accent1>
        <a:srgbClr val="6BAE45"/>
      </a:accent1>
      <a:accent2>
        <a:srgbClr val="4179BB"/>
      </a:accent2>
      <a:accent3>
        <a:srgbClr val="A1A0A0"/>
      </a:accent3>
      <a:accent4>
        <a:srgbClr val="EE9120"/>
      </a:accent4>
      <a:accent5>
        <a:srgbClr val="9C247B"/>
      </a:accent5>
      <a:accent6>
        <a:srgbClr val="CE2041"/>
      </a:accent6>
      <a:hlink>
        <a:srgbClr val="305B8F"/>
      </a:hlink>
      <a:folHlink>
        <a:srgbClr val="80072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27935772-539B-0F4E-AD6B-25A4EB94CA29}"/>
    </a:ext>
  </a:extLst>
</a:theme>
</file>

<file path=ppt/theme/theme5.xml><?xml version="1.0" encoding="utf-8"?>
<a:theme xmlns:a="http://schemas.openxmlformats.org/drawingml/2006/main" name="Sección Rojo Viv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iversidad para la Cooperación Internacional" id="{CF74F77C-62B1-A245-808C-BBABED72D156}" vid="{03B892B2-1885-4C4A-AE08-7D7466B7CFC7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2EEA6307D80F14BAB3957142425D0C0" ma:contentTypeVersion="14" ma:contentTypeDescription="Crear nuevo documento." ma:contentTypeScope="" ma:versionID="dded495b90eb3bf0ecfe2602ef1e9edb">
  <xsd:schema xmlns:xsd="http://www.w3.org/2001/XMLSchema" xmlns:xs="http://www.w3.org/2001/XMLSchema" xmlns:p="http://schemas.microsoft.com/office/2006/metadata/properties" xmlns:ns3="9f1d2543-a317-404b-b796-299c7d331056" xmlns:ns4="ca0b8503-558e-4550-823a-26f008707f9a" targetNamespace="http://schemas.microsoft.com/office/2006/metadata/properties" ma:root="true" ma:fieldsID="506353f91d334129df608b1b8e9cfaf3" ns3:_="" ns4:_="">
    <xsd:import namespace="9f1d2543-a317-404b-b796-299c7d331056"/>
    <xsd:import namespace="ca0b8503-558e-4550-823a-26f008707f9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1d2543-a317-404b-b796-299c7d33105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0b8503-558e-4550-823a-26f008707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D31252-4DA6-4EE6-9BFA-9D041E5641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1d2543-a317-404b-b796-299c7d331056"/>
    <ds:schemaRef ds:uri="ca0b8503-558e-4550-823a-26f008707f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6412D05-AF5A-4E52-833E-A7D3CAA4EC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17CC05-A9CE-4E15-8990-6FFCD30DE504}">
  <ds:schemaRefs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9f1d2543-a317-404b-b796-299c7d331056"/>
    <ds:schemaRef ds:uri="http://schemas.microsoft.com/office/infopath/2007/PartnerControls"/>
    <ds:schemaRef ds:uri="http://schemas.microsoft.com/office/2006/documentManagement/types"/>
    <ds:schemaRef ds:uri="http://purl.org/dc/dcmitype/"/>
    <ds:schemaRef ds:uri="ca0b8503-558e-4550-823a-26f008707f9a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Principal Verde</Template>
  <TotalTime>836</TotalTime>
  <Words>1599</Words>
  <Application>Microsoft Office PowerPoint</Application>
  <PresentationFormat>Panorámica</PresentationFormat>
  <Paragraphs>236</Paragraphs>
  <Slides>37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37</vt:i4>
      </vt:variant>
    </vt:vector>
  </HeadingPairs>
  <TitlesOfParts>
    <vt:vector size="50" baseType="lpstr">
      <vt:lpstr>Arial</vt:lpstr>
      <vt:lpstr>Barlow</vt:lpstr>
      <vt:lpstr>Barlow Medium</vt:lpstr>
      <vt:lpstr>Barlow SemiBold</vt:lpstr>
      <vt:lpstr>Calibri</vt:lpstr>
      <vt:lpstr>Garamond</vt:lpstr>
      <vt:lpstr>Times New Roman</vt:lpstr>
      <vt:lpstr>Wingdings</vt:lpstr>
      <vt:lpstr>Principal Verde</vt:lpstr>
      <vt:lpstr>Principal Azul</vt:lpstr>
      <vt:lpstr>Sección Anaranajada</vt:lpstr>
      <vt:lpstr>Sección Morada</vt:lpstr>
      <vt:lpstr>Sección Rojo Vivo</vt:lpstr>
      <vt:lpstr>Maestría en Asesoría Fiscal</vt:lpstr>
      <vt:lpstr>CUADRO DE ENTREGABLES</vt:lpstr>
      <vt:lpstr>DERECHO FINANCIERO</vt:lpstr>
      <vt:lpstr>DERECHO FINANCIERO</vt:lpstr>
      <vt:lpstr>ACTIVIDAD FINANCIERA</vt:lpstr>
      <vt:lpstr>ACTIVIDAD FINANCIERA</vt:lpstr>
      <vt:lpstr>HACIENDA PÚBLICA</vt:lpstr>
      <vt:lpstr>HACIENDA PÚBLICA</vt:lpstr>
      <vt:lpstr>HACIENDA PÚBLICA</vt:lpstr>
      <vt:lpstr>DERECHO TRIBUTARIO</vt:lpstr>
      <vt:lpstr>DERECHO TRIBUTARIO</vt:lpstr>
      <vt:lpstr>PODER DE IMPERIO</vt:lpstr>
      <vt:lpstr>NORMATIVA VIGENTE</vt:lpstr>
      <vt:lpstr>ADMINISTRACION TRIBUTARIA</vt:lpstr>
      <vt:lpstr>ADMINISTRACION TRIBUTARIA</vt:lpstr>
      <vt:lpstr>ADMINISTRACION TRIBUTARIA</vt:lpstr>
      <vt:lpstr>ADMINISTRACION TRIBUTARIA. Facultades</vt:lpstr>
      <vt:lpstr>ADMINISTRACION TRIBUTARIA. Facultades.</vt:lpstr>
      <vt:lpstr>ADMINISTRACION TRIBUTARIA. Facultades.</vt:lpstr>
      <vt:lpstr>ADMINISTRACION TRIBUTARIA. Organización.</vt:lpstr>
      <vt:lpstr>PRINCIPIOS GENERALES TRIBUTARIOS</vt:lpstr>
      <vt:lpstr>PRINCIPIOS GENERALES TRIBUTARIOS</vt:lpstr>
      <vt:lpstr>PRINCIPIOS GENERALES TRIBUTARIOS</vt:lpstr>
      <vt:lpstr>TRIBUTO</vt:lpstr>
      <vt:lpstr>TRIBUTO</vt:lpstr>
      <vt:lpstr>TRIBUTOS</vt:lpstr>
      <vt:lpstr>CLASIFICACION DE LOS TRIBUTOS</vt:lpstr>
      <vt:lpstr>IMPUESTO</vt:lpstr>
      <vt:lpstr>CLASIFICACION DE LOS IMPUESTOS</vt:lpstr>
      <vt:lpstr>TASAS</vt:lpstr>
      <vt:lpstr>CONTRIBUCIÓN ESPECIAL</vt:lpstr>
      <vt:lpstr>CLASIFICACION DE LOS TRIBUTOS,  SEGÚN DOCTRINA</vt:lpstr>
      <vt:lpstr>PRECIOS PUBLICOS</vt:lpstr>
      <vt:lpstr>EXACCIONES PARAFISCALES</vt:lpstr>
      <vt:lpstr>EXACCIONES PARAFISCALES</vt:lpstr>
      <vt:lpstr>EXACCIONES PARAFISCALES</vt:lpstr>
      <vt:lpstr>MATERIA PRIVATIVA DE LA LEY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de presentaciones</dc:title>
  <dc:creator>Microsoft Office User</dc:creator>
  <cp:lastModifiedBy>Marianela Monge Granados</cp:lastModifiedBy>
  <cp:revision>86</cp:revision>
  <cp:lastPrinted>2018-06-20T11:59:15Z</cp:lastPrinted>
  <dcterms:created xsi:type="dcterms:W3CDTF">2018-06-20T21:30:45Z</dcterms:created>
  <dcterms:modified xsi:type="dcterms:W3CDTF">2022-06-03T01:50:32Z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0x01010072EEA6307D80F14BAB3957142425D0C0</vt:lpwstr>
  </property>
</Properties>
</file>